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410" r:id="rId2"/>
    <p:sldId id="471" r:id="rId3"/>
    <p:sldId id="449" r:id="rId4"/>
    <p:sldId id="455" r:id="rId5"/>
    <p:sldId id="450" r:id="rId6"/>
    <p:sldId id="452" r:id="rId7"/>
    <p:sldId id="472" r:id="rId8"/>
    <p:sldId id="587" r:id="rId9"/>
    <p:sldId id="4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9" r:id="rId27"/>
    <p:sldId id="607" r:id="rId28"/>
    <p:sldId id="608" r:id="rId29"/>
    <p:sldId id="526" r:id="rId30"/>
    <p:sldId id="550" r:id="rId31"/>
    <p:sldId id="588" r:id="rId32"/>
    <p:sldId id="589" r:id="rId33"/>
    <p:sldId id="566" r:id="rId34"/>
    <p:sldId id="567" r:id="rId35"/>
    <p:sldId id="568" r:id="rId36"/>
    <p:sldId id="576" r:id="rId37"/>
    <p:sldId id="569" r:id="rId38"/>
    <p:sldId id="571" r:id="rId39"/>
    <p:sldId id="572" r:id="rId40"/>
    <p:sldId id="586" r:id="rId41"/>
    <p:sldId id="573" r:id="rId42"/>
    <p:sldId id="584" r:id="rId43"/>
    <p:sldId id="610" r:id="rId44"/>
  </p:sldIdLst>
  <p:sldSz cx="9144000" cy="6858000" type="screen4x3"/>
  <p:notesSz cx="6797675" cy="98599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85319" autoAdjust="0"/>
  </p:normalViewPr>
  <p:slideViewPr>
    <p:cSldViewPr snapToGrid="0" snapToObjects="1">
      <p:cViewPr varScale="1">
        <p:scale>
          <a:sx n="87" d="100"/>
          <a:sy n="87" d="100"/>
        </p:scale>
        <p:origin x="131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3" d="100"/>
          <a:sy n="53" d="100"/>
        </p:scale>
        <p:origin x="2640"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2"/>
            <a:ext cx="2945660" cy="494710"/>
          </a:xfrm>
          <a:prstGeom prst="rect">
            <a:avLst/>
          </a:prstGeom>
        </p:spPr>
        <p:txBody>
          <a:bodyPr vert="horz" lIns="89881" tIns="44941" rIns="89881" bIns="44941" rtlCol="0"/>
          <a:lstStyle>
            <a:lvl1pPr algn="l">
              <a:defRPr sz="1200"/>
            </a:lvl1pPr>
          </a:lstStyle>
          <a:p>
            <a:endParaRPr lang="it-IT" dirty="0"/>
          </a:p>
        </p:txBody>
      </p:sp>
      <p:sp>
        <p:nvSpPr>
          <p:cNvPr id="3" name="Segnaposto data 2"/>
          <p:cNvSpPr>
            <a:spLocks noGrp="1"/>
          </p:cNvSpPr>
          <p:nvPr>
            <p:ph type="dt" sz="quarter" idx="1"/>
          </p:nvPr>
        </p:nvSpPr>
        <p:spPr>
          <a:xfrm>
            <a:off x="3850445" y="2"/>
            <a:ext cx="2945660" cy="494710"/>
          </a:xfrm>
          <a:prstGeom prst="rect">
            <a:avLst/>
          </a:prstGeom>
        </p:spPr>
        <p:txBody>
          <a:bodyPr vert="horz" lIns="89881" tIns="44941" rIns="89881" bIns="44941" rtlCol="0"/>
          <a:lstStyle>
            <a:lvl1pPr algn="r">
              <a:defRPr sz="1200"/>
            </a:lvl1pPr>
          </a:lstStyle>
          <a:p>
            <a:fld id="{0EB6B915-96BF-4852-AEF2-5E4CB2EE0E58}" type="datetimeFigureOut">
              <a:rPr lang="it-IT" smtClean="0"/>
              <a:pPr/>
              <a:t>26/11/2018</a:t>
            </a:fld>
            <a:endParaRPr lang="it-IT" dirty="0"/>
          </a:p>
        </p:txBody>
      </p:sp>
      <p:sp>
        <p:nvSpPr>
          <p:cNvPr id="4" name="Segnaposto piè di pagina 3"/>
          <p:cNvSpPr>
            <a:spLocks noGrp="1"/>
          </p:cNvSpPr>
          <p:nvPr>
            <p:ph type="ftr" sz="quarter" idx="2"/>
          </p:nvPr>
        </p:nvSpPr>
        <p:spPr>
          <a:xfrm>
            <a:off x="3" y="9365255"/>
            <a:ext cx="2945660" cy="494709"/>
          </a:xfrm>
          <a:prstGeom prst="rect">
            <a:avLst/>
          </a:prstGeom>
        </p:spPr>
        <p:txBody>
          <a:bodyPr vert="horz" lIns="89881" tIns="44941" rIns="89881" bIns="44941"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50445" y="9365255"/>
            <a:ext cx="2945660" cy="494709"/>
          </a:xfrm>
          <a:prstGeom prst="rect">
            <a:avLst/>
          </a:prstGeom>
        </p:spPr>
        <p:txBody>
          <a:bodyPr vert="horz" lIns="89881" tIns="44941" rIns="89881" bIns="44941" rtlCol="0" anchor="b"/>
          <a:lstStyle>
            <a:lvl1pPr algn="r">
              <a:defRPr sz="1200"/>
            </a:lvl1pPr>
          </a:lstStyle>
          <a:p>
            <a:fld id="{4FA95724-4720-47C1-B9E5-83AB0E3C7437}" type="slidenum">
              <a:rPr lang="it-IT" smtClean="0"/>
              <a:pPr/>
              <a:t>‹N›</a:t>
            </a:fld>
            <a:endParaRPr lang="it-IT" dirty="0"/>
          </a:p>
        </p:txBody>
      </p:sp>
    </p:spTree>
    <p:extLst>
      <p:ext uri="{BB962C8B-B14F-4D97-AF65-F5344CB8AC3E}">
        <p14:creationId xmlns:p14="http://schemas.microsoft.com/office/powerpoint/2010/main" val="64518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0"/>
            <a:ext cx="2945660" cy="492998"/>
          </a:xfrm>
          <a:prstGeom prst="rect">
            <a:avLst/>
          </a:prstGeom>
        </p:spPr>
        <p:txBody>
          <a:bodyPr vert="horz" lIns="89881" tIns="44941" rIns="89881" bIns="44941" rtlCol="0"/>
          <a:lstStyle>
            <a:lvl1pPr algn="l">
              <a:defRPr sz="1200"/>
            </a:lvl1pPr>
          </a:lstStyle>
          <a:p>
            <a:endParaRPr lang="it-IT" dirty="0"/>
          </a:p>
        </p:txBody>
      </p:sp>
      <p:sp>
        <p:nvSpPr>
          <p:cNvPr id="3" name="Segnaposto data 2"/>
          <p:cNvSpPr>
            <a:spLocks noGrp="1"/>
          </p:cNvSpPr>
          <p:nvPr>
            <p:ph type="dt" idx="1"/>
          </p:nvPr>
        </p:nvSpPr>
        <p:spPr>
          <a:xfrm>
            <a:off x="3850445" y="0"/>
            <a:ext cx="2945660" cy="492998"/>
          </a:xfrm>
          <a:prstGeom prst="rect">
            <a:avLst/>
          </a:prstGeom>
        </p:spPr>
        <p:txBody>
          <a:bodyPr vert="horz" lIns="89881" tIns="44941" rIns="89881" bIns="44941" rtlCol="0"/>
          <a:lstStyle>
            <a:lvl1pPr algn="r">
              <a:defRPr sz="1200"/>
            </a:lvl1pPr>
          </a:lstStyle>
          <a:p>
            <a:fld id="{9F8C9144-2B6A-4CF4-A170-D46CD3EEDF78}" type="datetimeFigureOut">
              <a:rPr lang="it-IT" smtClean="0"/>
              <a:pPr/>
              <a:t>26/11/2018</a:t>
            </a:fld>
            <a:endParaRPr lang="it-IT" dirty="0"/>
          </a:p>
        </p:txBody>
      </p:sp>
      <p:sp>
        <p:nvSpPr>
          <p:cNvPr id="4" name="Segnaposto immagine diapositiva 3"/>
          <p:cNvSpPr>
            <a:spLocks noGrp="1" noRot="1" noChangeAspect="1"/>
          </p:cNvSpPr>
          <p:nvPr>
            <p:ph type="sldImg" idx="2"/>
          </p:nvPr>
        </p:nvSpPr>
        <p:spPr>
          <a:xfrm>
            <a:off x="935038" y="741363"/>
            <a:ext cx="4927600" cy="3695700"/>
          </a:xfrm>
          <a:prstGeom prst="rect">
            <a:avLst/>
          </a:prstGeom>
          <a:noFill/>
          <a:ln w="12700">
            <a:solidFill>
              <a:prstClr val="black"/>
            </a:solidFill>
          </a:ln>
        </p:spPr>
        <p:txBody>
          <a:bodyPr vert="horz" lIns="89881" tIns="44941" rIns="89881" bIns="44941" rtlCol="0" anchor="ctr"/>
          <a:lstStyle/>
          <a:p>
            <a:endParaRPr lang="it-IT" dirty="0"/>
          </a:p>
        </p:txBody>
      </p:sp>
      <p:sp>
        <p:nvSpPr>
          <p:cNvPr id="5" name="Segnaposto note 4"/>
          <p:cNvSpPr>
            <a:spLocks noGrp="1"/>
          </p:cNvSpPr>
          <p:nvPr>
            <p:ph type="body" sz="quarter" idx="3"/>
          </p:nvPr>
        </p:nvSpPr>
        <p:spPr>
          <a:xfrm>
            <a:off x="679768" y="4683487"/>
            <a:ext cx="5438140" cy="4436983"/>
          </a:xfrm>
          <a:prstGeom prst="rect">
            <a:avLst/>
          </a:prstGeom>
        </p:spPr>
        <p:txBody>
          <a:bodyPr vert="horz" lIns="89881" tIns="44941" rIns="89881" bIns="44941"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3" y="9365254"/>
            <a:ext cx="2945660" cy="492998"/>
          </a:xfrm>
          <a:prstGeom prst="rect">
            <a:avLst/>
          </a:prstGeom>
        </p:spPr>
        <p:txBody>
          <a:bodyPr vert="horz" lIns="89881" tIns="44941" rIns="89881" bIns="44941"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5" y="9365254"/>
            <a:ext cx="2945660" cy="492998"/>
          </a:xfrm>
          <a:prstGeom prst="rect">
            <a:avLst/>
          </a:prstGeom>
        </p:spPr>
        <p:txBody>
          <a:bodyPr vert="horz" lIns="89881" tIns="44941" rIns="89881" bIns="44941" rtlCol="0" anchor="b"/>
          <a:lstStyle>
            <a:lvl1pPr algn="r">
              <a:defRPr sz="1200"/>
            </a:lvl1pPr>
          </a:lstStyle>
          <a:p>
            <a:fld id="{E4620ACE-06C7-4C4E-822B-D7A863470654}" type="slidenum">
              <a:rPr lang="it-IT" smtClean="0"/>
              <a:pPr/>
              <a:t>‹N›</a:t>
            </a:fld>
            <a:endParaRPr lang="it-IT" dirty="0"/>
          </a:p>
        </p:txBody>
      </p:sp>
    </p:spTree>
    <p:extLst>
      <p:ext uri="{BB962C8B-B14F-4D97-AF65-F5344CB8AC3E}">
        <p14:creationId xmlns:p14="http://schemas.microsoft.com/office/powerpoint/2010/main" val="47888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2909B53-A2AE-4061-824E-738931631786}" type="slidenum">
              <a:rPr lang="it-IT" smtClean="0"/>
              <a:pPr/>
              <a:t>3</a:t>
            </a:fld>
            <a:endParaRPr lang="it-IT"/>
          </a:p>
        </p:txBody>
      </p:sp>
    </p:spTree>
    <p:extLst>
      <p:ext uri="{BB962C8B-B14F-4D97-AF65-F5344CB8AC3E}">
        <p14:creationId xmlns:p14="http://schemas.microsoft.com/office/powerpoint/2010/main" val="418278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DA36109-E1D2-43DD-AA80-990F08726DAC}" type="slidenum">
              <a:rPr lang="it-IT" smtClean="0">
                <a:latin typeface="Arial" pitchFamily="34" charset="0"/>
                <a:cs typeface="Arial" pitchFamily="34" charset="0"/>
              </a:rPr>
              <a:pPr/>
              <a:t>7</a:t>
            </a:fld>
            <a:endParaRPr lang="it-IT" smtClean="0">
              <a:latin typeface="Arial" pitchFamily="34" charset="0"/>
              <a:cs typeface="Arial"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buFont typeface="Wingdings" pitchFamily="2" charset="2"/>
              <a:buChar char="ü"/>
            </a:pPr>
            <a:r>
              <a:rPr lang="it-IT" sz="900" smtClean="0">
                <a:latin typeface="Arial" pitchFamily="34" charset="0"/>
                <a:cs typeface="Arial" pitchFamily="34" charset="0"/>
              </a:rPr>
              <a:t>La progressiva specializzazione favorisce la focalizzazione attorno ad un nucleo più ridotto di competenze accelerando i processi di apprendimento e l’approfondimento verticale delle conoscenze cliniche determinando però la frammentazione delle competenze cliniche sia a livello inter che intra organizzativo.</a:t>
            </a:r>
          </a:p>
          <a:p>
            <a:pPr eaLnBrk="1" hangingPunct="1">
              <a:buFont typeface="Wingdings" pitchFamily="2" charset="2"/>
              <a:buChar char="ü"/>
            </a:pPr>
            <a:r>
              <a:rPr lang="it-IT" sz="900" smtClean="0">
                <a:latin typeface="Arial" pitchFamily="34" charset="0"/>
                <a:cs typeface="Arial" pitchFamily="34" charset="0"/>
              </a:rPr>
              <a:t>Tale frammentazione introduce grossi problemi organizzativi in quei contesti dove l’intensità delle interdipendenze che caratterizzano le attività e le competenze da integrare, risultano elevate.</a:t>
            </a:r>
          </a:p>
          <a:p>
            <a:pPr eaLnBrk="1" hangingPunct="1">
              <a:buFont typeface="Wingdings" pitchFamily="2" charset="2"/>
              <a:buChar char="ü"/>
            </a:pPr>
            <a:r>
              <a:rPr lang="it-IT" sz="900" smtClean="0">
                <a:latin typeface="Arial" pitchFamily="34" charset="0"/>
                <a:cs typeface="Arial" pitchFamily="34" charset="0"/>
              </a:rPr>
              <a:t>Nelle singole organizzazioni i medici sono chiamati a cooperare per mettere in relazione le proprie conoscenze/ competenze in maniera contingente in considerazione delle specifiche esigenze dei pazienti.</a:t>
            </a:r>
          </a:p>
          <a:p>
            <a:pPr eaLnBrk="1" hangingPunct="1">
              <a:buFont typeface="Wingdings" pitchFamily="2" charset="2"/>
              <a:buChar char="ü"/>
            </a:pPr>
            <a:r>
              <a:rPr lang="it-IT" sz="900" smtClean="0">
                <a:latin typeface="Arial" pitchFamily="34" charset="0"/>
                <a:cs typeface="Arial" pitchFamily="34" charset="0"/>
              </a:rPr>
              <a:t>A livello interorganizzativo tali interdipendenze sono elevate e complesse nelle cure primarie a fronte di interazioni di “confini multipli” tra attori vari  come i MMG, ambulatori, specialisti, ospedali,….. Ciò che si verifica a livello complessivo è la progressiva intensificazione di complementarietà organizzativeda parte dei singoli attori che intervengono nei processi di erogazione dei servizi.</a:t>
            </a:r>
          </a:p>
          <a:p>
            <a:pPr eaLnBrk="1" hangingPunct="1">
              <a:buFont typeface="Wingdings" pitchFamily="2" charset="2"/>
              <a:buChar char="ü"/>
            </a:pPr>
            <a:r>
              <a:rPr lang="it-IT" sz="900" smtClean="0">
                <a:latin typeface="Arial" pitchFamily="34" charset="0"/>
                <a:cs typeface="Arial" pitchFamily="34" charset="0"/>
              </a:rPr>
              <a:t>La forte differenziazione organizzativa è un ostacolo potenziale ai fini della creazione di relazioni con altri attori organizzativi poiché limita la capacità di assorbimento delle informazioni e conoscenze dall’esterno, motivando i fenomeni di scarsa interrelazione e le difficoltà di integrazione riscontrabili.</a:t>
            </a:r>
          </a:p>
          <a:p>
            <a:pPr eaLnBrk="1" hangingPunct="1">
              <a:buFont typeface="Wingdings" pitchFamily="2" charset="2"/>
              <a:buChar char="ü"/>
            </a:pPr>
            <a:r>
              <a:rPr lang="it-IT" sz="900" smtClean="0">
                <a:latin typeface="Arial" pitchFamily="34" charset="0"/>
                <a:cs typeface="Arial" pitchFamily="34" charset="0"/>
              </a:rPr>
              <a:t>Assumono importanza rilevante azioni e strumenti organizzativi per la ricomposizione orizzontale delle competenze specialistiche scegliendo modelli adeguati, flessibili e poco formali.</a:t>
            </a:r>
          </a:p>
          <a:p>
            <a:pPr eaLnBrk="1" hangingPunct="1"/>
            <a:endParaRPr lang="it-IT" sz="900" smtClean="0">
              <a:latin typeface="Arial" pitchFamily="34" charset="0"/>
              <a:cs typeface="Arial" pitchFamily="34" charset="0"/>
            </a:endParaRPr>
          </a:p>
        </p:txBody>
      </p:sp>
    </p:spTree>
    <p:extLst>
      <p:ext uri="{BB962C8B-B14F-4D97-AF65-F5344CB8AC3E}">
        <p14:creationId xmlns:p14="http://schemas.microsoft.com/office/powerpoint/2010/main" val="360704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B793056-9416-4BF1-9511-F26EDDE0242D}" type="datetime1">
              <a:rPr lang="en-US" smtClean="0"/>
              <a:pPr/>
              <a:t>11/26/2018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dirty="0"/>
          </a:p>
        </p:txBody>
      </p:sp>
    </p:spTree>
    <p:extLst>
      <p:ext uri="{BB962C8B-B14F-4D97-AF65-F5344CB8AC3E}">
        <p14:creationId xmlns:p14="http://schemas.microsoft.com/office/powerpoint/2010/main" val="12012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3DE763-61C5-416B-9A33-FA5B983830EC}" type="datetime1">
              <a:rPr lang="en-US" smtClean="0"/>
              <a:pPr/>
              <a:t>11/26/2018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dirty="0"/>
          </a:p>
        </p:txBody>
      </p:sp>
    </p:spTree>
    <p:extLst>
      <p:ext uri="{BB962C8B-B14F-4D97-AF65-F5344CB8AC3E}">
        <p14:creationId xmlns:p14="http://schemas.microsoft.com/office/powerpoint/2010/main" val="370167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2EAA60-3F44-40D0-AFBA-1884FF154F94}" type="datetime1">
              <a:rPr lang="en-US" smtClean="0"/>
              <a:pPr/>
              <a:t>11/26/2018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dirty="0"/>
          </a:p>
        </p:txBody>
      </p:sp>
    </p:spTree>
    <p:extLst>
      <p:ext uri="{BB962C8B-B14F-4D97-AF65-F5344CB8AC3E}">
        <p14:creationId xmlns:p14="http://schemas.microsoft.com/office/powerpoint/2010/main" val="1350649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lenco puntato">
    <p:spTree>
      <p:nvGrpSpPr>
        <p:cNvPr id="1" name=""/>
        <p:cNvGrpSpPr/>
        <p:nvPr/>
      </p:nvGrpSpPr>
      <p:grpSpPr>
        <a:xfrm>
          <a:off x="0" y="0"/>
          <a:ext cx="0" cy="0"/>
          <a:chOff x="0" y="0"/>
          <a:chExt cx="0" cy="0"/>
        </a:xfrm>
      </p:grpSpPr>
      <p:pic>
        <p:nvPicPr>
          <p:cNvPr id="12" name="Immagin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35521"/>
            <a:ext cx="9144000" cy="192421"/>
          </a:xfrm>
          <a:prstGeom prst="rect">
            <a:avLst/>
          </a:prstGeom>
        </p:spPr>
      </p:pic>
      <p:sp>
        <p:nvSpPr>
          <p:cNvPr id="22" name="Segnaposto contenuto 2"/>
          <p:cNvSpPr>
            <a:spLocks noGrp="1"/>
          </p:cNvSpPr>
          <p:nvPr>
            <p:ph idx="22" hasCustomPrompt="1"/>
          </p:nvPr>
        </p:nvSpPr>
        <p:spPr>
          <a:xfrm>
            <a:off x="655217" y="357878"/>
            <a:ext cx="7660548" cy="443184"/>
          </a:xfrm>
          <a:prstGeom prst="rect">
            <a:avLst/>
          </a:prstGeom>
        </p:spPr>
        <p:txBody>
          <a:bodyPr lIns="80165" tIns="40083" rIns="80165" bIns="40083"/>
          <a:lstStyle>
            <a:lvl1pPr marL="0" indent="0" algn="l" defTabSz="0">
              <a:spcBef>
                <a:spcPts val="0"/>
              </a:spcBef>
              <a:buFont typeface="Arial" pitchFamily="34" charset="0"/>
              <a:buNone/>
              <a:tabLst>
                <a:tab pos="0" algn="l"/>
              </a:tabLst>
              <a:defRPr lang="it-IT" sz="3199" b="1" dirty="0" smtClean="0">
                <a:solidFill>
                  <a:schemeClr val="tx1"/>
                </a:solidFill>
                <a:latin typeface="Arial" pitchFamily="34" charset="0"/>
                <a:ea typeface="+mj-ea"/>
                <a:cs typeface="Arial" pitchFamily="34" charset="0"/>
              </a:defRPr>
            </a:lvl1pPr>
            <a:lvl2pPr algn="l">
              <a:buNone/>
              <a:defRPr sz="1200">
                <a:latin typeface="+mj-lt"/>
              </a:defRPr>
            </a:lvl2pPr>
            <a:lvl3pPr algn="l">
              <a:buNone/>
              <a:defRPr sz="1400">
                <a:latin typeface="+mj-lt"/>
              </a:defRPr>
            </a:lvl3pPr>
            <a:lvl4pPr>
              <a:buNone/>
              <a:defRPr sz="1400">
                <a:latin typeface="+mj-lt"/>
              </a:defRPr>
            </a:lvl4pPr>
            <a:lvl5pPr>
              <a:buNone/>
              <a:defRPr sz="1400">
                <a:latin typeface="+mj-lt"/>
              </a:defRPr>
            </a:lvl5pPr>
          </a:lstStyle>
          <a:p>
            <a:pPr lvl="0"/>
            <a:r>
              <a:rPr lang="it-IT" dirty="0"/>
              <a:t>Finto testo per titolo</a:t>
            </a:r>
          </a:p>
        </p:txBody>
      </p:sp>
      <p:sp>
        <p:nvSpPr>
          <p:cNvPr id="25" name="Segnaposto contenuto 2" descr=" "/>
          <p:cNvSpPr>
            <a:spLocks noGrp="1"/>
          </p:cNvSpPr>
          <p:nvPr>
            <p:ph idx="23" hasCustomPrompt="1"/>
          </p:nvPr>
        </p:nvSpPr>
        <p:spPr>
          <a:xfrm>
            <a:off x="655218" y="826076"/>
            <a:ext cx="7660547" cy="443184"/>
          </a:xfrm>
          <a:prstGeom prst="rect">
            <a:avLst/>
          </a:prstGeom>
        </p:spPr>
        <p:txBody>
          <a:bodyPr lIns="80165" tIns="40083" rIns="80165" bIns="40083"/>
          <a:lstStyle>
            <a:lvl1pPr marL="0" indent="0" algn="l" defTabSz="0">
              <a:spcBef>
                <a:spcPts val="0"/>
              </a:spcBef>
              <a:buFont typeface="Arial" pitchFamily="34" charset="0"/>
              <a:buNone/>
              <a:tabLst>
                <a:tab pos="0" algn="l"/>
              </a:tabLst>
              <a:defRPr lang="it-IT" sz="2400" b="0" dirty="0" smtClean="0">
                <a:solidFill>
                  <a:srgbClr val="6A7169"/>
                </a:solidFill>
                <a:latin typeface="Arial" pitchFamily="34" charset="0"/>
                <a:ea typeface="+mj-ea"/>
                <a:cs typeface="Arial" pitchFamily="34" charset="0"/>
              </a:defRPr>
            </a:lvl1pPr>
            <a:lvl2pPr algn="l">
              <a:buNone/>
              <a:defRPr sz="1200">
                <a:latin typeface="+mj-lt"/>
              </a:defRPr>
            </a:lvl2pPr>
            <a:lvl3pPr algn="l">
              <a:buNone/>
              <a:defRPr sz="1400">
                <a:latin typeface="+mj-lt"/>
              </a:defRPr>
            </a:lvl3pPr>
            <a:lvl4pPr>
              <a:buNone/>
              <a:defRPr sz="1400">
                <a:latin typeface="+mj-lt"/>
              </a:defRPr>
            </a:lvl4pPr>
            <a:lvl5pPr>
              <a:buNone/>
              <a:defRPr sz="1400">
                <a:latin typeface="+mj-lt"/>
              </a:defRPr>
            </a:lvl5pPr>
          </a:lstStyle>
          <a:p>
            <a:pPr lvl="0"/>
            <a:r>
              <a:rPr lang="it-IT" dirty="0"/>
              <a:t>Finto testo per sottotitolo</a:t>
            </a:r>
          </a:p>
        </p:txBody>
      </p:sp>
      <p:sp>
        <p:nvSpPr>
          <p:cNvPr id="8" name="Segnaposto numero diapositiva 5"/>
          <p:cNvSpPr>
            <a:spLocks noGrp="1"/>
          </p:cNvSpPr>
          <p:nvPr>
            <p:ph type="sldNum" sz="quarter" idx="12"/>
          </p:nvPr>
        </p:nvSpPr>
        <p:spPr>
          <a:xfrm>
            <a:off x="684243" y="6503543"/>
            <a:ext cx="467971" cy="365124"/>
          </a:xfrm>
          <a:prstGeom prst="rect">
            <a:avLst/>
          </a:prstGeom>
        </p:spPr>
        <p:txBody>
          <a:bodyPr lIns="80165" tIns="40083" rIns="80165" bIns="40083"/>
          <a:lstStyle>
            <a:lvl1pPr marL="0" algn="l" defTabSz="801494" rtl="0" eaLnBrk="1" latinLnBrk="0" hangingPunct="1">
              <a:defRPr lang="it-IT" sz="1200" kern="1200" smtClean="0">
                <a:solidFill>
                  <a:srgbClr val="6A7169"/>
                </a:solidFill>
                <a:latin typeface="Arial" pitchFamily="34" charset="0"/>
                <a:ea typeface="+mn-ea"/>
                <a:cs typeface="Arial" pitchFamily="34" charset="0"/>
              </a:defRPr>
            </a:lvl1pPr>
          </a:lstStyle>
          <a:p>
            <a:fld id="{B06463E2-7AD7-4324-B756-25CC193B0684}" type="slidenum">
              <a:rPr lang="it-IT" smtClean="0"/>
              <a:pPr/>
              <a:t>‹N›</a:t>
            </a:fld>
            <a:endParaRPr lang="it-IT" dirty="0"/>
          </a:p>
        </p:txBody>
      </p:sp>
      <p:sp>
        <p:nvSpPr>
          <p:cNvPr id="16" name="Segnaposto contenuto 2"/>
          <p:cNvSpPr>
            <a:spLocks noGrp="1"/>
          </p:cNvSpPr>
          <p:nvPr>
            <p:ph idx="24" hasCustomPrompt="1"/>
          </p:nvPr>
        </p:nvSpPr>
        <p:spPr>
          <a:xfrm>
            <a:off x="648245" y="1500621"/>
            <a:ext cx="7667519" cy="3959523"/>
          </a:xfrm>
          <a:prstGeom prst="rect">
            <a:avLst/>
          </a:prstGeom>
        </p:spPr>
        <p:txBody>
          <a:bodyPr lIns="80165" tIns="40083" rIns="80165" bIns="40083"/>
          <a:lstStyle>
            <a:lvl1pPr marL="285693" indent="-285693" algn="l" defTabSz="0">
              <a:lnSpc>
                <a:spcPct val="150000"/>
              </a:lnSpc>
              <a:spcBef>
                <a:spcPts val="0"/>
              </a:spcBef>
              <a:buFont typeface="Arial" pitchFamily="34" charset="0"/>
              <a:buChar char="•"/>
              <a:tabLst>
                <a:tab pos="0" algn="l"/>
              </a:tabLst>
              <a:defRPr lang="it-IT" sz="1600" b="0" i="0" baseline="0" dirty="0" smtClean="0">
                <a:solidFill>
                  <a:srgbClr val="6A7169"/>
                </a:solidFill>
                <a:latin typeface="Arial" pitchFamily="34" charset="0"/>
                <a:ea typeface="+mj-ea"/>
                <a:cs typeface="Arial" pitchFamily="34" charset="0"/>
              </a:defRPr>
            </a:lvl1pPr>
            <a:lvl2pPr algn="l">
              <a:buClr>
                <a:srgbClr val="6A7169"/>
              </a:buClr>
              <a:buFont typeface="Wingdings" pitchFamily="2" charset="2"/>
              <a:buChar char="§"/>
              <a:defRPr sz="1200">
                <a:solidFill>
                  <a:srgbClr val="6A7169"/>
                </a:solidFill>
                <a:latin typeface="+mj-lt"/>
              </a:defRPr>
            </a:lvl2pPr>
            <a:lvl3pPr algn="l">
              <a:buNone/>
              <a:defRPr sz="1400">
                <a:latin typeface="+mj-lt"/>
              </a:defRPr>
            </a:lvl3pPr>
            <a:lvl4pPr>
              <a:buNone/>
              <a:defRPr sz="1400">
                <a:latin typeface="+mj-lt"/>
              </a:defRPr>
            </a:lvl4pPr>
            <a:lvl5pPr>
              <a:buNone/>
              <a:defRPr sz="1400">
                <a:latin typeface="+mj-lt"/>
              </a:defRPr>
            </a:lvl5pPr>
          </a:lstStyle>
          <a:p>
            <a:pPr lvl="0"/>
            <a:r>
              <a:rPr lang="it-IT" dirty="0"/>
              <a:t>Finto testo elemento 1 dell’elenco puntato;</a:t>
            </a:r>
          </a:p>
          <a:p>
            <a:pPr lvl="0"/>
            <a:r>
              <a:rPr lang="it-IT" dirty="0"/>
              <a:t>Finto testo elemento 2 dell’elenco puntato;</a:t>
            </a:r>
          </a:p>
          <a:p>
            <a:pPr lvl="1"/>
            <a:r>
              <a:rPr lang="it-IT" dirty="0"/>
              <a:t>Finto testo elemento 2.1 dell’elenco puntato;</a:t>
            </a:r>
          </a:p>
          <a:p>
            <a:pPr lvl="0"/>
            <a:r>
              <a:rPr lang="it-IT" dirty="0"/>
              <a:t>Finto testo elemento 4 dell’elenco puntato;</a:t>
            </a:r>
          </a:p>
          <a:p>
            <a:pPr lvl="0"/>
            <a:r>
              <a:rPr lang="it-IT" dirty="0"/>
              <a:t>Finto testo elemento 5 dell’elenco puntato;</a:t>
            </a:r>
          </a:p>
          <a:p>
            <a:pPr lvl="1"/>
            <a:r>
              <a:rPr lang="it-IT" dirty="0"/>
              <a:t>Finto testo elemento 5.1 dell’elenco puntato;</a:t>
            </a:r>
          </a:p>
          <a:p>
            <a:pPr lvl="1"/>
            <a:r>
              <a:rPr lang="it-IT" dirty="0"/>
              <a:t>Finto testo elemento 5.2 dell’elenco puntato;</a:t>
            </a:r>
          </a:p>
          <a:p>
            <a:pPr lvl="0"/>
            <a:r>
              <a:rPr lang="it-IT" dirty="0"/>
              <a:t>Finto testo elemento 8 dell’elenco puntato;</a:t>
            </a:r>
          </a:p>
          <a:p>
            <a:pPr lvl="0"/>
            <a:r>
              <a:rPr lang="it-IT" dirty="0"/>
              <a:t>Finto testo elemento 9 dell’elenco puntato;</a:t>
            </a:r>
          </a:p>
          <a:p>
            <a:pPr lvl="0"/>
            <a:r>
              <a:rPr lang="it-IT" dirty="0"/>
              <a:t>Finto testo elemento 10 dell’elenco puntato;</a:t>
            </a:r>
          </a:p>
          <a:p>
            <a:pPr lvl="0"/>
            <a:r>
              <a:rPr lang="it-IT" dirty="0"/>
              <a:t>Finto testo elemento 11 dell’elenco puntato. </a:t>
            </a:r>
          </a:p>
        </p:txBody>
      </p:sp>
      <p:sp>
        <p:nvSpPr>
          <p:cNvPr id="13" name="Segnaposto contenuto 14"/>
          <p:cNvSpPr>
            <a:spLocks noGrp="1"/>
          </p:cNvSpPr>
          <p:nvPr userDrawn="1">
            <p:ph sz="quarter" idx="31" hasCustomPrompt="1"/>
          </p:nvPr>
        </p:nvSpPr>
        <p:spPr>
          <a:xfrm>
            <a:off x="1439750" y="6498062"/>
            <a:ext cx="5275018" cy="286457"/>
          </a:xfrm>
          <a:prstGeom prst="rect">
            <a:avLst/>
          </a:prstGeom>
        </p:spPr>
        <p:txBody>
          <a:bodyPr/>
          <a:lstStyle>
            <a:lvl1pPr>
              <a:buNone/>
              <a:defRPr sz="1200" b="0">
                <a:solidFill>
                  <a:srgbClr val="6A7169"/>
                </a:solidFill>
                <a:effectLst/>
                <a:latin typeface="Arial" pitchFamily="34" charset="0"/>
                <a:cs typeface="Arial" pitchFamily="34" charset="0"/>
              </a:defRPr>
            </a:lvl1pPr>
          </a:lstStyle>
          <a:p>
            <a:pPr lvl="0"/>
            <a:r>
              <a:rPr lang="it-IT" dirty="0"/>
              <a:t>Fare clic per inserire testo</a:t>
            </a:r>
          </a:p>
        </p:txBody>
      </p:sp>
      <p:sp>
        <p:nvSpPr>
          <p:cNvPr id="14" name="Rettangolo 13"/>
          <p:cNvSpPr/>
          <p:nvPr userDrawn="1"/>
        </p:nvSpPr>
        <p:spPr>
          <a:xfrm>
            <a:off x="6718926" y="6143016"/>
            <a:ext cx="1907669" cy="655965"/>
          </a:xfrm>
          <a:prstGeom prst="rect">
            <a:avLst/>
          </a:prstGeom>
          <a:solidFill>
            <a:schemeClr val="bg1"/>
          </a:solidFill>
          <a:ln w="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dirty="0">
              <a:solidFill>
                <a:schemeClr val="bg2"/>
              </a:solidFill>
            </a:endParaRPr>
          </a:p>
        </p:txBody>
      </p:sp>
      <p:pic>
        <p:nvPicPr>
          <p:cNvPr id="15" name="Picture 6" descr="M:\Comunicazione Istituzionale e Societaria\CorporateImage\LOGO LI\DoppioLogo\RegLomb_LOMB INFORMATICA_ORIZ_Grande_Sfondo.Bianco_daEPS.jpg"/>
          <p:cNvPicPr>
            <a:picLocks noChangeAspect="1" noChangeArrowheads="1"/>
          </p:cNvPicPr>
          <p:nvPr userDrawn="1"/>
        </p:nvPicPr>
        <p:blipFill>
          <a:blip r:embed="rId3" cstate="print">
            <a:clrChange>
              <a:clrFrom>
                <a:srgbClr val="FDFDFD"/>
              </a:clrFrom>
              <a:clrTo>
                <a:srgbClr val="FDFDFD">
                  <a:alpha val="0"/>
                </a:srgbClr>
              </a:clrTo>
            </a:clrChange>
          </a:blip>
          <a:srcRect/>
          <a:stretch>
            <a:fillRect/>
          </a:stretch>
        </p:blipFill>
        <p:spPr bwMode="auto">
          <a:xfrm>
            <a:off x="6808417" y="6143014"/>
            <a:ext cx="1727700" cy="631561"/>
          </a:xfrm>
          <a:prstGeom prst="rect">
            <a:avLst/>
          </a:prstGeom>
          <a:noFill/>
        </p:spPr>
      </p:pic>
      <p:sp>
        <p:nvSpPr>
          <p:cNvPr id="17" name="Segnaposto contenuto 19"/>
          <p:cNvSpPr>
            <a:spLocks noGrp="1"/>
          </p:cNvSpPr>
          <p:nvPr>
            <p:ph sz="quarter" idx="30" hasCustomPrompt="1"/>
          </p:nvPr>
        </p:nvSpPr>
        <p:spPr>
          <a:xfrm>
            <a:off x="4572000" y="770"/>
            <a:ext cx="3714898" cy="286457"/>
          </a:xfrm>
          <a:prstGeom prst="rect">
            <a:avLst/>
          </a:prstGeom>
        </p:spPr>
        <p:txBody>
          <a:bodyPr/>
          <a:lstStyle>
            <a:lvl1pPr algn="r">
              <a:buNone/>
              <a:defRPr sz="1200" baseline="0">
                <a:solidFill>
                  <a:srgbClr val="6A7169"/>
                </a:solidFill>
                <a:latin typeface="Arial" pitchFamily="34" charset="0"/>
                <a:cs typeface="Arial" pitchFamily="34" charset="0"/>
              </a:defRPr>
            </a:lvl1pPr>
            <a:lvl2pPr algn="l">
              <a:buNone/>
              <a:defRPr/>
            </a:lvl2pPr>
            <a:lvl3pPr algn="l">
              <a:buNone/>
              <a:defRPr/>
            </a:lvl3pPr>
            <a:lvl4pPr algn="l">
              <a:buNone/>
              <a:defRPr/>
            </a:lvl4pPr>
            <a:lvl5pPr algn="l">
              <a:buNone/>
              <a:defRPr/>
            </a:lvl5pPr>
          </a:lstStyle>
          <a:p>
            <a:pPr lvl="0"/>
            <a:r>
              <a:rPr lang="it-IT" dirty="0"/>
              <a:t>Fare clic per inserire testo</a:t>
            </a:r>
          </a:p>
        </p:txBody>
      </p:sp>
    </p:spTree>
    <p:extLst>
      <p:ext uri="{BB962C8B-B14F-4D97-AF65-F5344CB8AC3E}">
        <p14:creationId xmlns:p14="http://schemas.microsoft.com/office/powerpoint/2010/main" val="70403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99E758-923A-4428-A1D0-DD73594DE68D}" type="datetime1">
              <a:rPr lang="en-US" smtClean="0"/>
              <a:pPr/>
              <a:t>11/26/2018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dirty="0"/>
          </a:p>
        </p:txBody>
      </p:sp>
    </p:spTree>
    <p:extLst>
      <p:ext uri="{BB962C8B-B14F-4D97-AF65-F5344CB8AC3E}">
        <p14:creationId xmlns:p14="http://schemas.microsoft.com/office/powerpoint/2010/main" val="246532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202534-7E3F-485F-A02F-7D3B18D6CE7F}" type="datetime1">
              <a:rPr lang="en-US" smtClean="0"/>
              <a:pPr/>
              <a:t>11/26/2018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dirty="0"/>
          </a:p>
        </p:txBody>
      </p:sp>
    </p:spTree>
    <p:extLst>
      <p:ext uri="{BB962C8B-B14F-4D97-AF65-F5344CB8AC3E}">
        <p14:creationId xmlns:p14="http://schemas.microsoft.com/office/powerpoint/2010/main" val="2916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6747451-0BC7-4225-A413-9FE245FFCB4D}" type="datetime1">
              <a:rPr lang="en-US" smtClean="0"/>
              <a:pPr/>
              <a:t>11/26/2018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dirty="0"/>
          </a:p>
        </p:txBody>
      </p:sp>
    </p:spTree>
    <p:extLst>
      <p:ext uri="{BB962C8B-B14F-4D97-AF65-F5344CB8AC3E}">
        <p14:creationId xmlns:p14="http://schemas.microsoft.com/office/powerpoint/2010/main" val="274069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50300A9-D074-4BC8-8751-1A3B155FB58A}" type="datetime1">
              <a:rPr lang="en-US" smtClean="0"/>
              <a:pPr/>
              <a:t>11/26/2018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dirty="0"/>
          </a:p>
        </p:txBody>
      </p:sp>
    </p:spTree>
    <p:extLst>
      <p:ext uri="{BB962C8B-B14F-4D97-AF65-F5344CB8AC3E}">
        <p14:creationId xmlns:p14="http://schemas.microsoft.com/office/powerpoint/2010/main" val="364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7D3EE00-C695-4546-AED2-80737F878345}" type="datetime1">
              <a:rPr lang="en-US" smtClean="0"/>
              <a:pPr/>
              <a:t>11/26/2018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dirty="0"/>
          </a:p>
        </p:txBody>
      </p:sp>
    </p:spTree>
    <p:extLst>
      <p:ext uri="{BB962C8B-B14F-4D97-AF65-F5344CB8AC3E}">
        <p14:creationId xmlns:p14="http://schemas.microsoft.com/office/powerpoint/2010/main" val="226676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EAD446D-2201-42CA-B38B-640179C928E7}" type="datetime1">
              <a:rPr lang="en-US" smtClean="0"/>
              <a:pPr/>
              <a:t>11/26/2018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dirty="0"/>
          </a:p>
        </p:txBody>
      </p:sp>
    </p:spTree>
    <p:extLst>
      <p:ext uri="{BB962C8B-B14F-4D97-AF65-F5344CB8AC3E}">
        <p14:creationId xmlns:p14="http://schemas.microsoft.com/office/powerpoint/2010/main" val="335831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908C1A-595B-48E0-80CB-D98CEC60C5B7}" type="datetime1">
              <a:rPr lang="en-US" smtClean="0"/>
              <a:pPr/>
              <a:t>11/26/2018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dirty="0"/>
          </a:p>
        </p:txBody>
      </p:sp>
    </p:spTree>
    <p:extLst>
      <p:ext uri="{BB962C8B-B14F-4D97-AF65-F5344CB8AC3E}">
        <p14:creationId xmlns:p14="http://schemas.microsoft.com/office/powerpoint/2010/main" val="303237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4E5EA7-DBC0-4D7F-AECF-5583E374F2A7}" type="datetime1">
              <a:rPr lang="en-US" smtClean="0"/>
              <a:pPr/>
              <a:t>11/26/2018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dirty="0"/>
          </a:p>
        </p:txBody>
      </p:sp>
    </p:spTree>
    <p:extLst>
      <p:ext uri="{BB962C8B-B14F-4D97-AF65-F5344CB8AC3E}">
        <p14:creationId xmlns:p14="http://schemas.microsoft.com/office/powerpoint/2010/main" val="132474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stretch>
            <a:fillRect/>
          </a:stretch>
        </p:blipFill>
        <p:spPr>
          <a:xfrm>
            <a:off x="0" y="5589237"/>
            <a:ext cx="9158766" cy="1283532"/>
          </a:xfrm>
          <a:prstGeom prst="rect">
            <a:avLst/>
          </a:prstGeom>
        </p:spPr>
      </p:pic>
      <p:pic>
        <p:nvPicPr>
          <p:cNvPr id="8" name="Picture 7"/>
          <p:cNvPicPr>
            <a:picLocks noChangeAspect="1"/>
          </p:cNvPicPr>
          <p:nvPr userDrawn="1"/>
        </p:nvPicPr>
        <p:blipFill>
          <a:blip r:embed="rId15"/>
          <a:stretch>
            <a:fillRect/>
          </a:stretch>
        </p:blipFill>
        <p:spPr>
          <a:xfrm>
            <a:off x="0" y="0"/>
            <a:ext cx="9144000" cy="336656"/>
          </a:xfrm>
          <a:prstGeom prst="rect">
            <a:avLst/>
          </a:prstGeom>
        </p:spPr>
      </p:pic>
      <p:pic>
        <p:nvPicPr>
          <p:cNvPr id="9" name="Picture 8"/>
          <p:cNvPicPr>
            <a:picLocks noChangeAspect="1"/>
          </p:cNvPicPr>
          <p:nvPr userDrawn="1"/>
        </p:nvPicPr>
        <p:blipFill>
          <a:blip r:embed="rId16"/>
          <a:stretch>
            <a:fillRect/>
          </a:stretch>
        </p:blipFill>
        <p:spPr>
          <a:xfrm>
            <a:off x="0" y="0"/>
            <a:ext cx="381000" cy="6489700"/>
          </a:xfrm>
          <a:prstGeom prst="rect">
            <a:avLst/>
          </a:prstGeom>
        </p:spPr>
      </p:pic>
      <p:pic>
        <p:nvPicPr>
          <p:cNvPr id="10" name="Picture 9"/>
          <p:cNvPicPr>
            <a:picLocks noChangeAspect="1"/>
          </p:cNvPicPr>
          <p:nvPr userDrawn="1"/>
        </p:nvPicPr>
        <p:blipFill>
          <a:blip r:embed="rId16"/>
          <a:stretch>
            <a:fillRect/>
          </a:stretch>
        </p:blipFill>
        <p:spPr>
          <a:xfrm>
            <a:off x="8777766" y="0"/>
            <a:ext cx="381000" cy="6489700"/>
          </a:xfrm>
          <a:prstGeom prst="rect">
            <a:avLst/>
          </a:prstGeom>
        </p:spPr>
      </p:pic>
    </p:spTree>
    <p:extLst>
      <p:ext uri="{BB962C8B-B14F-4D97-AF65-F5344CB8AC3E}">
        <p14:creationId xmlns:p14="http://schemas.microsoft.com/office/powerpoint/2010/main" val="293403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85867" y="4743341"/>
            <a:ext cx="5079442" cy="1200260"/>
          </a:xfrm>
        </p:spPr>
        <p:txBody>
          <a:bodyPr/>
          <a:lstStyle/>
          <a:p>
            <a:r>
              <a:rPr lang="it-IT" sz="2400" i="1" dirty="0" smtClean="0">
                <a:solidFill>
                  <a:srgbClr val="7030A0"/>
                </a:solidFill>
                <a:effectLst>
                  <a:outerShdw blurRad="38100" dist="38100" dir="2700000" algn="tl">
                    <a:srgbClr val="000000">
                      <a:alpha val="43137"/>
                    </a:srgbClr>
                  </a:outerShdw>
                </a:effectLst>
              </a:rPr>
              <a:t>L’attuazione della riforma in Regione Lombardia</a:t>
            </a:r>
            <a:br>
              <a:rPr lang="it-IT" sz="2400" i="1" dirty="0" smtClean="0">
                <a:solidFill>
                  <a:srgbClr val="7030A0"/>
                </a:solidFill>
                <a:effectLst>
                  <a:outerShdw blurRad="38100" dist="38100" dir="2700000" algn="tl">
                    <a:srgbClr val="000000">
                      <a:alpha val="43137"/>
                    </a:srgbClr>
                  </a:outerShdw>
                </a:effectLst>
              </a:rPr>
            </a:br>
            <a:r>
              <a:rPr lang="it-IT" sz="2000" i="1" dirty="0" smtClean="0">
                <a:solidFill>
                  <a:srgbClr val="7030A0"/>
                </a:solidFill>
                <a:effectLst>
                  <a:outerShdw blurRad="38100" dist="38100" dir="2700000" algn="tl">
                    <a:srgbClr val="000000">
                      <a:alpha val="43137"/>
                    </a:srgbClr>
                  </a:outerShdw>
                </a:effectLst>
              </a:rPr>
              <a:t>Maurizio </a:t>
            </a:r>
            <a:r>
              <a:rPr lang="it-IT" sz="2000" i="1" dirty="0" smtClean="0">
                <a:solidFill>
                  <a:srgbClr val="7030A0"/>
                </a:solidFill>
                <a:effectLst>
                  <a:outerShdw blurRad="38100" dist="38100" dir="2700000" algn="tl">
                    <a:srgbClr val="000000">
                      <a:alpha val="43137"/>
                    </a:srgbClr>
                  </a:outerShdw>
                </a:effectLst>
              </a:rPr>
              <a:t>Bersani</a:t>
            </a:r>
            <a:r>
              <a:rPr lang="it-IT" sz="2400" i="1" dirty="0" smtClean="0">
                <a:solidFill>
                  <a:srgbClr val="7030A0"/>
                </a:solidFill>
                <a:effectLst>
                  <a:outerShdw blurRad="38100" dist="38100" dir="2700000" algn="tl">
                    <a:srgbClr val="000000">
                      <a:alpha val="43137"/>
                    </a:srgbClr>
                  </a:outerShdw>
                </a:effectLst>
              </a:rPr>
              <a:t/>
            </a:r>
            <a:br>
              <a:rPr lang="it-IT" sz="2400" i="1" dirty="0" smtClean="0">
                <a:solidFill>
                  <a:srgbClr val="7030A0"/>
                </a:solidFill>
                <a:effectLst>
                  <a:outerShdw blurRad="38100" dist="38100" dir="2700000" algn="tl">
                    <a:srgbClr val="000000">
                      <a:alpha val="43137"/>
                    </a:srgbClr>
                  </a:outerShdw>
                </a:effectLst>
              </a:rPr>
            </a:br>
            <a:r>
              <a:rPr lang="it-IT" sz="2400" i="1" dirty="0">
                <a:solidFill>
                  <a:srgbClr val="7030A0"/>
                </a:solidFill>
                <a:effectLst>
                  <a:outerShdw blurRad="38100" dist="38100" dir="2700000" algn="tl">
                    <a:srgbClr val="000000">
                      <a:alpha val="43137"/>
                    </a:srgbClr>
                  </a:outerShdw>
                </a:effectLst>
              </a:rPr>
              <a:t/>
            </a:r>
            <a:br>
              <a:rPr lang="it-IT" sz="2400" i="1" dirty="0">
                <a:solidFill>
                  <a:srgbClr val="7030A0"/>
                </a:solidFill>
                <a:effectLst>
                  <a:outerShdw blurRad="38100" dist="38100" dir="2700000" algn="tl">
                    <a:srgbClr val="000000">
                      <a:alpha val="43137"/>
                    </a:srgbClr>
                  </a:outerShdw>
                </a:effectLst>
              </a:rPr>
            </a:br>
            <a:endParaRPr lang="it-IT" sz="2400" i="1" dirty="0">
              <a:solidFill>
                <a:srgbClr val="7030A0"/>
              </a:solidFill>
              <a:effectLst>
                <a:outerShdw blurRad="38100" dist="38100" dir="2700000" algn="tl">
                  <a:srgbClr val="000000">
                    <a:alpha val="43137"/>
                  </a:srgbClr>
                </a:outerShdw>
              </a:effectLst>
            </a:endParaRPr>
          </a:p>
        </p:txBody>
      </p:sp>
      <p:pic>
        <p:nvPicPr>
          <p:cNvPr id="3" name="Immagine 2"/>
          <p:cNvPicPr>
            <a:picLocks noChangeAspect="1"/>
          </p:cNvPicPr>
          <p:nvPr/>
        </p:nvPicPr>
        <p:blipFill>
          <a:blip r:embed="rId2"/>
          <a:stretch>
            <a:fillRect/>
          </a:stretch>
        </p:blipFill>
        <p:spPr>
          <a:xfrm>
            <a:off x="1927903" y="794657"/>
            <a:ext cx="5395369" cy="3530600"/>
          </a:xfrm>
          <a:prstGeom prst="rect">
            <a:avLst/>
          </a:prstGeom>
        </p:spPr>
      </p:pic>
    </p:spTree>
    <p:extLst>
      <p:ext uri="{BB962C8B-B14F-4D97-AF65-F5344CB8AC3E}">
        <p14:creationId xmlns:p14="http://schemas.microsoft.com/office/powerpoint/2010/main" val="3984539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382675" y="433922"/>
            <a:ext cx="6480827" cy="1143000"/>
          </a:xfrm>
          <a:ln w="19050">
            <a:solidFill>
              <a:srgbClr val="002060"/>
            </a:solidFill>
          </a:ln>
        </p:spPr>
        <p:txBody>
          <a:bodyPr/>
          <a:lstStyle/>
          <a:p>
            <a:pPr>
              <a:spcBef>
                <a:spcPct val="50000"/>
              </a:spcBef>
            </a:pPr>
            <a:r>
              <a:rPr lang="it-IT" altLang="it-IT" sz="3200" b="1" dirty="0" smtClean="0">
                <a:solidFill>
                  <a:schemeClr val="accent1"/>
                </a:solidFill>
                <a:latin typeface="Verdana" pitchFamily="34" charset="0"/>
                <a:ea typeface="Verdana" pitchFamily="34" charset="0"/>
                <a:cs typeface="Verdana" pitchFamily="34" charset="0"/>
              </a:rPr>
              <a:t>L’AVVIO DEL NUOVO SISTEMA</a:t>
            </a:r>
            <a:endParaRPr lang="it-IT" sz="3200" b="1" dirty="0">
              <a:solidFill>
                <a:schemeClr val="accent1"/>
              </a:solidFill>
              <a:latin typeface="Verdana" pitchFamily="34" charset="0"/>
              <a:ea typeface="Verdana" pitchFamily="34" charset="0"/>
              <a:cs typeface="Verdana" pitchFamily="34" charset="0"/>
            </a:endParaRPr>
          </a:p>
        </p:txBody>
      </p:sp>
      <p:sp>
        <p:nvSpPr>
          <p:cNvPr id="6" name="Segnaposto contenuto 5"/>
          <p:cNvSpPr>
            <a:spLocks noGrp="1"/>
          </p:cNvSpPr>
          <p:nvPr>
            <p:ph sz="half" idx="1"/>
          </p:nvPr>
        </p:nvSpPr>
        <p:spPr>
          <a:xfrm>
            <a:off x="457200" y="1644219"/>
            <a:ext cx="4654869" cy="1468751"/>
          </a:xfrm>
          <a:ln w="38100">
            <a:solidFill>
              <a:schemeClr val="accent4">
                <a:lumMod val="75000"/>
              </a:schemeClr>
            </a:solidFill>
          </a:ln>
        </p:spPr>
        <p:txBody>
          <a:bodyPr/>
          <a:lstStyle/>
          <a:p>
            <a:pPr marL="0" indent="0" algn="ctr">
              <a:buNone/>
            </a:pPr>
            <a:r>
              <a:rPr lang="it-IT" sz="2000" b="1" dirty="0" smtClean="0">
                <a:solidFill>
                  <a:schemeClr val="accent3">
                    <a:lumMod val="75000"/>
                  </a:schemeClr>
                </a:solidFill>
                <a:latin typeface="Verdana" pitchFamily="34" charset="0"/>
                <a:ea typeface="Verdana" pitchFamily="34" charset="0"/>
                <a:cs typeface="Verdana" pitchFamily="34" charset="0"/>
              </a:rPr>
              <a:t>1°</a:t>
            </a:r>
            <a:r>
              <a:rPr lang="it-IT" sz="2000" dirty="0" smtClean="0">
                <a:solidFill>
                  <a:schemeClr val="accent3">
                    <a:lumMod val="75000"/>
                  </a:schemeClr>
                </a:solidFill>
                <a:latin typeface="Verdana" pitchFamily="34" charset="0"/>
                <a:ea typeface="Verdana" pitchFamily="34" charset="0"/>
                <a:cs typeface="Verdana" pitchFamily="34" charset="0"/>
              </a:rPr>
              <a:t> «</a:t>
            </a:r>
            <a:r>
              <a:rPr lang="it-IT" sz="2000" b="1" dirty="0" smtClean="0">
                <a:solidFill>
                  <a:schemeClr val="accent3">
                    <a:lumMod val="75000"/>
                  </a:schemeClr>
                </a:solidFill>
                <a:latin typeface="Verdana" pitchFamily="34" charset="0"/>
                <a:ea typeface="Verdana" pitchFamily="34" charset="0"/>
                <a:cs typeface="Verdana" pitchFamily="34" charset="0"/>
              </a:rPr>
              <a:t>Governo </a:t>
            </a:r>
            <a:r>
              <a:rPr lang="it-IT" sz="2000" b="1" dirty="0">
                <a:solidFill>
                  <a:schemeClr val="accent3">
                    <a:lumMod val="75000"/>
                  </a:schemeClr>
                </a:solidFill>
                <a:latin typeface="Verdana" pitchFamily="34" charset="0"/>
                <a:ea typeface="Verdana" pitchFamily="34" charset="0"/>
                <a:cs typeface="Verdana" pitchFamily="34" charset="0"/>
              </a:rPr>
              <a:t>della domanda</a:t>
            </a:r>
            <a:r>
              <a:rPr lang="it-IT" sz="2000" dirty="0">
                <a:solidFill>
                  <a:schemeClr val="accent3">
                    <a:lumMod val="75000"/>
                  </a:schemeClr>
                </a:solidFill>
                <a:latin typeface="Verdana" pitchFamily="34" charset="0"/>
                <a:ea typeface="Verdana" pitchFamily="34" charset="0"/>
                <a:cs typeface="Verdana" pitchFamily="34" charset="0"/>
              </a:rPr>
              <a:t>: </a:t>
            </a:r>
            <a:r>
              <a:rPr lang="it-IT" sz="2000" dirty="0">
                <a:latin typeface="Verdana" pitchFamily="34" charset="0"/>
                <a:ea typeface="Verdana" pitchFamily="34" charset="0"/>
                <a:cs typeface="Verdana" pitchFamily="34" charset="0"/>
              </a:rPr>
              <a:t>avvio della presa in carico di pazienti cronici e </a:t>
            </a:r>
            <a:r>
              <a:rPr lang="it-IT" sz="2000" dirty="0" smtClean="0">
                <a:latin typeface="Verdana" pitchFamily="34" charset="0"/>
                <a:ea typeface="Verdana" pitchFamily="34" charset="0"/>
                <a:cs typeface="Verdana" pitchFamily="34" charset="0"/>
              </a:rPr>
              <a:t>fragili»</a:t>
            </a:r>
          </a:p>
          <a:p>
            <a:pPr marL="0" indent="0" algn="ctr">
              <a:buNone/>
            </a:pPr>
            <a:r>
              <a:rPr lang="it-IT" sz="2000" dirty="0">
                <a:latin typeface="Verdana" pitchFamily="34" charset="0"/>
                <a:ea typeface="Verdana" pitchFamily="34" charset="0"/>
                <a:cs typeface="Verdana" pitchFamily="34" charset="0"/>
              </a:rPr>
              <a:t>DGR n. X/6164 del 30.1.2017</a:t>
            </a:r>
            <a:r>
              <a:rPr lang="it-IT" dirty="0">
                <a:latin typeface="Verdana" pitchFamily="34" charset="0"/>
                <a:ea typeface="Verdana" pitchFamily="34" charset="0"/>
                <a:cs typeface="Verdana" pitchFamily="34" charset="0"/>
              </a:rPr>
              <a:t/>
            </a:r>
            <a:br>
              <a:rPr lang="it-IT" dirty="0">
                <a:latin typeface="Verdana" pitchFamily="34" charset="0"/>
                <a:ea typeface="Verdana" pitchFamily="34" charset="0"/>
                <a:cs typeface="Verdana" pitchFamily="34" charset="0"/>
              </a:rPr>
            </a:br>
            <a:endParaRPr lang="it-IT" dirty="0"/>
          </a:p>
        </p:txBody>
      </p:sp>
      <p:sp>
        <p:nvSpPr>
          <p:cNvPr id="7" name="Segnaposto contenuto 6"/>
          <p:cNvSpPr>
            <a:spLocks noGrp="1"/>
          </p:cNvSpPr>
          <p:nvPr>
            <p:ph sz="half" idx="2"/>
          </p:nvPr>
        </p:nvSpPr>
        <p:spPr>
          <a:xfrm>
            <a:off x="2492943" y="3197064"/>
            <a:ext cx="5916843" cy="2757422"/>
          </a:xfrm>
          <a:ln w="38100">
            <a:solidFill>
              <a:schemeClr val="accent4">
                <a:lumMod val="75000"/>
              </a:schemeClr>
            </a:solidFill>
          </a:ln>
        </p:spPr>
        <p:txBody>
          <a:bodyPr/>
          <a:lstStyle/>
          <a:p>
            <a:pPr marL="0" indent="0" algn="ctr">
              <a:buNone/>
            </a:pPr>
            <a:r>
              <a:rPr lang="it-IT" sz="2000" dirty="0" smtClean="0">
                <a:latin typeface="Verdana" pitchFamily="34" charset="0"/>
                <a:ea typeface="Verdana" pitchFamily="34" charset="0"/>
                <a:cs typeface="Verdana" pitchFamily="34" charset="0"/>
              </a:rPr>
              <a:t> </a:t>
            </a:r>
            <a:r>
              <a:rPr lang="it-IT" sz="2000" b="1" dirty="0" smtClean="0">
                <a:solidFill>
                  <a:schemeClr val="accent3">
                    <a:lumMod val="75000"/>
                  </a:schemeClr>
                </a:solidFill>
                <a:latin typeface="Verdana" pitchFamily="34" charset="0"/>
                <a:ea typeface="Verdana" pitchFamily="34" charset="0"/>
                <a:cs typeface="Verdana" pitchFamily="34" charset="0"/>
              </a:rPr>
              <a:t>2°</a:t>
            </a:r>
            <a:r>
              <a:rPr lang="it-IT" sz="2000" dirty="0" smtClean="0">
                <a:solidFill>
                  <a:schemeClr val="accent3">
                    <a:lumMod val="75000"/>
                  </a:schemeClr>
                </a:solidFill>
                <a:latin typeface="Verdana" pitchFamily="34" charset="0"/>
                <a:ea typeface="Verdana" pitchFamily="34" charset="0"/>
                <a:cs typeface="Verdana" pitchFamily="34" charset="0"/>
              </a:rPr>
              <a:t> «</a:t>
            </a:r>
            <a:r>
              <a:rPr lang="it-IT" sz="2000" b="1" dirty="0" smtClean="0">
                <a:solidFill>
                  <a:schemeClr val="accent3">
                    <a:lumMod val="75000"/>
                  </a:schemeClr>
                </a:solidFill>
                <a:latin typeface="Verdana" pitchFamily="34" charset="0"/>
                <a:ea typeface="Verdana" pitchFamily="34" charset="0"/>
                <a:cs typeface="Verdana" pitchFamily="34" charset="0"/>
              </a:rPr>
              <a:t>Riordino </a:t>
            </a:r>
            <a:r>
              <a:rPr lang="it-IT" sz="2000" b="1" dirty="0">
                <a:solidFill>
                  <a:schemeClr val="accent3">
                    <a:lumMod val="75000"/>
                  </a:schemeClr>
                </a:solidFill>
                <a:latin typeface="Verdana" pitchFamily="34" charset="0"/>
                <a:ea typeface="Verdana" pitchFamily="34" charset="0"/>
                <a:cs typeface="Verdana" pitchFamily="34" charset="0"/>
              </a:rPr>
              <a:t>della rete di offerta</a:t>
            </a:r>
            <a:r>
              <a:rPr lang="it-IT" sz="2000" dirty="0">
                <a:solidFill>
                  <a:schemeClr val="accent3">
                    <a:lumMod val="75000"/>
                  </a:schemeClr>
                </a:solidFill>
                <a:latin typeface="Verdana" pitchFamily="34" charset="0"/>
                <a:ea typeface="Verdana" pitchFamily="34" charset="0"/>
                <a:cs typeface="Verdana" pitchFamily="34" charset="0"/>
              </a:rPr>
              <a:t> </a:t>
            </a:r>
            <a:r>
              <a:rPr lang="it-IT" sz="2000" dirty="0">
                <a:latin typeface="Verdana" pitchFamily="34" charset="0"/>
                <a:ea typeface="Verdana" pitchFamily="34" charset="0"/>
                <a:cs typeface="Verdana" pitchFamily="34" charset="0"/>
              </a:rPr>
              <a:t>e modalità di presa in carico dei pazienti cronici e/o </a:t>
            </a:r>
            <a:r>
              <a:rPr lang="it-IT" sz="2000" dirty="0" smtClean="0">
                <a:latin typeface="Verdana" pitchFamily="34" charset="0"/>
                <a:ea typeface="Verdana" pitchFamily="34" charset="0"/>
                <a:cs typeface="Verdana" pitchFamily="34" charset="0"/>
              </a:rPr>
              <a:t>fragili» </a:t>
            </a:r>
          </a:p>
          <a:p>
            <a:pPr marL="0" indent="0" algn="ctr">
              <a:buNone/>
            </a:pPr>
            <a:r>
              <a:rPr lang="it-IT" sz="1400" dirty="0" smtClean="0">
                <a:latin typeface="Verdana" pitchFamily="34" charset="0"/>
                <a:ea typeface="Verdana" pitchFamily="34" charset="0"/>
                <a:cs typeface="Verdana" pitchFamily="34" charset="0"/>
              </a:rPr>
              <a:t>in </a:t>
            </a:r>
            <a:r>
              <a:rPr lang="it-IT" sz="1400" dirty="0">
                <a:latin typeface="Verdana" pitchFamily="34" charset="0"/>
                <a:ea typeface="Verdana" pitchFamily="34" charset="0"/>
                <a:cs typeface="Verdana" pitchFamily="34" charset="0"/>
              </a:rPr>
              <a:t>attuazione dell’art. 9 della L.R. </a:t>
            </a:r>
            <a:r>
              <a:rPr lang="it-IT" sz="1400" dirty="0" smtClean="0">
                <a:latin typeface="Verdana" pitchFamily="34" charset="0"/>
                <a:ea typeface="Verdana" pitchFamily="34" charset="0"/>
                <a:cs typeface="Verdana" pitchFamily="34" charset="0"/>
              </a:rPr>
              <a:t>33/2009</a:t>
            </a:r>
          </a:p>
          <a:p>
            <a:pPr marL="0" indent="0" algn="ctr">
              <a:buNone/>
            </a:pPr>
            <a:r>
              <a:rPr lang="it-IT" sz="2000" dirty="0">
                <a:latin typeface="Verdana" pitchFamily="34" charset="0"/>
                <a:ea typeface="Verdana" pitchFamily="34" charset="0"/>
                <a:cs typeface="Verdana" pitchFamily="34" charset="0"/>
              </a:rPr>
              <a:t>DGR n. X/6551 del </a:t>
            </a:r>
            <a:r>
              <a:rPr lang="it-IT" sz="2000" dirty="0" smtClean="0">
                <a:latin typeface="Verdana" pitchFamily="34" charset="0"/>
                <a:ea typeface="Verdana" pitchFamily="34" charset="0"/>
                <a:cs typeface="Verdana" pitchFamily="34" charset="0"/>
              </a:rPr>
              <a:t>04.05.2017</a:t>
            </a:r>
          </a:p>
          <a:p>
            <a:pPr marL="0" indent="0" algn="ctr">
              <a:buNone/>
            </a:pPr>
            <a:r>
              <a:rPr lang="it-IT" sz="2000" dirty="0" smtClean="0">
                <a:latin typeface="Verdana" pitchFamily="34" charset="0"/>
                <a:ea typeface="Verdana" pitchFamily="34" charset="0"/>
                <a:cs typeface="Verdana" pitchFamily="34" charset="0"/>
              </a:rPr>
              <a:t>DGR n. X/7038 del 03.08.2017</a:t>
            </a:r>
          </a:p>
          <a:p>
            <a:pPr marL="0" indent="0" algn="ctr">
              <a:buNone/>
            </a:pPr>
            <a:r>
              <a:rPr lang="it-IT" sz="2000" dirty="0" smtClean="0">
                <a:latin typeface="Verdana" pitchFamily="34" charset="0"/>
                <a:ea typeface="Verdana" pitchFamily="34" charset="0"/>
                <a:cs typeface="Verdana" pitchFamily="34" charset="0"/>
              </a:rPr>
              <a:t>DGR n. X/7655 del 28.12.2017</a:t>
            </a:r>
          </a:p>
          <a:p>
            <a:pPr marL="0" indent="0" algn="ctr">
              <a:buNone/>
            </a:pPr>
            <a:r>
              <a:rPr lang="it-IT" sz="2000" dirty="0" smtClean="0">
                <a:latin typeface="Verdana" pitchFamily="34" charset="0"/>
                <a:ea typeface="Verdana" pitchFamily="34" charset="0"/>
                <a:cs typeface="Verdana" pitchFamily="34" charset="0"/>
              </a:rPr>
              <a:t>DGR n. XI /754 del </a:t>
            </a:r>
            <a:r>
              <a:rPr lang="it-IT" sz="2000" dirty="0">
                <a:latin typeface="Verdana" pitchFamily="34" charset="0"/>
                <a:ea typeface="Verdana" pitchFamily="34" charset="0"/>
                <a:cs typeface="Verdana" pitchFamily="34" charset="0"/>
              </a:rPr>
              <a:t>05/11/2018</a:t>
            </a:r>
            <a:endParaRPr lang="it-IT" sz="2000" dirty="0" smtClean="0">
              <a:latin typeface="Verdana" pitchFamily="34" charset="0"/>
              <a:ea typeface="Verdana" pitchFamily="34" charset="0"/>
              <a:cs typeface="Verdana" pitchFamily="34" charset="0"/>
            </a:endParaRPr>
          </a:p>
          <a:p>
            <a:pPr marL="0" indent="0" algn="ctr">
              <a:buNone/>
            </a:pPr>
            <a:endParaRPr lang="it-IT" sz="2000" dirty="0">
              <a:latin typeface="Verdana" pitchFamily="34" charset="0"/>
              <a:ea typeface="Verdana" pitchFamily="34" charset="0"/>
              <a:cs typeface="Verdana" pitchFamily="34" charset="0"/>
            </a:endParaRPr>
          </a:p>
        </p:txBody>
      </p:sp>
      <p:sp>
        <p:nvSpPr>
          <p:cNvPr id="9" name="Freccia curva 8"/>
          <p:cNvSpPr/>
          <p:nvPr/>
        </p:nvSpPr>
        <p:spPr>
          <a:xfrm rot="5400000">
            <a:off x="5382103" y="1748514"/>
            <a:ext cx="1080138" cy="1260161"/>
          </a:xfrm>
          <a:prstGeom prst="ben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19998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fficeArt object" descr="Picture 9"/>
          <p:cNvPicPr/>
          <p:nvPr/>
        </p:nvPicPr>
        <p:blipFill>
          <a:blip r:embed="rId2">
            <a:extLst/>
          </a:blip>
          <a:stretch>
            <a:fillRect/>
          </a:stretch>
        </p:blipFill>
        <p:spPr>
          <a:xfrm>
            <a:off x="567891" y="402590"/>
            <a:ext cx="7911966" cy="5978959"/>
          </a:xfrm>
          <a:prstGeom prst="rect">
            <a:avLst/>
          </a:prstGeom>
          <a:ln w="12700" cap="flat">
            <a:noFill/>
            <a:miter lim="400000"/>
          </a:ln>
          <a:effectLst/>
        </p:spPr>
      </p:pic>
    </p:spTree>
    <p:extLst>
      <p:ext uri="{BB962C8B-B14F-4D97-AF65-F5344CB8AC3E}">
        <p14:creationId xmlns:p14="http://schemas.microsoft.com/office/powerpoint/2010/main" val="1818417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35505" y="569131"/>
            <a:ext cx="6605337" cy="769441"/>
          </a:xfrm>
          <a:prstGeom prst="rect">
            <a:avLst/>
          </a:prstGeom>
          <a:noFill/>
        </p:spPr>
        <p:txBody>
          <a:bodyPr wrap="square" rtlCol="0">
            <a:spAutoFit/>
          </a:bodyPr>
          <a:lstStyle/>
          <a:p>
            <a:r>
              <a:rPr lang="it-IT" sz="4400" b="1" dirty="0" smtClean="0"/>
              <a:t>Le pietre miliari</a:t>
            </a:r>
            <a:endParaRPr lang="it-IT" sz="4400" b="1" dirty="0"/>
          </a:p>
        </p:txBody>
      </p:sp>
      <p:sp>
        <p:nvSpPr>
          <p:cNvPr id="5" name="CasellaDiTesto 4"/>
          <p:cNvSpPr txBox="1"/>
          <p:nvPr/>
        </p:nvSpPr>
        <p:spPr>
          <a:xfrm>
            <a:off x="866274" y="1973179"/>
            <a:ext cx="7555831" cy="2862322"/>
          </a:xfrm>
          <a:prstGeom prst="rect">
            <a:avLst/>
          </a:prstGeom>
          <a:noFill/>
        </p:spPr>
        <p:txBody>
          <a:bodyPr wrap="square" rtlCol="0">
            <a:spAutoFit/>
          </a:bodyPr>
          <a:lstStyle/>
          <a:p>
            <a:pPr marL="285750" indent="-285750">
              <a:buFont typeface="Arial" panose="020B0604020202020204" pitchFamily="34" charset="0"/>
              <a:buChar char="•"/>
            </a:pPr>
            <a:r>
              <a:rPr lang="it-IT" sz="3600" dirty="0" smtClean="0"/>
              <a:t>Stratificazione della domanda</a:t>
            </a:r>
          </a:p>
          <a:p>
            <a:pPr marL="285750" indent="-285750">
              <a:buFont typeface="Arial" panose="020B0604020202020204" pitchFamily="34" charset="0"/>
              <a:buChar char="•"/>
            </a:pPr>
            <a:r>
              <a:rPr lang="it-IT" sz="3600" dirty="0" smtClean="0"/>
              <a:t>La gestione del processo</a:t>
            </a:r>
          </a:p>
          <a:p>
            <a:pPr marL="285750" indent="-285750">
              <a:buFont typeface="Arial" panose="020B0604020202020204" pitchFamily="34" charset="0"/>
              <a:buChar char="•"/>
            </a:pPr>
            <a:r>
              <a:rPr lang="it-IT" sz="3600" dirty="0" smtClean="0"/>
              <a:t>Gli attori</a:t>
            </a:r>
          </a:p>
          <a:p>
            <a:pPr marL="285750" indent="-285750">
              <a:buFont typeface="Arial" panose="020B0604020202020204" pitchFamily="34" charset="0"/>
              <a:buChar char="•"/>
            </a:pPr>
            <a:r>
              <a:rPr lang="it-IT" sz="3600" dirty="0" smtClean="0"/>
              <a:t>I set di riferimento per la presa in carico</a:t>
            </a:r>
            <a:endParaRPr lang="it-IT" sz="3600" dirty="0"/>
          </a:p>
        </p:txBody>
      </p:sp>
    </p:spTree>
    <p:extLst>
      <p:ext uri="{BB962C8B-B14F-4D97-AF65-F5344CB8AC3E}">
        <p14:creationId xmlns:p14="http://schemas.microsoft.com/office/powerpoint/2010/main" val="313124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22"/>
          </p:nvPr>
        </p:nvSpPr>
        <p:spPr>
          <a:xfrm>
            <a:off x="324511" y="333373"/>
            <a:ext cx="7660105" cy="443184"/>
          </a:xfrm>
        </p:spPr>
        <p:txBody>
          <a:bodyPr>
            <a:normAutofit fontScale="85000" lnSpcReduction="20000"/>
          </a:bodyPr>
          <a:lstStyle/>
          <a:p>
            <a:r>
              <a:rPr lang="it-IT" dirty="0"/>
              <a:t>Banca Dati Assistito </a:t>
            </a:r>
          </a:p>
        </p:txBody>
      </p:sp>
      <p:sp>
        <p:nvSpPr>
          <p:cNvPr id="3" name="Segnaposto contenuto 2"/>
          <p:cNvSpPr>
            <a:spLocks noGrp="1"/>
          </p:cNvSpPr>
          <p:nvPr>
            <p:ph idx="23"/>
          </p:nvPr>
        </p:nvSpPr>
        <p:spPr>
          <a:xfrm>
            <a:off x="271667" y="789827"/>
            <a:ext cx="8547822" cy="443184"/>
          </a:xfrm>
        </p:spPr>
        <p:txBody>
          <a:bodyPr>
            <a:normAutofit lnSpcReduction="10000"/>
          </a:bodyPr>
          <a:lstStyle/>
          <a:p>
            <a:r>
              <a:rPr lang="it-IT" dirty="0"/>
              <a:t>Classificazione degli malati cronici</a:t>
            </a:r>
          </a:p>
        </p:txBody>
      </p:sp>
      <p:sp>
        <p:nvSpPr>
          <p:cNvPr id="4" name="Segnaposto numero diapositiva 3"/>
          <p:cNvSpPr>
            <a:spLocks noGrp="1"/>
          </p:cNvSpPr>
          <p:nvPr>
            <p:ph type="sldNum" sz="quarter" idx="12"/>
          </p:nvPr>
        </p:nvSpPr>
        <p:spPr/>
        <p:txBody>
          <a:bodyPr/>
          <a:lstStyle/>
          <a:p>
            <a:fld id="{B06463E2-7AD7-4324-B756-25CC193B0684}" type="slidenum">
              <a:rPr lang="it-IT" smtClean="0"/>
              <a:pPr/>
              <a:t>13</a:t>
            </a:fld>
            <a:endParaRPr lang="it-IT" dirty="0"/>
          </a:p>
        </p:txBody>
      </p:sp>
      <p:sp>
        <p:nvSpPr>
          <p:cNvPr id="5" name="CasellaDiTesto 4">
            <a:extLst>
              <a:ext uri="{FF2B5EF4-FFF2-40B4-BE49-F238E27FC236}">
                <a16:creationId xmlns="" xmlns:a16="http://schemas.microsoft.com/office/drawing/2014/main" id="{51F2DCAC-5606-4469-B121-91C0BC534F44}"/>
              </a:ext>
            </a:extLst>
          </p:cNvPr>
          <p:cNvSpPr txBox="1"/>
          <p:nvPr/>
        </p:nvSpPr>
        <p:spPr>
          <a:xfrm>
            <a:off x="348918" y="1553158"/>
            <a:ext cx="8470571" cy="3830931"/>
          </a:xfrm>
          <a:prstGeom prst="rect">
            <a:avLst/>
          </a:prstGeom>
          <a:noFill/>
        </p:spPr>
        <p:txBody>
          <a:bodyPr wrap="square" rtlCol="0">
            <a:spAutoFit/>
          </a:bodyPr>
          <a:lstStyle/>
          <a:p>
            <a:pPr>
              <a:lnSpc>
                <a:spcPct val="150000"/>
              </a:lnSpc>
            </a:pPr>
            <a:r>
              <a:rPr lang="it-IT" dirty="0">
                <a:solidFill>
                  <a:schemeClr val="tx1">
                    <a:lumMod val="85000"/>
                    <a:lumOff val="15000"/>
                  </a:schemeClr>
                </a:solidFill>
                <a:latin typeface="+mj-lt"/>
              </a:rPr>
              <a:t>Il modello adottato è di tipo </a:t>
            </a:r>
            <a:r>
              <a:rPr lang="it-IT" b="1" dirty="0">
                <a:solidFill>
                  <a:srgbClr val="7030A0"/>
                </a:solidFill>
                <a:latin typeface="+mj-lt"/>
              </a:rPr>
              <a:t>categorico retrospettivo/concorrente</a:t>
            </a:r>
            <a:r>
              <a:rPr lang="it-IT" dirty="0">
                <a:solidFill>
                  <a:srgbClr val="7030A0"/>
                </a:solidFill>
                <a:latin typeface="+mj-lt"/>
              </a:rPr>
              <a:t>, e si basa sulla rilevazione di comportamenti traccianti degli assistiti</a:t>
            </a:r>
            <a:r>
              <a:rPr lang="it-IT" dirty="0">
                <a:solidFill>
                  <a:schemeClr val="tx1">
                    <a:lumMod val="85000"/>
                    <a:lumOff val="15000"/>
                  </a:schemeClr>
                </a:solidFill>
                <a:latin typeface="+mj-lt"/>
              </a:rPr>
              <a:t>.</a:t>
            </a:r>
          </a:p>
          <a:p>
            <a:pPr>
              <a:lnSpc>
                <a:spcPct val="150000"/>
              </a:lnSpc>
            </a:pPr>
            <a:endParaRPr lang="it-IT" dirty="0">
              <a:solidFill>
                <a:schemeClr val="tx1">
                  <a:lumMod val="85000"/>
                  <a:lumOff val="15000"/>
                </a:schemeClr>
              </a:solidFill>
              <a:latin typeface="+mj-lt"/>
            </a:endParaRPr>
          </a:p>
          <a:p>
            <a:pPr>
              <a:lnSpc>
                <a:spcPct val="150000"/>
              </a:lnSpc>
            </a:pPr>
            <a:r>
              <a:rPr lang="it-IT" dirty="0">
                <a:solidFill>
                  <a:schemeClr val="tx1">
                    <a:lumMod val="85000"/>
                    <a:lumOff val="15000"/>
                  </a:schemeClr>
                </a:solidFill>
                <a:latin typeface="+mj-lt"/>
              </a:rPr>
              <a:t>Gli algoritmi per l’attribuzione di una specifica patologia si basano su:</a:t>
            </a:r>
          </a:p>
          <a:p>
            <a:pPr marL="1087187" lvl="2" indent="-285693">
              <a:lnSpc>
                <a:spcPct val="150000"/>
              </a:lnSpc>
              <a:buFont typeface="Arial" panose="020B0604020202020204" pitchFamily="34" charset="0"/>
              <a:buChar char="•"/>
            </a:pPr>
            <a:r>
              <a:rPr lang="it-IT" dirty="0">
                <a:solidFill>
                  <a:schemeClr val="tx1">
                    <a:lumMod val="85000"/>
                    <a:lumOff val="15000"/>
                  </a:schemeClr>
                </a:solidFill>
                <a:latin typeface="+mj-lt"/>
              </a:rPr>
              <a:t>presenza di esenzioni</a:t>
            </a:r>
          </a:p>
          <a:p>
            <a:pPr marL="1087187" lvl="2" indent="-285693">
              <a:lnSpc>
                <a:spcPct val="150000"/>
              </a:lnSpc>
              <a:buFont typeface="Arial" panose="020B0604020202020204" pitchFamily="34" charset="0"/>
              <a:buChar char="•"/>
            </a:pPr>
            <a:r>
              <a:rPr lang="it-IT" dirty="0">
                <a:solidFill>
                  <a:schemeClr val="tx1">
                    <a:lumMod val="85000"/>
                    <a:lumOff val="15000"/>
                  </a:schemeClr>
                </a:solidFill>
                <a:latin typeface="+mj-lt"/>
              </a:rPr>
              <a:t>eventi di ricovero con determinate diagnosi, procedure o DRG</a:t>
            </a:r>
          </a:p>
          <a:p>
            <a:pPr marL="1087187" lvl="2" indent="-285693">
              <a:lnSpc>
                <a:spcPct val="150000"/>
              </a:lnSpc>
              <a:buFont typeface="Arial" panose="020B0604020202020204" pitchFamily="34" charset="0"/>
              <a:buChar char="•"/>
            </a:pPr>
            <a:r>
              <a:rPr lang="it-IT" dirty="0">
                <a:solidFill>
                  <a:schemeClr val="tx1">
                    <a:lumMod val="85000"/>
                    <a:lumOff val="15000"/>
                  </a:schemeClr>
                </a:solidFill>
                <a:latin typeface="+mj-lt"/>
              </a:rPr>
              <a:t>erogazione di farmaci</a:t>
            </a:r>
          </a:p>
          <a:p>
            <a:pPr marL="1087187" lvl="2" indent="-285693">
              <a:lnSpc>
                <a:spcPct val="150000"/>
              </a:lnSpc>
              <a:buFont typeface="Arial" panose="020B0604020202020204" pitchFamily="34" charset="0"/>
              <a:buChar char="•"/>
            </a:pPr>
            <a:r>
              <a:rPr lang="it-IT" dirty="0">
                <a:solidFill>
                  <a:schemeClr val="tx1">
                    <a:lumMod val="85000"/>
                    <a:lumOff val="15000"/>
                  </a:schemeClr>
                </a:solidFill>
                <a:latin typeface="+mj-lt"/>
              </a:rPr>
              <a:t>erogazione di prestazioni specialistiche</a:t>
            </a:r>
          </a:p>
          <a:p>
            <a:pPr marL="1087187" lvl="2" indent="-285693">
              <a:lnSpc>
                <a:spcPct val="150000"/>
              </a:lnSpc>
              <a:buFont typeface="Arial" panose="020B0604020202020204" pitchFamily="34" charset="0"/>
              <a:buChar char="•"/>
            </a:pPr>
            <a:r>
              <a:rPr lang="it-IT" dirty="0">
                <a:solidFill>
                  <a:schemeClr val="tx1">
                    <a:lumMod val="85000"/>
                    <a:lumOff val="15000"/>
                  </a:schemeClr>
                </a:solidFill>
                <a:latin typeface="+mj-lt"/>
              </a:rPr>
              <a:t>Combinazioni delle precedenti	  </a:t>
            </a:r>
          </a:p>
        </p:txBody>
      </p:sp>
    </p:spTree>
    <p:extLst>
      <p:ext uri="{BB962C8B-B14F-4D97-AF65-F5344CB8AC3E}">
        <p14:creationId xmlns:p14="http://schemas.microsoft.com/office/powerpoint/2010/main" val="191187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22"/>
          </p:nvPr>
        </p:nvSpPr>
        <p:spPr>
          <a:xfrm>
            <a:off x="325701" y="346642"/>
            <a:ext cx="7660105" cy="443184"/>
          </a:xfrm>
        </p:spPr>
        <p:txBody>
          <a:bodyPr>
            <a:normAutofit fontScale="85000" lnSpcReduction="20000"/>
          </a:bodyPr>
          <a:lstStyle/>
          <a:p>
            <a:r>
              <a:rPr lang="it-IT" dirty="0"/>
              <a:t>Banca Dati Assistito </a:t>
            </a:r>
          </a:p>
        </p:txBody>
      </p:sp>
      <p:sp>
        <p:nvSpPr>
          <p:cNvPr id="3" name="Segnaposto contenuto 2"/>
          <p:cNvSpPr>
            <a:spLocks noGrp="1"/>
          </p:cNvSpPr>
          <p:nvPr>
            <p:ph idx="23"/>
          </p:nvPr>
        </p:nvSpPr>
        <p:spPr>
          <a:xfrm>
            <a:off x="271667" y="789827"/>
            <a:ext cx="8547822" cy="443184"/>
          </a:xfrm>
        </p:spPr>
        <p:txBody>
          <a:bodyPr>
            <a:normAutofit lnSpcReduction="10000"/>
          </a:bodyPr>
          <a:lstStyle/>
          <a:p>
            <a:r>
              <a:rPr lang="it-IT" dirty="0"/>
              <a:t>Ordinamento patologie (1/2)</a:t>
            </a:r>
          </a:p>
        </p:txBody>
      </p:sp>
      <p:sp>
        <p:nvSpPr>
          <p:cNvPr id="4" name="Segnaposto numero diapositiva 3"/>
          <p:cNvSpPr>
            <a:spLocks noGrp="1"/>
          </p:cNvSpPr>
          <p:nvPr>
            <p:ph type="sldNum" sz="quarter" idx="12"/>
          </p:nvPr>
        </p:nvSpPr>
        <p:spPr/>
        <p:txBody>
          <a:bodyPr/>
          <a:lstStyle/>
          <a:p>
            <a:fld id="{B06463E2-7AD7-4324-B756-25CC193B0684}" type="slidenum">
              <a:rPr lang="it-IT" smtClean="0"/>
              <a:pPr/>
              <a:t>14</a:t>
            </a:fld>
            <a:endParaRPr lang="it-IT" dirty="0"/>
          </a:p>
        </p:txBody>
      </p:sp>
      <p:sp>
        <p:nvSpPr>
          <p:cNvPr id="15" name="Rettangolo 14">
            <a:extLst>
              <a:ext uri="{FF2B5EF4-FFF2-40B4-BE49-F238E27FC236}">
                <a16:creationId xmlns="" xmlns:a16="http://schemas.microsoft.com/office/drawing/2014/main" id="{9A7152FA-ADDF-41D3-AF0D-5935A2F4A9C7}"/>
              </a:ext>
            </a:extLst>
          </p:cNvPr>
          <p:cNvSpPr/>
          <p:nvPr/>
        </p:nvSpPr>
        <p:spPr>
          <a:xfrm>
            <a:off x="2268277" y="2119379"/>
            <a:ext cx="6263246" cy="3969399"/>
          </a:xfrm>
          <a:prstGeom prst="rect">
            <a:avLst/>
          </a:prstGeom>
        </p:spPr>
        <p:txBody>
          <a:bodyPr wrap="square">
            <a:spAutoFit/>
          </a:bodyPr>
          <a:lstStyle/>
          <a:p>
            <a:r>
              <a:rPr lang="it-IT" sz="1400" dirty="0">
                <a:latin typeface="+mj-lt"/>
              </a:rPr>
              <a:t>BDA3_ID	PATOLOGIA	PATOLOGIA_DESC</a:t>
            </a:r>
          </a:p>
          <a:p>
            <a:r>
              <a:rPr lang="it-IT" sz="1400" dirty="0">
                <a:latin typeface="+mj-lt"/>
              </a:rPr>
              <a:t>K02A	1	TRAPIANTATI ATTIVI</a:t>
            </a:r>
          </a:p>
          <a:p>
            <a:r>
              <a:rPr lang="it-IT" sz="1400" dirty="0">
                <a:latin typeface="+mj-lt"/>
              </a:rPr>
              <a:t>K03A	2	IRC - DIALISI</a:t>
            </a:r>
          </a:p>
          <a:p>
            <a:r>
              <a:rPr lang="it-IT" sz="1400" dirty="0">
                <a:latin typeface="+mj-lt"/>
              </a:rPr>
              <a:t>K13Q	3	SINTOMI, SEGNI E STATI MORBOSI MAL DEFINITI</a:t>
            </a:r>
          </a:p>
          <a:p>
            <a:r>
              <a:rPr lang="it-IT" sz="1400" dirty="0">
                <a:latin typeface="+mj-lt"/>
              </a:rPr>
              <a:t>K12A	4	ACROMEGALIA E GIGANTISMO</a:t>
            </a:r>
          </a:p>
          <a:p>
            <a:r>
              <a:rPr lang="it-IT" sz="1400" dirty="0">
                <a:latin typeface="+mj-lt"/>
              </a:rPr>
              <a:t>K13D	5	MALATTIE DEL SANGUE E DEGLI ORGANI EMATOPOIETICI</a:t>
            </a:r>
          </a:p>
          <a:p>
            <a:r>
              <a:rPr lang="it-IT" sz="1400" dirty="0">
                <a:latin typeface="+mj-lt"/>
              </a:rPr>
              <a:t>K04	6	HIV POSITIVO ED AIDS CONCLAMATO</a:t>
            </a:r>
          </a:p>
          <a:p>
            <a:r>
              <a:rPr lang="it-IT" sz="1400" dirty="0">
                <a:latin typeface="+mj-lt"/>
              </a:rPr>
              <a:t>K02B	7	TRAPIANTATI NON ATTIVI</a:t>
            </a:r>
          </a:p>
          <a:p>
            <a:r>
              <a:rPr lang="it-IT" sz="1400" dirty="0">
                <a:latin typeface="+mj-lt"/>
              </a:rPr>
              <a:t>K06A2	8	DIABETE MELLITO TIPO 1 COMPLICATO</a:t>
            </a:r>
          </a:p>
          <a:p>
            <a:r>
              <a:rPr lang="it-IT" sz="1400" dirty="0">
                <a:latin typeface="+mj-lt"/>
              </a:rPr>
              <a:t>K08C	9	INSUFFICIENZA RESPIRATORIA/OSSIGENOTERAPIA</a:t>
            </a:r>
          </a:p>
          <a:p>
            <a:r>
              <a:rPr lang="it-IT" sz="1400" dirty="0">
                <a:latin typeface="+mj-lt"/>
              </a:rPr>
              <a:t>K05A	10	NEOPLASIA ATTIVA</a:t>
            </a:r>
          </a:p>
          <a:p>
            <a:r>
              <a:rPr lang="it-IT" sz="1400" dirty="0">
                <a:latin typeface="+mj-lt"/>
              </a:rPr>
              <a:t>K10E	11	NEUROMIELITE OTTICA</a:t>
            </a:r>
          </a:p>
          <a:p>
            <a:r>
              <a:rPr lang="it-IT" sz="1400" dirty="0">
                <a:latin typeface="+mj-lt"/>
              </a:rPr>
              <a:t>K11H	12	ANEMIE EMOLITICHE IMMUNI</a:t>
            </a:r>
          </a:p>
          <a:p>
            <a:r>
              <a:rPr lang="it-IT" sz="1400" dirty="0">
                <a:latin typeface="+mj-lt"/>
              </a:rPr>
              <a:t>K10D	13	SCLEROSI MULTIPLA</a:t>
            </a:r>
          </a:p>
          <a:p>
            <a:r>
              <a:rPr lang="it-IT" sz="1400" dirty="0">
                <a:latin typeface="+mj-lt"/>
              </a:rPr>
              <a:t>K07D1	14	VASCULOPATIA ARTERIOSA</a:t>
            </a:r>
          </a:p>
          <a:p>
            <a:r>
              <a:rPr lang="it-IT" sz="1400" dirty="0">
                <a:latin typeface="+mj-lt"/>
              </a:rPr>
              <a:t>K13P	15	ALCUNE CONDIZIONI MORBOSE DI ORIGINE PERINATALE</a:t>
            </a:r>
          </a:p>
          <a:p>
            <a:r>
              <a:rPr lang="it-IT" sz="1400" dirty="0">
                <a:latin typeface="+mj-lt"/>
              </a:rPr>
              <a:t>K06B2	16	DIABETE MELLITO TIPO 2 COMPLICATO</a:t>
            </a:r>
          </a:p>
          <a:p>
            <a:r>
              <a:rPr lang="it-IT" sz="1400" dirty="0">
                <a:latin typeface="+mj-lt"/>
              </a:rPr>
              <a:t>K03B	17	INSUFFICIENZA RENALE CRONICA</a:t>
            </a:r>
          </a:p>
        </p:txBody>
      </p:sp>
      <p:sp>
        <p:nvSpPr>
          <p:cNvPr id="16" name="Freccia in giù 15">
            <a:extLst>
              <a:ext uri="{FF2B5EF4-FFF2-40B4-BE49-F238E27FC236}">
                <a16:creationId xmlns="" xmlns:a16="http://schemas.microsoft.com/office/drawing/2014/main" id="{02C158F4-EFD9-46AD-BAE0-D76E861A1A85}"/>
              </a:ext>
            </a:extLst>
          </p:cNvPr>
          <p:cNvSpPr/>
          <p:nvPr/>
        </p:nvSpPr>
        <p:spPr>
          <a:xfrm rot="10800000">
            <a:off x="1131493" y="2119379"/>
            <a:ext cx="590764" cy="3771741"/>
          </a:xfrm>
          <a:prstGeom prst="downArrow">
            <a:avLst/>
          </a:prstGeom>
          <a:gradFill>
            <a:gsLst>
              <a:gs pos="0">
                <a:srgbClr val="00B050"/>
              </a:gs>
              <a:gs pos="39000">
                <a:schemeClr val="accent2">
                  <a:lumMod val="40000"/>
                  <a:lumOff val="60000"/>
                </a:schemeClr>
              </a:gs>
              <a:gs pos="100000">
                <a:srgbClr val="BB0D3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2"/>
              </a:solidFill>
            </a:endParaRPr>
          </a:p>
        </p:txBody>
      </p:sp>
      <p:sp>
        <p:nvSpPr>
          <p:cNvPr id="17" name="CasellaDiTesto 16">
            <a:extLst>
              <a:ext uri="{FF2B5EF4-FFF2-40B4-BE49-F238E27FC236}">
                <a16:creationId xmlns="" xmlns:a16="http://schemas.microsoft.com/office/drawing/2014/main" id="{98D463EE-2492-4489-9046-4B97025EE195}"/>
              </a:ext>
            </a:extLst>
          </p:cNvPr>
          <p:cNvSpPr txBox="1"/>
          <p:nvPr/>
        </p:nvSpPr>
        <p:spPr>
          <a:xfrm>
            <a:off x="663992" y="1341252"/>
            <a:ext cx="7210669" cy="646181"/>
          </a:xfrm>
          <a:prstGeom prst="rect">
            <a:avLst/>
          </a:prstGeom>
          <a:noFill/>
        </p:spPr>
        <p:txBody>
          <a:bodyPr wrap="square" rtlCol="0">
            <a:spAutoFit/>
          </a:bodyPr>
          <a:lstStyle/>
          <a:p>
            <a:r>
              <a:rPr lang="it-IT" dirty="0">
                <a:solidFill>
                  <a:schemeClr val="tx1">
                    <a:lumMod val="85000"/>
                    <a:lumOff val="15000"/>
                  </a:schemeClr>
                </a:solidFill>
                <a:latin typeface="+mj-lt"/>
              </a:rPr>
              <a:t>A CODICE PIU’ BASSO CORRISPONDE MAGGIORE ASSORBIMENTO DI RISORSE </a:t>
            </a:r>
          </a:p>
        </p:txBody>
      </p:sp>
    </p:spTree>
    <p:extLst>
      <p:ext uri="{BB962C8B-B14F-4D97-AF65-F5344CB8AC3E}">
        <p14:creationId xmlns:p14="http://schemas.microsoft.com/office/powerpoint/2010/main" val="3379217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22"/>
          </p:nvPr>
        </p:nvSpPr>
        <p:spPr>
          <a:xfrm>
            <a:off x="325701" y="346642"/>
            <a:ext cx="7660105" cy="443184"/>
          </a:xfrm>
        </p:spPr>
        <p:txBody>
          <a:bodyPr>
            <a:normAutofit fontScale="85000" lnSpcReduction="20000"/>
          </a:bodyPr>
          <a:lstStyle/>
          <a:p>
            <a:r>
              <a:rPr lang="it-IT" dirty="0"/>
              <a:t>Banca Dati Assistito </a:t>
            </a:r>
          </a:p>
        </p:txBody>
      </p:sp>
      <p:sp>
        <p:nvSpPr>
          <p:cNvPr id="3" name="Segnaposto contenuto 2"/>
          <p:cNvSpPr>
            <a:spLocks noGrp="1"/>
          </p:cNvSpPr>
          <p:nvPr>
            <p:ph idx="23"/>
          </p:nvPr>
        </p:nvSpPr>
        <p:spPr>
          <a:xfrm>
            <a:off x="271667" y="789827"/>
            <a:ext cx="4084360" cy="443184"/>
          </a:xfrm>
        </p:spPr>
        <p:txBody>
          <a:bodyPr>
            <a:normAutofit lnSpcReduction="10000"/>
          </a:bodyPr>
          <a:lstStyle/>
          <a:p>
            <a:r>
              <a:rPr lang="it-IT" dirty="0"/>
              <a:t>Il Codice </a:t>
            </a:r>
            <a:r>
              <a:rPr lang="it-IT" dirty="0" err="1"/>
              <a:t>CReG</a:t>
            </a:r>
            <a:endParaRPr lang="it-IT" dirty="0"/>
          </a:p>
        </p:txBody>
      </p:sp>
      <p:sp>
        <p:nvSpPr>
          <p:cNvPr id="4" name="Segnaposto numero diapositiva 3"/>
          <p:cNvSpPr>
            <a:spLocks noGrp="1"/>
          </p:cNvSpPr>
          <p:nvPr>
            <p:ph type="sldNum" sz="quarter" idx="12"/>
          </p:nvPr>
        </p:nvSpPr>
        <p:spPr/>
        <p:txBody>
          <a:bodyPr/>
          <a:lstStyle/>
          <a:p>
            <a:fld id="{B06463E2-7AD7-4324-B756-25CC193B0684}" type="slidenum">
              <a:rPr lang="it-IT" smtClean="0"/>
              <a:pPr/>
              <a:t>15</a:t>
            </a:fld>
            <a:endParaRPr lang="it-IT" dirty="0"/>
          </a:p>
        </p:txBody>
      </p:sp>
      <p:sp>
        <p:nvSpPr>
          <p:cNvPr id="11" name="CasellaDiTesto 10">
            <a:extLst>
              <a:ext uri="{FF2B5EF4-FFF2-40B4-BE49-F238E27FC236}">
                <a16:creationId xmlns="" xmlns:a16="http://schemas.microsoft.com/office/drawing/2014/main" id="{AC98FA41-7B92-46C8-90EF-FFD3147CD64D}"/>
              </a:ext>
            </a:extLst>
          </p:cNvPr>
          <p:cNvSpPr txBox="1"/>
          <p:nvPr/>
        </p:nvSpPr>
        <p:spPr>
          <a:xfrm>
            <a:off x="906600" y="1836482"/>
            <a:ext cx="3239610" cy="646181"/>
          </a:xfrm>
          <a:prstGeom prst="rect">
            <a:avLst/>
          </a:prstGeom>
          <a:noFill/>
        </p:spPr>
        <p:txBody>
          <a:bodyPr wrap="square" rtlCol="0">
            <a:spAutoFit/>
          </a:bodyPr>
          <a:lstStyle/>
          <a:p>
            <a:r>
              <a:rPr lang="it-IT" dirty="0">
                <a:solidFill>
                  <a:schemeClr val="tx1">
                    <a:lumMod val="85000"/>
                    <a:lumOff val="15000"/>
                  </a:schemeClr>
                </a:solidFill>
                <a:latin typeface="+mj-lt"/>
              </a:rPr>
              <a:t>ASSISTITO   CODICE BDA FINALE</a:t>
            </a:r>
          </a:p>
          <a:p>
            <a:r>
              <a:rPr lang="it-IT" dirty="0">
                <a:solidFill>
                  <a:schemeClr val="tx1">
                    <a:lumMod val="85000"/>
                    <a:lumOff val="15000"/>
                  </a:schemeClr>
                </a:solidFill>
                <a:latin typeface="+mj-lt"/>
              </a:rPr>
              <a:t>NNNNNN	     K08C/K07D1</a:t>
            </a:r>
          </a:p>
        </p:txBody>
      </p:sp>
      <p:sp>
        <p:nvSpPr>
          <p:cNvPr id="15" name="CasellaDiTesto 14">
            <a:extLst>
              <a:ext uri="{FF2B5EF4-FFF2-40B4-BE49-F238E27FC236}">
                <a16:creationId xmlns="" xmlns:a16="http://schemas.microsoft.com/office/drawing/2014/main" id="{BE10F11F-9F54-454C-8F4E-51873BF2E47F}"/>
              </a:ext>
            </a:extLst>
          </p:cNvPr>
          <p:cNvSpPr txBox="1"/>
          <p:nvPr/>
        </p:nvSpPr>
        <p:spPr>
          <a:xfrm>
            <a:off x="612477" y="5516749"/>
            <a:ext cx="7559090" cy="4000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000" dirty="0">
                <a:solidFill>
                  <a:schemeClr val="tx1">
                    <a:lumMod val="85000"/>
                    <a:lumOff val="15000"/>
                  </a:schemeClr>
                </a:solidFill>
                <a:latin typeface="+mj-lt"/>
              </a:rPr>
              <a:t>SOGGETTO</a:t>
            </a:r>
            <a:r>
              <a:rPr lang="it-IT" sz="2000" dirty="0">
                <a:solidFill>
                  <a:prstClr val="black">
                    <a:lumMod val="85000"/>
                    <a:lumOff val="15000"/>
                  </a:prstClr>
                </a:solidFill>
                <a:latin typeface="Trebuchet MS"/>
              </a:rPr>
              <a:t> CON INSUFFICIENZA RESPIRATORIA</a:t>
            </a:r>
            <a:r>
              <a:rPr lang="it-IT" sz="2000" dirty="0">
                <a:solidFill>
                  <a:schemeClr val="tx1">
                    <a:lumMod val="85000"/>
                    <a:lumOff val="15000"/>
                  </a:schemeClr>
                </a:solidFill>
                <a:latin typeface="+mj-lt"/>
              </a:rPr>
              <a:t> PLURIPATOLOGICO</a:t>
            </a:r>
          </a:p>
        </p:txBody>
      </p:sp>
      <p:sp>
        <p:nvSpPr>
          <p:cNvPr id="5" name="Freccia in giù 4">
            <a:extLst>
              <a:ext uri="{FF2B5EF4-FFF2-40B4-BE49-F238E27FC236}">
                <a16:creationId xmlns="" xmlns:a16="http://schemas.microsoft.com/office/drawing/2014/main" id="{69A7255D-59B7-490E-80EB-DDEA1D44C601}"/>
              </a:ext>
            </a:extLst>
          </p:cNvPr>
          <p:cNvSpPr/>
          <p:nvPr/>
        </p:nvSpPr>
        <p:spPr>
          <a:xfrm>
            <a:off x="3625628" y="4750412"/>
            <a:ext cx="1519758" cy="588682"/>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2"/>
              </a:solidFill>
            </a:endParaRPr>
          </a:p>
        </p:txBody>
      </p:sp>
      <p:graphicFrame>
        <p:nvGraphicFramePr>
          <p:cNvPr id="6" name="Oggetto 5">
            <a:extLst>
              <a:ext uri="{FF2B5EF4-FFF2-40B4-BE49-F238E27FC236}">
                <a16:creationId xmlns="" xmlns:a16="http://schemas.microsoft.com/office/drawing/2014/main" id="{F8EF7DED-4A25-4B2B-BC2F-05BE383E8894}"/>
              </a:ext>
            </a:extLst>
          </p:cNvPr>
          <p:cNvGraphicFramePr>
            <a:graphicFrameLocks noChangeAspect="1"/>
          </p:cNvGraphicFramePr>
          <p:nvPr>
            <p:extLst/>
          </p:nvPr>
        </p:nvGraphicFramePr>
        <p:xfrm>
          <a:off x="4356026" y="909303"/>
          <a:ext cx="4666170" cy="3409161"/>
        </p:xfrm>
        <a:graphic>
          <a:graphicData uri="http://schemas.openxmlformats.org/presentationml/2006/ole">
            <mc:AlternateContent xmlns:mc="http://schemas.openxmlformats.org/markup-compatibility/2006">
              <mc:Choice xmlns:v="urn:schemas-microsoft-com:vml" Requires="v">
                <p:oleObj spid="_x0000_s1032" name="Worksheet" r:id="rId3" imgW="4667208" imgH="3410009" progId="Excel.Sheet.12">
                  <p:embed/>
                </p:oleObj>
              </mc:Choice>
              <mc:Fallback>
                <p:oleObj name="Worksheet" r:id="rId3" imgW="4667208" imgH="3410009" progId="Excel.Sheet.12">
                  <p:embed/>
                  <p:pic>
                    <p:nvPicPr>
                      <p:cNvPr id="0" name=""/>
                      <p:cNvPicPr/>
                      <p:nvPr/>
                    </p:nvPicPr>
                    <p:blipFill>
                      <a:blip r:embed="rId4"/>
                      <a:stretch>
                        <a:fillRect/>
                      </a:stretch>
                    </p:blipFill>
                    <p:spPr>
                      <a:xfrm>
                        <a:off x="4356026" y="909303"/>
                        <a:ext cx="4666170" cy="3409161"/>
                      </a:xfrm>
                      <a:prstGeom prst="rect">
                        <a:avLst/>
                      </a:prstGeom>
                    </p:spPr>
                  </p:pic>
                </p:oleObj>
              </mc:Fallback>
            </mc:AlternateContent>
          </a:graphicData>
        </a:graphic>
      </p:graphicFrame>
      <p:cxnSp>
        <p:nvCxnSpPr>
          <p:cNvPr id="8" name="Connettore 2 7">
            <a:extLst>
              <a:ext uri="{FF2B5EF4-FFF2-40B4-BE49-F238E27FC236}">
                <a16:creationId xmlns="" xmlns:a16="http://schemas.microsoft.com/office/drawing/2014/main" id="{60E42038-5A36-4BF4-A090-977C6187F154}"/>
              </a:ext>
            </a:extLst>
          </p:cNvPr>
          <p:cNvCxnSpPr/>
          <p:nvPr/>
        </p:nvCxnSpPr>
        <p:spPr>
          <a:xfrm>
            <a:off x="4643991" y="2925061"/>
            <a:ext cx="0" cy="863896"/>
          </a:xfrm>
          <a:prstGeom prst="straightConnector1">
            <a:avLst/>
          </a:prstGeom>
          <a:ln>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 xmlns:a16="http://schemas.microsoft.com/office/drawing/2014/main" id="{78ED8BC5-81A3-47AA-8685-F61CC2DBA878}"/>
              </a:ext>
            </a:extLst>
          </p:cNvPr>
          <p:cNvSpPr txBox="1"/>
          <p:nvPr/>
        </p:nvSpPr>
        <p:spPr>
          <a:xfrm>
            <a:off x="3708104" y="3357009"/>
            <a:ext cx="1079870" cy="523099"/>
          </a:xfrm>
          <a:prstGeom prst="rect">
            <a:avLst/>
          </a:prstGeom>
          <a:noFill/>
        </p:spPr>
        <p:txBody>
          <a:bodyPr wrap="square" rtlCol="0">
            <a:spAutoFit/>
          </a:bodyPr>
          <a:lstStyle/>
          <a:p>
            <a:r>
              <a:rPr lang="it-IT" sz="1400" dirty="0">
                <a:solidFill>
                  <a:schemeClr val="tx1">
                    <a:lumMod val="85000"/>
                    <a:lumOff val="15000"/>
                  </a:schemeClr>
                </a:solidFill>
                <a:latin typeface="+mj-lt"/>
              </a:rPr>
              <a:t>Distanza </a:t>
            </a:r>
          </a:p>
          <a:p>
            <a:r>
              <a:rPr lang="it-IT" sz="1400" dirty="0">
                <a:solidFill>
                  <a:schemeClr val="tx1">
                    <a:lumMod val="85000"/>
                    <a:lumOff val="15000"/>
                  </a:schemeClr>
                </a:solidFill>
                <a:latin typeface="+mj-lt"/>
              </a:rPr>
              <a:t>5 </a:t>
            </a:r>
            <a:r>
              <a:rPr lang="it-IT" sz="1400" dirty="0" err="1">
                <a:solidFill>
                  <a:schemeClr val="tx1">
                    <a:lumMod val="85000"/>
                    <a:lumOff val="15000"/>
                  </a:schemeClr>
                </a:solidFill>
                <a:latin typeface="+mj-lt"/>
              </a:rPr>
              <a:t>posiz</a:t>
            </a:r>
            <a:r>
              <a:rPr lang="it-IT" sz="1400" dirty="0">
                <a:solidFill>
                  <a:schemeClr val="tx1">
                    <a:lumMod val="85000"/>
                    <a:lumOff val="15000"/>
                  </a:schemeClr>
                </a:solidFill>
                <a:latin typeface="+mj-lt"/>
              </a:rPr>
              <a:t>.</a:t>
            </a:r>
          </a:p>
        </p:txBody>
      </p:sp>
      <p:sp>
        <p:nvSpPr>
          <p:cNvPr id="18" name="Freccia in giù 17">
            <a:extLst>
              <a:ext uri="{FF2B5EF4-FFF2-40B4-BE49-F238E27FC236}">
                <a16:creationId xmlns="" xmlns:a16="http://schemas.microsoft.com/office/drawing/2014/main" id="{04CB6991-DCCD-46C3-8A5D-496C8855A17E}"/>
              </a:ext>
            </a:extLst>
          </p:cNvPr>
          <p:cNvSpPr/>
          <p:nvPr/>
        </p:nvSpPr>
        <p:spPr>
          <a:xfrm>
            <a:off x="1836329" y="2534366"/>
            <a:ext cx="834782" cy="534677"/>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2"/>
              </a:solidFill>
            </a:endParaRPr>
          </a:p>
        </p:txBody>
      </p:sp>
      <p:sp>
        <p:nvSpPr>
          <p:cNvPr id="20" name="CasellaDiTesto 19">
            <a:extLst>
              <a:ext uri="{FF2B5EF4-FFF2-40B4-BE49-F238E27FC236}">
                <a16:creationId xmlns="" xmlns:a16="http://schemas.microsoft.com/office/drawing/2014/main" id="{9F888091-7E1D-42C2-9F32-F425690E2B72}"/>
              </a:ext>
            </a:extLst>
          </p:cNvPr>
          <p:cNvSpPr txBox="1"/>
          <p:nvPr/>
        </p:nvSpPr>
        <p:spPr>
          <a:xfrm>
            <a:off x="906600" y="3532823"/>
            <a:ext cx="2305091" cy="584640"/>
          </a:xfrm>
          <a:prstGeom prst="rect">
            <a:avLst/>
          </a:prstGeom>
          <a:noFill/>
        </p:spPr>
        <p:txBody>
          <a:bodyPr wrap="square" rtlCol="0">
            <a:spAutoFit/>
          </a:bodyPr>
          <a:lstStyle/>
          <a:p>
            <a:pPr algn="ctr"/>
            <a:r>
              <a:rPr lang="it-IT" sz="3199" b="1" dirty="0">
                <a:solidFill>
                  <a:schemeClr val="tx1">
                    <a:lumMod val="85000"/>
                    <a:lumOff val="15000"/>
                  </a:schemeClr>
                </a:solidFill>
                <a:latin typeface="+mj-lt"/>
              </a:rPr>
              <a:t>09  05  02</a:t>
            </a:r>
          </a:p>
        </p:txBody>
      </p:sp>
      <p:sp>
        <p:nvSpPr>
          <p:cNvPr id="21" name="CasellaDiTesto 20">
            <a:extLst>
              <a:ext uri="{FF2B5EF4-FFF2-40B4-BE49-F238E27FC236}">
                <a16:creationId xmlns="" xmlns:a16="http://schemas.microsoft.com/office/drawing/2014/main" id="{9694A73C-54B1-4122-B562-BE5582CD30F4}"/>
              </a:ext>
            </a:extLst>
          </p:cNvPr>
          <p:cNvSpPr txBox="1"/>
          <p:nvPr/>
        </p:nvSpPr>
        <p:spPr>
          <a:xfrm rot="20852596">
            <a:off x="2206171" y="2983388"/>
            <a:ext cx="1979762" cy="307706"/>
          </a:xfrm>
          <a:prstGeom prst="rect">
            <a:avLst/>
          </a:prstGeom>
          <a:noFill/>
        </p:spPr>
        <p:txBody>
          <a:bodyPr wrap="square" rtlCol="0">
            <a:spAutoFit/>
          </a:bodyPr>
          <a:lstStyle/>
          <a:p>
            <a:r>
              <a:rPr lang="it-IT" sz="1400" dirty="0">
                <a:solidFill>
                  <a:schemeClr val="tx1">
                    <a:lumMod val="85000"/>
                    <a:lumOff val="15000"/>
                  </a:schemeClr>
                </a:solidFill>
                <a:latin typeface="+mj-lt"/>
              </a:rPr>
              <a:t>Patologia Principale</a:t>
            </a:r>
          </a:p>
        </p:txBody>
      </p:sp>
      <p:cxnSp>
        <p:nvCxnSpPr>
          <p:cNvPr id="12" name="Connettore 2 11">
            <a:extLst>
              <a:ext uri="{FF2B5EF4-FFF2-40B4-BE49-F238E27FC236}">
                <a16:creationId xmlns="" xmlns:a16="http://schemas.microsoft.com/office/drawing/2014/main" id="{9C97B67A-67BA-4A98-BC74-6389CE8C8D96}"/>
              </a:ext>
            </a:extLst>
          </p:cNvPr>
          <p:cNvCxnSpPr>
            <a:cxnSpLocks/>
          </p:cNvCxnSpPr>
          <p:nvPr/>
        </p:nvCxnSpPr>
        <p:spPr>
          <a:xfrm flipH="1">
            <a:off x="2316875" y="3616683"/>
            <a:ext cx="1367835" cy="16569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 xmlns:a16="http://schemas.microsoft.com/office/drawing/2014/main" id="{81560363-D23E-4762-8795-0ACBD041B16A}"/>
              </a:ext>
            </a:extLst>
          </p:cNvPr>
          <p:cNvCxnSpPr>
            <a:cxnSpLocks/>
          </p:cNvCxnSpPr>
          <p:nvPr/>
        </p:nvCxnSpPr>
        <p:spPr>
          <a:xfrm flipH="1">
            <a:off x="1662002" y="2903855"/>
            <a:ext cx="3052313" cy="70595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 xmlns:a16="http://schemas.microsoft.com/office/drawing/2014/main" id="{E30BCCCE-8A9D-4421-8239-B51B8B59FEA5}"/>
              </a:ext>
            </a:extLst>
          </p:cNvPr>
          <p:cNvSpPr txBox="1"/>
          <p:nvPr/>
        </p:nvSpPr>
        <p:spPr>
          <a:xfrm>
            <a:off x="2164519" y="4582529"/>
            <a:ext cx="1210090" cy="307706"/>
          </a:xfrm>
          <a:prstGeom prst="rect">
            <a:avLst/>
          </a:prstGeom>
          <a:noFill/>
        </p:spPr>
        <p:txBody>
          <a:bodyPr wrap="square" rtlCol="0">
            <a:spAutoFit/>
          </a:bodyPr>
          <a:lstStyle/>
          <a:p>
            <a:r>
              <a:rPr lang="it-IT" sz="1400" dirty="0">
                <a:solidFill>
                  <a:schemeClr val="tx1">
                    <a:lumMod val="85000"/>
                    <a:lumOff val="15000"/>
                  </a:schemeClr>
                </a:solidFill>
                <a:latin typeface="+mj-lt"/>
              </a:rPr>
              <a:t>N° patologie</a:t>
            </a:r>
          </a:p>
        </p:txBody>
      </p:sp>
      <p:cxnSp>
        <p:nvCxnSpPr>
          <p:cNvPr id="32" name="Connettore 2 31">
            <a:extLst>
              <a:ext uri="{FF2B5EF4-FFF2-40B4-BE49-F238E27FC236}">
                <a16:creationId xmlns="" xmlns:a16="http://schemas.microsoft.com/office/drawing/2014/main" id="{8441CCC6-A27D-46E9-98CD-7E379C1C83DE}"/>
              </a:ext>
            </a:extLst>
          </p:cNvPr>
          <p:cNvCxnSpPr>
            <a:cxnSpLocks/>
          </p:cNvCxnSpPr>
          <p:nvPr/>
        </p:nvCxnSpPr>
        <p:spPr>
          <a:xfrm flipV="1">
            <a:off x="2758152" y="4033061"/>
            <a:ext cx="0" cy="44504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1" name="Rettangolo con angoli arrotondati 40">
            <a:extLst>
              <a:ext uri="{FF2B5EF4-FFF2-40B4-BE49-F238E27FC236}">
                <a16:creationId xmlns="" xmlns:a16="http://schemas.microsoft.com/office/drawing/2014/main" id="{21FF1658-4B86-4C37-9296-68134BDFA0AB}"/>
              </a:ext>
            </a:extLst>
          </p:cNvPr>
          <p:cNvSpPr/>
          <p:nvPr/>
        </p:nvSpPr>
        <p:spPr>
          <a:xfrm>
            <a:off x="963097" y="1328672"/>
            <a:ext cx="2879653" cy="44452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lumMod val="50000"/>
                  </a:schemeClr>
                </a:solidFill>
              </a:rPr>
              <a:t>FASE 4 </a:t>
            </a:r>
          </a:p>
        </p:txBody>
      </p:sp>
    </p:spTree>
    <p:extLst>
      <p:ext uri="{BB962C8B-B14F-4D97-AF65-F5344CB8AC3E}">
        <p14:creationId xmlns:p14="http://schemas.microsoft.com/office/powerpoint/2010/main" val="2953441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35505" y="569131"/>
            <a:ext cx="6605337" cy="769441"/>
          </a:xfrm>
          <a:prstGeom prst="rect">
            <a:avLst/>
          </a:prstGeom>
          <a:noFill/>
        </p:spPr>
        <p:txBody>
          <a:bodyPr wrap="square" rtlCol="0">
            <a:spAutoFit/>
          </a:bodyPr>
          <a:lstStyle/>
          <a:p>
            <a:r>
              <a:rPr lang="it-IT" sz="4400" b="1" dirty="0" smtClean="0"/>
              <a:t>La gestione</a:t>
            </a:r>
            <a:endParaRPr lang="it-IT" sz="4400" b="1" dirty="0"/>
          </a:p>
        </p:txBody>
      </p:sp>
    </p:spTree>
    <p:extLst>
      <p:ext uri="{BB962C8B-B14F-4D97-AF65-F5344CB8AC3E}">
        <p14:creationId xmlns:p14="http://schemas.microsoft.com/office/powerpoint/2010/main" val="2472408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2654"/>
            <a:ext cx="8229600" cy="776922"/>
          </a:xfrm>
        </p:spPr>
        <p:txBody>
          <a:bodyPr/>
          <a:lstStyle/>
          <a:p>
            <a:r>
              <a:rPr lang="it-IT" sz="2400" b="1" dirty="0">
                <a:solidFill>
                  <a:srgbClr val="005426"/>
                </a:solidFill>
                <a:latin typeface="Gill Sans MT" panose="020B0502020104020203" pitchFamily="34" charset="0"/>
              </a:rPr>
              <a:t>IL GESTORE DELLA PRESA IN </a:t>
            </a:r>
            <a:r>
              <a:rPr lang="it-IT" sz="2400" b="1" dirty="0" smtClean="0">
                <a:solidFill>
                  <a:srgbClr val="005426"/>
                </a:solidFill>
                <a:latin typeface="Gill Sans MT" panose="020B0502020104020203" pitchFamily="34" charset="0"/>
              </a:rPr>
              <a:t>CARICO (1) </a:t>
            </a:r>
            <a:endParaRPr lang="it-IT" sz="2400" b="1" dirty="0">
              <a:solidFill>
                <a:srgbClr val="005426"/>
              </a:solidFill>
              <a:latin typeface="Gill Sans MT" panose="020B0502020104020203" pitchFamily="34" charset="0"/>
            </a:endParaRPr>
          </a:p>
        </p:txBody>
      </p:sp>
      <p:sp>
        <p:nvSpPr>
          <p:cNvPr id="3" name="Segnaposto contenuto 2"/>
          <p:cNvSpPr>
            <a:spLocks noGrp="1"/>
          </p:cNvSpPr>
          <p:nvPr>
            <p:ph idx="1"/>
          </p:nvPr>
        </p:nvSpPr>
        <p:spPr>
          <a:xfrm>
            <a:off x="457200" y="1179576"/>
            <a:ext cx="8229600" cy="5495544"/>
          </a:xfrm>
        </p:spPr>
        <p:txBody>
          <a:bodyPr/>
          <a:lstStyle/>
          <a:p>
            <a:pPr marL="0" indent="0" algn="just">
              <a:buNone/>
            </a:pPr>
            <a:r>
              <a:rPr lang="it-IT" sz="1900" dirty="0" smtClean="0"/>
              <a:t>Ferma restando che la responsabilità clinica della presa in carico è in carico al medico, il titolare e garante del nuovo modello organizzativo, Gestore, può essere rappresentato da:</a:t>
            </a:r>
          </a:p>
          <a:p>
            <a:pPr marL="0" indent="0" algn="just">
              <a:buNone/>
            </a:pPr>
            <a:endParaRPr lang="it-IT" sz="1900" dirty="0"/>
          </a:p>
          <a:p>
            <a:pPr marL="457200" indent="-457200" algn="just">
              <a:buAutoNum type="arabicParenR"/>
            </a:pPr>
            <a:r>
              <a:rPr lang="it-IT" sz="1900" dirty="0" smtClean="0"/>
              <a:t>MMG e PLS aggregati in forme che abbiano personalità giuridica</a:t>
            </a:r>
          </a:p>
          <a:p>
            <a:pPr marL="457200" indent="-457200" algn="just">
              <a:buAutoNum type="arabicParenR"/>
            </a:pPr>
            <a:r>
              <a:rPr lang="it-IT" sz="1900" dirty="0" smtClean="0"/>
              <a:t>Enti accreditati ed a contratto con il SSR di tipo sanitario e socio sanitario</a:t>
            </a:r>
          </a:p>
          <a:p>
            <a:pPr marL="457200" indent="-457200" algn="just">
              <a:buAutoNum type="arabicParenR"/>
            </a:pPr>
            <a:endParaRPr lang="it-IT" sz="1900" dirty="0"/>
          </a:p>
          <a:p>
            <a:pPr marL="457200" indent="-457200" algn="just">
              <a:buAutoNum type="arabicParenR"/>
            </a:pPr>
            <a:endParaRPr lang="it-IT" sz="1900" dirty="0" smtClean="0"/>
          </a:p>
          <a:p>
            <a:pPr marL="457200" indent="-457200" algn="just">
              <a:buAutoNum type="arabicParenR"/>
            </a:pPr>
            <a:endParaRPr lang="it-IT" sz="1900" dirty="0"/>
          </a:p>
          <a:p>
            <a:pPr marL="0" indent="0" algn="just">
              <a:buNone/>
            </a:pPr>
            <a:r>
              <a:rPr lang="it-IT" sz="1900" u="sng" dirty="0" smtClean="0"/>
              <a:t>Questa scelta è prevista anche dal Piano Nazionale della Cronicità che prevede che per tipologie particolari di pazienti il medico responsabile della presa in carico può essere anche lo specialista</a:t>
            </a:r>
          </a:p>
          <a:p>
            <a:pPr lvl="1" algn="just"/>
            <a:endParaRPr lang="it-IT" sz="1900" dirty="0"/>
          </a:p>
        </p:txBody>
      </p:sp>
    </p:spTree>
    <p:extLst>
      <p:ext uri="{BB962C8B-B14F-4D97-AF65-F5344CB8AC3E}">
        <p14:creationId xmlns:p14="http://schemas.microsoft.com/office/powerpoint/2010/main" val="944487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2654"/>
            <a:ext cx="8229600" cy="776922"/>
          </a:xfrm>
        </p:spPr>
        <p:txBody>
          <a:bodyPr/>
          <a:lstStyle/>
          <a:p>
            <a:r>
              <a:rPr lang="it-IT" sz="2400" b="1" dirty="0">
                <a:solidFill>
                  <a:srgbClr val="005426"/>
                </a:solidFill>
                <a:latin typeface="Gill Sans MT" panose="020B0502020104020203" pitchFamily="34" charset="0"/>
              </a:rPr>
              <a:t>IL GESTORE DELLA PRESA IN </a:t>
            </a:r>
            <a:r>
              <a:rPr lang="it-IT" sz="2400" b="1" dirty="0" smtClean="0">
                <a:solidFill>
                  <a:srgbClr val="005426"/>
                </a:solidFill>
                <a:latin typeface="Gill Sans MT" panose="020B0502020104020203" pitchFamily="34" charset="0"/>
              </a:rPr>
              <a:t>CARICO(2) </a:t>
            </a:r>
            <a:endParaRPr lang="it-IT" sz="2400" b="1" dirty="0">
              <a:solidFill>
                <a:srgbClr val="005426"/>
              </a:solidFill>
              <a:latin typeface="Gill Sans MT" panose="020B0502020104020203" pitchFamily="34" charset="0"/>
            </a:endParaRPr>
          </a:p>
        </p:txBody>
      </p:sp>
      <p:sp>
        <p:nvSpPr>
          <p:cNvPr id="3" name="Segnaposto contenuto 2"/>
          <p:cNvSpPr>
            <a:spLocks noGrp="1"/>
          </p:cNvSpPr>
          <p:nvPr>
            <p:ph idx="1"/>
          </p:nvPr>
        </p:nvSpPr>
        <p:spPr>
          <a:xfrm>
            <a:off x="457200" y="1179576"/>
            <a:ext cx="8229600" cy="5495544"/>
          </a:xfrm>
        </p:spPr>
        <p:txBody>
          <a:bodyPr/>
          <a:lstStyle/>
          <a:p>
            <a:pPr marL="0" indent="0" algn="just">
              <a:buNone/>
            </a:pPr>
            <a:r>
              <a:rPr lang="it-IT" sz="1900" dirty="0" smtClean="0"/>
              <a:t>Il gestore garantisce il coordinamento e l’integrazione tra i differenti livelli di cura ed i vari attori. </a:t>
            </a:r>
            <a:r>
              <a:rPr lang="it-IT" sz="1900" b="1" dirty="0" smtClean="0">
                <a:solidFill>
                  <a:srgbClr val="7030A0"/>
                </a:solidFill>
              </a:rPr>
              <a:t>È il titolare della presa in carico</a:t>
            </a:r>
            <a:r>
              <a:rPr lang="it-IT" sz="1900" b="1" dirty="0" smtClean="0"/>
              <a:t>.</a:t>
            </a:r>
          </a:p>
          <a:p>
            <a:pPr marL="0" indent="0" algn="just">
              <a:buNone/>
            </a:pPr>
            <a:r>
              <a:rPr lang="it-IT" sz="1900" dirty="0" smtClean="0"/>
              <a:t>Il gestore deve garantire:</a:t>
            </a:r>
          </a:p>
          <a:p>
            <a:pPr lvl="1" algn="just"/>
            <a:r>
              <a:rPr lang="it-IT" sz="1900" dirty="0" smtClean="0"/>
              <a:t>Sottoscrizione del </a:t>
            </a:r>
            <a:r>
              <a:rPr lang="it-IT" sz="1900" dirty="0" smtClean="0">
                <a:solidFill>
                  <a:srgbClr val="7030A0"/>
                </a:solidFill>
              </a:rPr>
              <a:t>patto di cura </a:t>
            </a:r>
            <a:r>
              <a:rPr lang="it-IT" sz="1900" dirty="0" smtClean="0"/>
              <a:t>con il paziente</a:t>
            </a:r>
          </a:p>
          <a:p>
            <a:pPr lvl="1" algn="just"/>
            <a:r>
              <a:rPr lang="it-IT" sz="1900" dirty="0" smtClean="0"/>
              <a:t>Definizione del </a:t>
            </a:r>
            <a:r>
              <a:rPr lang="it-IT" sz="1900" dirty="0" smtClean="0">
                <a:solidFill>
                  <a:srgbClr val="7030A0"/>
                </a:solidFill>
              </a:rPr>
              <a:t>piano di assistenza individuale PAI </a:t>
            </a:r>
          </a:p>
          <a:p>
            <a:pPr lvl="1" algn="just"/>
            <a:r>
              <a:rPr lang="it-IT" sz="1900" dirty="0" smtClean="0">
                <a:solidFill>
                  <a:srgbClr val="7030A0"/>
                </a:solidFill>
              </a:rPr>
              <a:t>Prendere in carico proattivamente </a:t>
            </a:r>
            <a:r>
              <a:rPr lang="it-IT" sz="1900" dirty="0" smtClean="0"/>
              <a:t>il paziente, anche attraverso la prenotazione delle prestazioni, il coordinamento dei diversi partner di rete</a:t>
            </a:r>
          </a:p>
          <a:p>
            <a:pPr lvl="1" algn="just"/>
            <a:r>
              <a:rPr lang="it-IT" sz="1900" dirty="0" smtClean="0">
                <a:solidFill>
                  <a:srgbClr val="7030A0"/>
                </a:solidFill>
              </a:rPr>
              <a:t>Coordinare </a:t>
            </a:r>
            <a:r>
              <a:rPr lang="it-IT" sz="1900" dirty="0">
                <a:solidFill>
                  <a:srgbClr val="7030A0"/>
                </a:solidFill>
              </a:rPr>
              <a:t>e</a:t>
            </a:r>
            <a:r>
              <a:rPr lang="it-IT" sz="1900" dirty="0" smtClean="0">
                <a:solidFill>
                  <a:srgbClr val="7030A0"/>
                </a:solidFill>
              </a:rPr>
              <a:t> attivare i nodi della rete </a:t>
            </a:r>
            <a:r>
              <a:rPr lang="it-IT" sz="1900" dirty="0" smtClean="0"/>
              <a:t>necessari per l’attuazione del PAI </a:t>
            </a:r>
          </a:p>
          <a:p>
            <a:pPr lvl="1" algn="just"/>
            <a:r>
              <a:rPr lang="it-IT" sz="1900" dirty="0" smtClean="0">
                <a:solidFill>
                  <a:srgbClr val="7030A0"/>
                </a:solidFill>
              </a:rPr>
              <a:t>Erogazione delle prestazioni previste </a:t>
            </a:r>
            <a:r>
              <a:rPr lang="it-IT" sz="1900" dirty="0" smtClean="0"/>
              <a:t>dal PAI, direttamente o tramite partner di rete accreditati </a:t>
            </a:r>
            <a:endParaRPr lang="it-IT" sz="1900" b="1" u="sng" dirty="0" smtClean="0">
              <a:solidFill>
                <a:srgbClr val="FF0000"/>
              </a:solidFill>
            </a:endParaRPr>
          </a:p>
          <a:p>
            <a:pPr lvl="1" algn="just"/>
            <a:r>
              <a:rPr lang="it-IT" sz="1900" dirty="0" smtClean="0"/>
              <a:t>Implementare i </a:t>
            </a:r>
            <a:r>
              <a:rPr lang="it-IT" sz="1900" dirty="0" smtClean="0">
                <a:solidFill>
                  <a:srgbClr val="7030A0"/>
                </a:solidFill>
              </a:rPr>
              <a:t>servizi innovativi</a:t>
            </a:r>
            <a:r>
              <a:rPr lang="it-IT" sz="1900" dirty="0" smtClean="0"/>
              <a:t>, quali ad esempio la telemedicina</a:t>
            </a:r>
          </a:p>
          <a:p>
            <a:pPr lvl="1" algn="just"/>
            <a:r>
              <a:rPr lang="it-IT" sz="1900" dirty="0" smtClean="0">
                <a:solidFill>
                  <a:srgbClr val="7030A0"/>
                </a:solidFill>
              </a:rPr>
              <a:t>Monitorare l’aderenza del paziente </a:t>
            </a:r>
            <a:r>
              <a:rPr lang="it-IT" sz="1900" dirty="0" smtClean="0"/>
              <a:t>al percorso programmato</a:t>
            </a:r>
          </a:p>
          <a:p>
            <a:pPr lvl="1" algn="just"/>
            <a:endParaRPr lang="it-IT" sz="1900" dirty="0"/>
          </a:p>
        </p:txBody>
      </p:sp>
    </p:spTree>
    <p:extLst>
      <p:ext uri="{BB962C8B-B14F-4D97-AF65-F5344CB8AC3E}">
        <p14:creationId xmlns:p14="http://schemas.microsoft.com/office/powerpoint/2010/main" val="2977226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smtClean="0">
                <a:solidFill>
                  <a:srgbClr val="005426"/>
                </a:solidFill>
                <a:latin typeface="Gill Sans MT" panose="020B0502020104020203" pitchFamily="34" charset="0"/>
              </a:rPr>
              <a:t>PDTA, linee guida, altro (piano nazionale cronicità)?</a:t>
            </a:r>
            <a:endParaRPr lang="it-IT" sz="2400" b="1" dirty="0">
              <a:solidFill>
                <a:srgbClr val="005426"/>
              </a:solidFill>
              <a:latin typeface="Gill Sans MT" panose="020B0502020104020203" pitchFamily="34" charset="0"/>
            </a:endParaRPr>
          </a:p>
        </p:txBody>
      </p:sp>
      <p:sp>
        <p:nvSpPr>
          <p:cNvPr id="3" name="Segnaposto contenuto 2"/>
          <p:cNvSpPr>
            <a:spLocks noGrp="1"/>
          </p:cNvSpPr>
          <p:nvPr>
            <p:ph idx="1"/>
          </p:nvPr>
        </p:nvSpPr>
        <p:spPr>
          <a:xfrm>
            <a:off x="457200" y="852064"/>
            <a:ext cx="8229600" cy="5081134"/>
          </a:xfrm>
        </p:spPr>
        <p:txBody>
          <a:bodyPr/>
          <a:lstStyle/>
          <a:p>
            <a:pPr marL="0" indent="0" algn="just">
              <a:buNone/>
            </a:pPr>
            <a:r>
              <a:rPr lang="it-IT" sz="1800" dirty="0" smtClean="0"/>
              <a:t>“</a:t>
            </a:r>
            <a:r>
              <a:rPr lang="it-IT" sz="2000" i="1" dirty="0"/>
              <a:t>la principale </a:t>
            </a:r>
            <a:r>
              <a:rPr lang="it-IT" sz="2400" b="1" i="1" dirty="0">
                <a:solidFill>
                  <a:srgbClr val="7030A0"/>
                </a:solidFill>
              </a:rPr>
              <a:t>limitazione dei PDTA </a:t>
            </a:r>
            <a:r>
              <a:rPr lang="it-IT" sz="2000" i="1" dirty="0"/>
              <a:t>nelle malattie croniche è legata ad una </a:t>
            </a:r>
            <a:r>
              <a:rPr lang="it-IT" sz="2000" i="1" dirty="0">
                <a:solidFill>
                  <a:srgbClr val="7030A0"/>
                </a:solidFill>
              </a:rPr>
              <a:t>intrinseca rigidità </a:t>
            </a:r>
            <a:r>
              <a:rPr lang="it-IT" sz="2000" i="1" dirty="0"/>
              <a:t>che confligge con il bisogno di personalizzazione delle cure. Tale limite si manifesta nella definizione di obiettivi di salute non contestualizzati nel soggetto, </a:t>
            </a:r>
            <a:r>
              <a:rPr lang="it-IT" sz="2000" b="1" i="1" dirty="0">
                <a:solidFill>
                  <a:srgbClr val="7030A0"/>
                </a:solidFill>
              </a:rPr>
              <a:t>particolarmente nel paziente con multimorbidità, in cui la comorbidità interferisce con l’applicazione del percorso ideale </a:t>
            </a:r>
            <a:r>
              <a:rPr lang="it-IT" sz="2000" b="1" i="1" dirty="0"/>
              <a:t>e ‘attrae’ la traiettoria principale verso un percorso alternativo </a:t>
            </a:r>
            <a:r>
              <a:rPr lang="it-IT" sz="2000" i="1" dirty="0"/>
              <a:t>diverso da quello ideale, ma egualmente appropriato per il paziente specifico. La crescente complessità dei malati cronici rende spesso non applicabili i percorsi di cura al singolo paziente. Affrontare quindi un paziente con condizioni cliniche multiple fa emergere lo </a:t>
            </a:r>
            <a:r>
              <a:rPr lang="it-IT" sz="2200" b="1" i="1" dirty="0"/>
              <a:t>spinoso problema della gestione clinica di pazienti per cui si renderebbe necessario seguire le indicazioni di due o più linee guida (una per ogni singola malattia) con la conseguenza di far fronte ad eventuali incompatibilità o eventuali scelte da compiere tra i vari percorsi diagnostico-terapeutici presentati singolarmente ma non nella loro complessità interazionale</a:t>
            </a:r>
            <a:r>
              <a:rPr lang="it-IT" sz="2000" i="1" dirty="0"/>
              <a:t>. </a:t>
            </a:r>
            <a:endParaRPr lang="it-IT" sz="2000" dirty="0"/>
          </a:p>
        </p:txBody>
      </p:sp>
    </p:spTree>
    <p:extLst>
      <p:ext uri="{BB962C8B-B14F-4D97-AF65-F5344CB8AC3E}">
        <p14:creationId xmlns:p14="http://schemas.microsoft.com/office/powerpoint/2010/main" val="3760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515118" y="414420"/>
            <a:ext cx="8171682" cy="6183382"/>
          </a:xfrm>
          <a:prstGeom prst="rect">
            <a:avLst/>
          </a:prstGeom>
        </p:spPr>
      </p:pic>
    </p:spTree>
    <p:extLst>
      <p:ext uri="{BB962C8B-B14F-4D97-AF65-F5344CB8AC3E}">
        <p14:creationId xmlns:p14="http://schemas.microsoft.com/office/powerpoint/2010/main" val="3755099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solidFill>
                  <a:srgbClr val="005426"/>
                </a:solidFill>
                <a:latin typeface="Gill Sans MT" panose="020B0502020104020203" pitchFamily="34" charset="0"/>
              </a:rPr>
              <a:t>PDTA, linee guida, altro ?</a:t>
            </a:r>
            <a:endParaRPr lang="it-IT" sz="2800" b="1" dirty="0">
              <a:solidFill>
                <a:srgbClr val="005426"/>
              </a:solidFill>
              <a:latin typeface="Gill Sans MT" panose="020B0502020104020203" pitchFamily="34" charset="0"/>
            </a:endParaRPr>
          </a:p>
        </p:txBody>
      </p:sp>
      <p:sp>
        <p:nvSpPr>
          <p:cNvPr id="3" name="Segnaposto contenuto 2"/>
          <p:cNvSpPr>
            <a:spLocks noGrp="1"/>
          </p:cNvSpPr>
          <p:nvPr>
            <p:ph idx="1"/>
          </p:nvPr>
        </p:nvSpPr>
        <p:spPr>
          <a:xfrm>
            <a:off x="457200" y="852064"/>
            <a:ext cx="8229600" cy="5081134"/>
          </a:xfrm>
        </p:spPr>
        <p:txBody>
          <a:bodyPr/>
          <a:lstStyle/>
          <a:p>
            <a:pPr marL="0" indent="0" algn="just">
              <a:buNone/>
            </a:pPr>
            <a:r>
              <a:rPr lang="it-IT" sz="2000" i="1" dirty="0" smtClean="0"/>
              <a:t>La </a:t>
            </a:r>
            <a:r>
              <a:rPr lang="it-IT" sz="2000" i="1" dirty="0"/>
              <a:t>crescente diffusione di dati in campo sanitario offre la possibilità di analizzare pragmaticamente i percorsi di cura effettivamente realizzati attraverso </a:t>
            </a:r>
            <a:r>
              <a:rPr lang="it-IT" sz="2400" b="1" i="1" dirty="0"/>
              <a:t>l’estrazione (‘</a:t>
            </a:r>
            <a:r>
              <a:rPr lang="it-IT" sz="2400" b="1" i="1" dirty="0" err="1"/>
              <a:t>mining</a:t>
            </a:r>
            <a:r>
              <a:rPr lang="it-IT" sz="2400" b="1" i="1" dirty="0"/>
              <a:t>’) di pattern di prestazioni sanitarie programmate o erogate per le diverse condizioni morbose e le loro combinazioni, da cui ricavare gli elementi per definire un PDTA il più vicino possibile al bisogno ideale di un paziente in quelle condizioni</a:t>
            </a:r>
            <a:r>
              <a:rPr lang="it-IT" sz="2000" i="1" dirty="0"/>
              <a:t>. </a:t>
            </a:r>
            <a:r>
              <a:rPr lang="it-IT" sz="2000" i="1" dirty="0" smtClean="0"/>
              <a:t>…………………</a:t>
            </a:r>
            <a:r>
              <a:rPr lang="it-IT" sz="2000" dirty="0" smtClean="0"/>
              <a:t>”</a:t>
            </a:r>
          </a:p>
          <a:p>
            <a:pPr marL="0" indent="0" algn="just">
              <a:buNone/>
            </a:pPr>
            <a:endParaRPr lang="it-IT" sz="2000" b="1" u="sng" dirty="0"/>
          </a:p>
          <a:p>
            <a:pPr marL="0" indent="0" algn="just">
              <a:buNone/>
            </a:pPr>
            <a:endParaRPr lang="it-IT" sz="2000" b="1" u="sng" dirty="0" smtClean="0"/>
          </a:p>
          <a:p>
            <a:pPr marL="0" indent="0" algn="just">
              <a:buNone/>
            </a:pPr>
            <a:r>
              <a:rPr lang="it-IT" sz="2800" b="1" dirty="0" smtClean="0"/>
              <a:t>In Lombardia si è proceduto così</a:t>
            </a:r>
          </a:p>
          <a:p>
            <a:pPr marL="0" indent="0">
              <a:buNone/>
            </a:pPr>
            <a:endParaRPr lang="it-IT" sz="2000" dirty="0"/>
          </a:p>
        </p:txBody>
      </p:sp>
    </p:spTree>
    <p:extLst>
      <p:ext uri="{BB962C8B-B14F-4D97-AF65-F5344CB8AC3E}">
        <p14:creationId xmlns:p14="http://schemas.microsoft.com/office/powerpoint/2010/main" val="1368848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a:solidFill>
                  <a:srgbClr val="005426"/>
                </a:solidFill>
                <a:latin typeface="Gill Sans MT" panose="020B0502020104020203" pitchFamily="34" charset="0"/>
              </a:rPr>
              <a:t>SET DI RIFERIMENTO </a:t>
            </a:r>
            <a:r>
              <a:rPr lang="it-IT" sz="2800" b="1" dirty="0" smtClean="0">
                <a:solidFill>
                  <a:srgbClr val="005426"/>
                </a:solidFill>
                <a:latin typeface="Gill Sans MT" panose="020B0502020104020203" pitchFamily="34" charset="0"/>
              </a:rPr>
              <a:t>PER LA PRESA IN CARICO </a:t>
            </a:r>
            <a:endParaRPr lang="it-IT" sz="2800" b="1" dirty="0">
              <a:solidFill>
                <a:srgbClr val="005426"/>
              </a:solidFill>
              <a:latin typeface="Gill Sans MT" panose="020B0502020104020203" pitchFamily="34" charset="0"/>
            </a:endParaRPr>
          </a:p>
        </p:txBody>
      </p:sp>
      <p:sp>
        <p:nvSpPr>
          <p:cNvPr id="3" name="Segnaposto contenuto 2"/>
          <p:cNvSpPr>
            <a:spLocks noGrp="1"/>
          </p:cNvSpPr>
          <p:nvPr>
            <p:ph idx="1"/>
          </p:nvPr>
        </p:nvSpPr>
        <p:spPr>
          <a:xfrm>
            <a:off x="457200" y="1055080"/>
            <a:ext cx="8229600" cy="5081134"/>
          </a:xfrm>
        </p:spPr>
        <p:txBody>
          <a:bodyPr/>
          <a:lstStyle/>
          <a:p>
            <a:pPr marL="0" indent="0" algn="just">
              <a:buNone/>
            </a:pPr>
            <a:r>
              <a:rPr lang="it-IT" sz="2000" dirty="0" smtClean="0"/>
              <a:t>Sono le </a:t>
            </a:r>
            <a:r>
              <a:rPr lang="it-IT" sz="2000" dirty="0" smtClean="0">
                <a:solidFill>
                  <a:srgbClr val="7030A0"/>
                </a:solidFill>
              </a:rPr>
              <a:t>prestazioni correlate </a:t>
            </a:r>
            <a:r>
              <a:rPr lang="it-IT" sz="2000" dirty="0">
                <a:solidFill>
                  <a:srgbClr val="7030A0"/>
                </a:solidFill>
              </a:rPr>
              <a:t>ai bisogni espressi da almeno il 5% dei soggetti di ogni patologia e per livello di complessità della stessa.</a:t>
            </a:r>
            <a:r>
              <a:rPr lang="it-IT" sz="2000" dirty="0"/>
              <a:t> </a:t>
            </a:r>
            <a:r>
              <a:rPr lang="it-IT" sz="2000" dirty="0" smtClean="0"/>
              <a:t>Il soggetto </a:t>
            </a:r>
            <a:r>
              <a:rPr lang="it-IT" sz="2000" dirty="0"/>
              <a:t>erogatore deve garantire per queste </a:t>
            </a:r>
            <a:r>
              <a:rPr lang="it-IT" sz="2000" dirty="0" smtClean="0"/>
              <a:t>prestazioni, l’erogazione </a:t>
            </a:r>
            <a:r>
              <a:rPr lang="it-IT" sz="2000" dirty="0"/>
              <a:t>nei modi e nei tempi stabiliti nel piano di assistenza individuale (PAI</a:t>
            </a:r>
            <a:r>
              <a:rPr lang="it-IT" sz="2000" dirty="0" smtClean="0"/>
              <a:t>).</a:t>
            </a:r>
          </a:p>
          <a:p>
            <a:pPr algn="just"/>
            <a:r>
              <a:rPr lang="it-IT" sz="2000" dirty="0"/>
              <a:t>I set di riferimento </a:t>
            </a:r>
            <a:r>
              <a:rPr lang="it-IT" sz="2000" u="sng" dirty="0"/>
              <a:t>non rappresentano un PDTA</a:t>
            </a:r>
            <a:r>
              <a:rPr lang="it-IT" sz="2000" dirty="0"/>
              <a:t> in quanto non sono esito di una </a:t>
            </a:r>
            <a:r>
              <a:rPr lang="it-IT" sz="2000" i="1" dirty="0" err="1"/>
              <a:t>consensus</a:t>
            </a:r>
            <a:r>
              <a:rPr lang="it-IT" sz="2000" i="1" dirty="0"/>
              <a:t> conference </a:t>
            </a:r>
            <a:r>
              <a:rPr lang="it-IT" sz="2000" dirty="0"/>
              <a:t>di professionisti ed anche </a:t>
            </a:r>
            <a:r>
              <a:rPr lang="it-IT" sz="2000" u="sng" dirty="0"/>
              <a:t>perché riguardano situazioni molto spesso </a:t>
            </a:r>
            <a:r>
              <a:rPr lang="it-IT" sz="2000" u="sng" dirty="0" err="1" smtClean="0"/>
              <a:t>polipatologiche</a:t>
            </a:r>
            <a:r>
              <a:rPr lang="it-IT" sz="2000" dirty="0" smtClean="0"/>
              <a:t>.</a:t>
            </a:r>
          </a:p>
          <a:p>
            <a:pPr algn="just"/>
            <a:r>
              <a:rPr lang="it-IT" sz="2000" dirty="0" smtClean="0"/>
              <a:t>I </a:t>
            </a:r>
            <a:r>
              <a:rPr lang="it-IT" sz="2000" dirty="0"/>
              <a:t>set di riferimento </a:t>
            </a:r>
            <a:r>
              <a:rPr lang="it-IT" sz="2000" dirty="0" smtClean="0"/>
              <a:t>approvati con la DGR </a:t>
            </a:r>
            <a:r>
              <a:rPr lang="it-IT" sz="2000" dirty="0" err="1" smtClean="0"/>
              <a:t>n.X</a:t>
            </a:r>
            <a:r>
              <a:rPr lang="it-IT" sz="2000" dirty="0" smtClean="0"/>
              <a:t>/6551/2017 </a:t>
            </a:r>
            <a:r>
              <a:rPr lang="it-IT" sz="2000" dirty="0"/>
              <a:t>rappresentano il risultato </a:t>
            </a:r>
            <a:r>
              <a:rPr lang="it-IT" sz="2000" dirty="0" smtClean="0"/>
              <a:t>di </a:t>
            </a:r>
            <a:r>
              <a:rPr lang="it-IT" sz="2000" dirty="0" smtClean="0">
                <a:solidFill>
                  <a:srgbClr val="7030A0"/>
                </a:solidFill>
              </a:rPr>
              <a:t>un’analisi </a:t>
            </a:r>
            <a:r>
              <a:rPr lang="it-IT" sz="2000" dirty="0">
                <a:solidFill>
                  <a:srgbClr val="7030A0"/>
                </a:solidFill>
              </a:rPr>
              <a:t>pragmatica dei percorsi di cura effettivamente realizzati e contengono i pattern di prestazioni sanitarie programmate ed erogate </a:t>
            </a:r>
            <a:r>
              <a:rPr lang="it-IT" sz="2000" dirty="0"/>
              <a:t>per le diverse condizioni morbose e le loro combinazioni, da cui ricavare gli elementi per definire un PAI il più vicino possibile al bisogno ideale di un paziente in quelle condizioni. </a:t>
            </a:r>
            <a:endParaRPr lang="it-IT" sz="2000" b="1" u="sng" dirty="0" smtClean="0"/>
          </a:p>
          <a:p>
            <a:pPr marL="0" indent="0">
              <a:buNone/>
            </a:pPr>
            <a:endParaRPr lang="it-IT" sz="2000" dirty="0"/>
          </a:p>
        </p:txBody>
      </p:sp>
    </p:spTree>
    <p:extLst>
      <p:ext uri="{BB962C8B-B14F-4D97-AF65-F5344CB8AC3E}">
        <p14:creationId xmlns:p14="http://schemas.microsoft.com/office/powerpoint/2010/main" val="1298978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34250"/>
            <a:ext cx="8229600" cy="594423"/>
          </a:xfrm>
        </p:spPr>
        <p:txBody>
          <a:bodyPr/>
          <a:lstStyle/>
          <a:p>
            <a:pPr algn="l"/>
            <a:r>
              <a:rPr lang="it-IT" sz="3200" i="1" dirty="0" smtClean="0">
                <a:effectLst>
                  <a:outerShdw blurRad="38100" dist="38100" dir="2700000" algn="tl">
                    <a:srgbClr val="000000">
                      <a:alpha val="43137"/>
                    </a:srgbClr>
                  </a:outerShdw>
                </a:effectLst>
              </a:rPr>
              <a:t>Il PAI - 1</a:t>
            </a:r>
            <a:endParaRPr lang="it-IT" sz="3200" i="1" dirty="0">
              <a:effectLst>
                <a:outerShdw blurRad="38100" dist="38100" dir="2700000" algn="tl">
                  <a:srgbClr val="000000">
                    <a:alpha val="43137"/>
                  </a:srgbClr>
                </a:outerShdw>
              </a:effectLst>
            </a:endParaRPr>
          </a:p>
        </p:txBody>
      </p:sp>
      <p:sp>
        <p:nvSpPr>
          <p:cNvPr id="3" name="Titolo 1"/>
          <p:cNvSpPr txBox="1">
            <a:spLocks/>
          </p:cNvSpPr>
          <p:nvPr/>
        </p:nvSpPr>
        <p:spPr>
          <a:xfrm>
            <a:off x="495297" y="1158165"/>
            <a:ext cx="8229600" cy="4963502"/>
          </a:xfrm>
          <a:prstGeom prst="rect">
            <a:avLst/>
          </a:prstGeom>
        </p:spPr>
        <p:txBody>
          <a:bodyPr/>
          <a:lstStyle/>
          <a:p>
            <a:pPr marL="285750" indent="-285750" algn="just">
              <a:buFont typeface="Arial" panose="020B0604020202020204" pitchFamily="34" charset="0"/>
              <a:buChar char="•"/>
            </a:pPr>
            <a:r>
              <a:rPr lang="it-IT" sz="1900" dirty="0"/>
              <a:t>Il documento del </a:t>
            </a:r>
            <a:r>
              <a:rPr lang="it-IT" sz="1900" dirty="0">
                <a:solidFill>
                  <a:srgbClr val="7030A0"/>
                </a:solidFill>
              </a:rPr>
              <a:t>PAI (piano di assistenza individuale) </a:t>
            </a:r>
            <a:r>
              <a:rPr lang="it-IT" sz="1900" dirty="0"/>
              <a:t>contiene gli elementi </a:t>
            </a:r>
            <a:r>
              <a:rPr lang="it-IT" sz="1900" dirty="0" smtClean="0"/>
              <a:t>essenziali utili </a:t>
            </a:r>
            <a:r>
              <a:rPr lang="it-IT" sz="1900" dirty="0"/>
              <a:t>a programmare, accompagnare ed aggiornare il percorso dei pazienti presi </a:t>
            </a:r>
            <a:r>
              <a:rPr lang="it-IT" sz="1900" dirty="0" smtClean="0"/>
              <a:t>in carico.</a:t>
            </a:r>
          </a:p>
          <a:p>
            <a:pPr marL="285750" indent="-285750" algn="just">
              <a:buFont typeface="Arial" panose="020B0604020202020204" pitchFamily="34" charset="0"/>
              <a:buChar char="•"/>
            </a:pPr>
            <a:r>
              <a:rPr lang="it-IT" sz="1900" dirty="0"/>
              <a:t>Il PAI sarà gestito in </a:t>
            </a:r>
            <a:r>
              <a:rPr lang="it-IT" sz="1900" dirty="0">
                <a:solidFill>
                  <a:srgbClr val="7030A0"/>
                </a:solidFill>
              </a:rPr>
              <a:t>modalità esclusivamente informatica </a:t>
            </a:r>
            <a:r>
              <a:rPr lang="it-IT" sz="1900" dirty="0"/>
              <a:t>e nel mese </a:t>
            </a:r>
            <a:r>
              <a:rPr lang="it-IT" sz="1900" dirty="0" smtClean="0"/>
              <a:t>di agosto </a:t>
            </a:r>
            <a:r>
              <a:rPr lang="it-IT" sz="1900" dirty="0"/>
              <a:t>sono state fornite, alle ATS e poi ai soggetti idonei come Gestori, le </a:t>
            </a:r>
            <a:r>
              <a:rPr lang="it-IT" sz="1900" dirty="0" smtClean="0"/>
              <a:t>specifiche informatiche </a:t>
            </a:r>
            <a:r>
              <a:rPr lang="it-IT" sz="1900" dirty="0"/>
              <a:t>per poterlo collegare al SISS, quindi al </a:t>
            </a:r>
            <a:r>
              <a:rPr lang="it-IT" sz="1900" dirty="0">
                <a:solidFill>
                  <a:srgbClr val="7030A0"/>
                </a:solidFill>
              </a:rPr>
              <a:t>fascicolo sanitario </a:t>
            </a:r>
            <a:r>
              <a:rPr lang="it-IT" sz="1900" dirty="0" smtClean="0">
                <a:solidFill>
                  <a:srgbClr val="7030A0"/>
                </a:solidFill>
              </a:rPr>
              <a:t>elettronico (</a:t>
            </a:r>
            <a:r>
              <a:rPr lang="it-IT" sz="1900" dirty="0">
                <a:solidFill>
                  <a:srgbClr val="7030A0"/>
                </a:solidFill>
              </a:rPr>
              <a:t>FSE</a:t>
            </a:r>
            <a:r>
              <a:rPr lang="it-IT" sz="1900" dirty="0" smtClean="0">
                <a:solidFill>
                  <a:srgbClr val="7030A0"/>
                </a:solidFill>
              </a:rPr>
              <a:t>).</a:t>
            </a:r>
          </a:p>
          <a:p>
            <a:pPr marL="285750" indent="-285750" algn="just">
              <a:buFont typeface="Arial" panose="020B0604020202020204" pitchFamily="34" charset="0"/>
              <a:buChar char="•"/>
            </a:pPr>
            <a:r>
              <a:rPr lang="it-IT" sz="1900" dirty="0"/>
              <a:t>Tutto quanto sopra esposto consente di coinvolgere </a:t>
            </a:r>
            <a:r>
              <a:rPr lang="it-IT" sz="1900" dirty="0">
                <a:solidFill>
                  <a:srgbClr val="7030A0"/>
                </a:solidFill>
              </a:rPr>
              <a:t>tutti gli attori interessati </a:t>
            </a:r>
            <a:r>
              <a:rPr lang="it-IT" sz="1900" dirty="0" smtClean="0"/>
              <a:t>al processo </a:t>
            </a:r>
            <a:r>
              <a:rPr lang="it-IT" sz="1900" dirty="0"/>
              <a:t>di presa in carico, ai quali il cittadino ha concesso l’autorizzazione </a:t>
            </a:r>
            <a:r>
              <a:rPr lang="it-IT" sz="1900" dirty="0" smtClean="0"/>
              <a:t>ad accedere </a:t>
            </a:r>
            <a:r>
              <a:rPr lang="it-IT" sz="1900" dirty="0"/>
              <a:t>alle proprie informazioni sanitarie, e di informarli in tempo reale </a:t>
            </a:r>
            <a:r>
              <a:rPr lang="it-IT" sz="1900" dirty="0" smtClean="0"/>
              <a:t>sulle necessità </a:t>
            </a:r>
            <a:r>
              <a:rPr lang="it-IT" sz="1900" dirty="0"/>
              <a:t>del paziente e sugli elementi essenziali per il controllo ed il </a:t>
            </a:r>
            <a:r>
              <a:rPr lang="it-IT" sz="1900" dirty="0" smtClean="0"/>
              <a:t>monitoraggio del </a:t>
            </a:r>
            <a:r>
              <a:rPr lang="it-IT" sz="1900" dirty="0"/>
              <a:t>processo stesso</a:t>
            </a:r>
            <a:r>
              <a:rPr lang="it-IT" sz="1900" dirty="0" smtClean="0"/>
              <a:t>.</a:t>
            </a:r>
          </a:p>
          <a:p>
            <a:pPr marL="285750" indent="-285750" algn="just">
              <a:buFont typeface="Arial" panose="020B0604020202020204" pitchFamily="34" charset="0"/>
              <a:buChar char="•"/>
            </a:pPr>
            <a:r>
              <a:rPr lang="it-IT" sz="1900" dirty="0"/>
              <a:t>Le indicazioni relative agli elementi essenziali del PAI riguardano il momento di </a:t>
            </a:r>
            <a:r>
              <a:rPr lang="it-IT" sz="1900" dirty="0" smtClean="0"/>
              <a:t>inizio della </a:t>
            </a:r>
            <a:r>
              <a:rPr lang="it-IT" sz="1900" dirty="0"/>
              <a:t>presa in carico, quando sono prevedibili solo le attività e le necessità </a:t>
            </a:r>
            <a:r>
              <a:rPr lang="it-IT" sz="1900" dirty="0" smtClean="0"/>
              <a:t>più correlate </a:t>
            </a:r>
            <a:r>
              <a:rPr lang="it-IT" sz="1900" dirty="0"/>
              <a:t>con le patologie e si rileva che il PAI può essere </a:t>
            </a:r>
            <a:r>
              <a:rPr lang="it-IT" sz="1900" dirty="0">
                <a:solidFill>
                  <a:srgbClr val="7030A0"/>
                </a:solidFill>
              </a:rPr>
              <a:t>comunque </a:t>
            </a:r>
            <a:r>
              <a:rPr lang="it-IT" sz="1900" dirty="0" smtClean="0">
                <a:solidFill>
                  <a:srgbClr val="7030A0"/>
                </a:solidFill>
              </a:rPr>
              <a:t>aggiornato con </a:t>
            </a:r>
            <a:r>
              <a:rPr lang="it-IT" sz="1900" dirty="0">
                <a:solidFill>
                  <a:srgbClr val="7030A0"/>
                </a:solidFill>
              </a:rPr>
              <a:t>altre prestazioni contenute </a:t>
            </a:r>
            <a:r>
              <a:rPr lang="it-IT" sz="1900" dirty="0"/>
              <a:t>nei set di riferimento e non.</a:t>
            </a:r>
            <a:endParaRPr lang="it-IT" sz="1900" noProof="0" dirty="0" smtClean="0">
              <a:latin typeface="+mj-lt"/>
              <a:ea typeface="+mj-ea"/>
              <a:cs typeface="+mj-cs"/>
            </a:endParaRPr>
          </a:p>
        </p:txBody>
      </p:sp>
    </p:spTree>
    <p:extLst>
      <p:ext uri="{BB962C8B-B14F-4D97-AF65-F5344CB8AC3E}">
        <p14:creationId xmlns:p14="http://schemas.microsoft.com/office/powerpoint/2010/main" val="899552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34250"/>
            <a:ext cx="8229600" cy="594423"/>
          </a:xfrm>
        </p:spPr>
        <p:txBody>
          <a:bodyPr/>
          <a:lstStyle/>
          <a:p>
            <a:pPr algn="l"/>
            <a:r>
              <a:rPr lang="it-IT" sz="3200" i="1" dirty="0" smtClean="0">
                <a:effectLst>
                  <a:outerShdw blurRad="38100" dist="38100" dir="2700000" algn="tl">
                    <a:srgbClr val="000000">
                      <a:alpha val="43137"/>
                    </a:srgbClr>
                  </a:outerShdw>
                </a:effectLst>
              </a:rPr>
              <a:t>Il PAI - 2</a:t>
            </a:r>
            <a:endParaRPr lang="it-IT" sz="3200" i="1" dirty="0">
              <a:effectLst>
                <a:outerShdw blurRad="38100" dist="38100" dir="2700000" algn="tl">
                  <a:srgbClr val="000000">
                    <a:alpha val="43137"/>
                  </a:srgbClr>
                </a:outerShdw>
              </a:effectLst>
            </a:endParaRPr>
          </a:p>
        </p:txBody>
      </p:sp>
      <p:sp>
        <p:nvSpPr>
          <p:cNvPr id="3" name="Titolo 1"/>
          <p:cNvSpPr txBox="1">
            <a:spLocks/>
          </p:cNvSpPr>
          <p:nvPr/>
        </p:nvSpPr>
        <p:spPr>
          <a:xfrm>
            <a:off x="495297" y="1158165"/>
            <a:ext cx="8229600" cy="4963502"/>
          </a:xfrm>
          <a:prstGeom prst="rect">
            <a:avLst/>
          </a:prstGeom>
        </p:spPr>
        <p:txBody>
          <a:bodyPr/>
          <a:lstStyle/>
          <a:p>
            <a:pPr marL="342900" marR="0" lvl="0" indent="-34290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it-IT" sz="2400" dirty="0" smtClean="0">
                <a:solidFill>
                  <a:srgbClr val="7030A0"/>
                </a:solidFill>
                <a:latin typeface="+mj-lt"/>
                <a:ea typeface="+mj-ea"/>
                <a:cs typeface="+mj-cs"/>
              </a:rPr>
              <a:t>Curano</a:t>
            </a:r>
            <a:r>
              <a:rPr lang="it-IT" sz="2400" dirty="0" smtClean="0">
                <a:latin typeface="+mj-lt"/>
                <a:ea typeface="+mj-ea"/>
                <a:cs typeface="+mj-cs"/>
              </a:rPr>
              <a:t>: il rapporto, le corrette abitudini e stili di vita ed i farmaci</a:t>
            </a:r>
          </a:p>
          <a:p>
            <a:pPr marL="342900" marR="0" lvl="0" indent="-34290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it-IT" sz="2400" noProof="0" dirty="0" smtClean="0">
                <a:solidFill>
                  <a:srgbClr val="7030A0"/>
                </a:solidFill>
                <a:latin typeface="+mj-lt"/>
                <a:ea typeface="+mj-ea"/>
                <a:cs typeface="+mj-cs"/>
              </a:rPr>
              <a:t>Monitorano come un cruscotto</a:t>
            </a:r>
            <a:r>
              <a:rPr lang="it-IT" sz="2400" noProof="0" dirty="0" smtClean="0">
                <a:latin typeface="+mj-lt"/>
                <a:ea typeface="+mj-ea"/>
                <a:cs typeface="+mj-cs"/>
              </a:rPr>
              <a:t>: esami di laboratorio e prestazioni di specialistica e di diagnostica</a:t>
            </a:r>
          </a:p>
          <a:p>
            <a:pPr marL="342900" marR="0" lvl="0" indent="-34290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it-IT" sz="2400" dirty="0" smtClean="0">
                <a:latin typeface="+mj-lt"/>
                <a:ea typeface="+mj-ea"/>
                <a:cs typeface="+mj-cs"/>
              </a:rPr>
              <a:t>Le prestazioni di specialistica e di laboratorio infatti non correlano direttamente con la mortalità o il peggioramento che sono correlati alle terapie</a:t>
            </a:r>
            <a:endParaRPr lang="it-IT" sz="2400" noProof="0" dirty="0" smtClean="0">
              <a:latin typeface="+mj-lt"/>
              <a:ea typeface="+mj-ea"/>
              <a:cs typeface="+mj-cs"/>
            </a:endParaRPr>
          </a:p>
          <a:p>
            <a:pPr marL="342900" marR="0" lvl="0" indent="-34290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it-IT" sz="2400" dirty="0" smtClean="0">
                <a:latin typeface="+mj-lt"/>
                <a:ea typeface="+mj-ea"/>
                <a:cs typeface="+mj-cs"/>
              </a:rPr>
              <a:t>Nel PAI questi elementi devono entrare</a:t>
            </a:r>
          </a:p>
          <a:p>
            <a:pPr marL="342900" marR="0" lvl="0" indent="-34290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it-IT" sz="2400" noProof="0" dirty="0" smtClean="0">
                <a:latin typeface="+mj-lt"/>
                <a:ea typeface="+mj-ea"/>
                <a:cs typeface="+mj-cs"/>
              </a:rPr>
              <a:t>Per i pazienti con almeno un anno di malattia forniremo al medico redattore, vedi esempio precedente, il </a:t>
            </a:r>
            <a:r>
              <a:rPr lang="it-IT" sz="2400" noProof="0" dirty="0" smtClean="0">
                <a:solidFill>
                  <a:srgbClr val="7030A0"/>
                </a:solidFill>
                <a:latin typeface="+mj-lt"/>
                <a:ea typeface="+mj-ea"/>
                <a:cs typeface="+mj-cs"/>
              </a:rPr>
              <a:t>profilo di  «rischio» ed i profili più protettivi </a:t>
            </a:r>
          </a:p>
        </p:txBody>
      </p:sp>
    </p:spTree>
    <p:extLst>
      <p:ext uri="{BB962C8B-B14F-4D97-AF65-F5344CB8AC3E}">
        <p14:creationId xmlns:p14="http://schemas.microsoft.com/office/powerpoint/2010/main" val="235512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45760" y="282048"/>
            <a:ext cx="8052910" cy="1661993"/>
          </a:xfrm>
          <a:prstGeom prst="rect">
            <a:avLst/>
          </a:prstGeom>
          <a:noFill/>
        </p:spPr>
        <p:txBody>
          <a:bodyPr wrap="square" rtlCol="0">
            <a:spAutoFit/>
          </a:bodyPr>
          <a:lstStyle/>
          <a:p>
            <a:pPr algn="ctr"/>
            <a:r>
              <a:rPr lang="it-IT" sz="4400" b="1" dirty="0">
                <a:solidFill>
                  <a:srgbClr val="00B050"/>
                </a:solidFill>
                <a:latin typeface="+mj-lt"/>
                <a:ea typeface="+mj-ea"/>
                <a:cs typeface="+mj-cs"/>
              </a:rPr>
              <a:t>LA PRESA IN CARICO DEL PAZIENTE CRONICO </a:t>
            </a:r>
          </a:p>
          <a:p>
            <a:endParaRPr lang="it-IT" sz="1400" b="1" dirty="0" smtClean="0">
              <a:latin typeface="Century Gothic" panose="020B0502020202020204" pitchFamily="34" charset="0"/>
            </a:endParaRPr>
          </a:p>
        </p:txBody>
      </p:sp>
      <p:sp>
        <p:nvSpPr>
          <p:cNvPr id="3" name="CasellaDiTesto 2"/>
          <p:cNvSpPr txBox="1"/>
          <p:nvPr/>
        </p:nvSpPr>
        <p:spPr>
          <a:xfrm>
            <a:off x="545760" y="1759889"/>
            <a:ext cx="6139544" cy="4185761"/>
          </a:xfrm>
          <a:prstGeom prst="rect">
            <a:avLst/>
          </a:prstGeom>
          <a:noFill/>
        </p:spPr>
        <p:txBody>
          <a:bodyPr wrap="square" rtlCol="0">
            <a:spAutoFit/>
          </a:bodyPr>
          <a:lstStyle/>
          <a:p>
            <a:endParaRPr lang="it-IT" sz="1400" dirty="0">
              <a:latin typeface="Century Gothic" panose="020B0502020202020204" pitchFamily="34" charset="0"/>
            </a:endParaRPr>
          </a:p>
          <a:p>
            <a:pPr marL="285750" indent="-285750">
              <a:buFont typeface="Courier New" panose="02070309020205020404" pitchFamily="49" charset="0"/>
              <a:buChar char="o"/>
            </a:pPr>
            <a:r>
              <a:rPr lang="it-IT" sz="1400" dirty="0" smtClean="0">
                <a:latin typeface="Century Gothic" panose="020B0502020202020204" pitchFamily="34" charset="0"/>
              </a:rPr>
              <a:t>La </a:t>
            </a:r>
            <a:r>
              <a:rPr lang="it-IT" sz="1400" b="1" dirty="0" smtClean="0">
                <a:latin typeface="Century Gothic" panose="020B0502020202020204" pitchFamily="34" charset="0"/>
              </a:rPr>
              <a:t>LETTERA</a:t>
            </a:r>
            <a:r>
              <a:rPr lang="it-IT" sz="1400" dirty="0" smtClean="0">
                <a:latin typeface="Century Gothic" panose="020B0502020202020204" pitchFamily="34" charset="0"/>
              </a:rPr>
              <a:t>: dal 15 gennaio 2018 una </a:t>
            </a:r>
            <a:r>
              <a:rPr lang="it-IT" sz="1400" b="1" dirty="0" smtClean="0">
                <a:latin typeface="Century Gothic" panose="020B0502020202020204" pitchFamily="34" charset="0"/>
              </a:rPr>
              <a:t>comunicazione personalizzata</a:t>
            </a:r>
            <a:r>
              <a:rPr lang="it-IT" sz="1400" dirty="0" smtClean="0">
                <a:latin typeface="Century Gothic" panose="020B0502020202020204" pitchFamily="34" charset="0"/>
              </a:rPr>
              <a:t>, a firma ATS, a circa 3.200.000 pazienti cronici.</a:t>
            </a:r>
          </a:p>
          <a:p>
            <a:pPr marL="285750" indent="-285750">
              <a:buFont typeface="Courier New" panose="02070309020205020404" pitchFamily="49" charset="0"/>
              <a:buChar char="o"/>
            </a:pPr>
            <a:endParaRPr lang="it-IT" sz="1400" dirty="0">
              <a:latin typeface="Century Gothic" panose="020B0502020202020204" pitchFamily="34" charset="0"/>
            </a:endParaRPr>
          </a:p>
          <a:p>
            <a:pPr marL="285750" indent="-285750">
              <a:buFont typeface="Courier New" panose="02070309020205020404" pitchFamily="49" charset="0"/>
              <a:buChar char="o"/>
            </a:pPr>
            <a:r>
              <a:rPr lang="it-IT" sz="1400" dirty="0" smtClean="0">
                <a:latin typeface="Century Gothic" panose="020B0502020202020204" pitchFamily="34" charset="0"/>
              </a:rPr>
              <a:t>Il </a:t>
            </a:r>
            <a:r>
              <a:rPr lang="it-IT" sz="1400" b="1" dirty="0" smtClean="0">
                <a:latin typeface="Century Gothic" panose="020B0502020202020204" pitchFamily="34" charset="0"/>
              </a:rPr>
              <a:t>CALL CENTER</a:t>
            </a:r>
            <a:r>
              <a:rPr lang="it-IT" sz="1400" dirty="0" smtClean="0">
                <a:latin typeface="Century Gothic" panose="020B0502020202020204" pitchFamily="34" charset="0"/>
              </a:rPr>
              <a:t>: </a:t>
            </a:r>
            <a:r>
              <a:rPr lang="it-IT" sz="1400" dirty="0">
                <a:latin typeface="Century Gothic" panose="020B0502020202020204" pitchFamily="34" charset="0"/>
              </a:rPr>
              <a:t>dal </a:t>
            </a:r>
            <a:r>
              <a:rPr lang="it-IT" sz="1400" b="1" dirty="0">
                <a:latin typeface="Century Gothic" panose="020B0502020202020204" pitchFamily="34" charset="0"/>
              </a:rPr>
              <a:t>18 dicembre </a:t>
            </a:r>
            <a:r>
              <a:rPr lang="it-IT" sz="1400" b="1" dirty="0" smtClean="0">
                <a:latin typeface="Century Gothic" panose="020B0502020202020204" pitchFamily="34" charset="0"/>
              </a:rPr>
              <a:t>2017</a:t>
            </a:r>
            <a:r>
              <a:rPr lang="it-IT" sz="1400" dirty="0" smtClean="0">
                <a:latin typeface="Century Gothic" panose="020B0502020202020204" pitchFamily="34" charset="0"/>
              </a:rPr>
              <a:t>operatori appositamente formati dell’800.638.638 sono dedicati a fornire informazioni sulla nuova modalità di presa in carico.</a:t>
            </a:r>
          </a:p>
          <a:p>
            <a:pPr marL="285750" indent="-285750">
              <a:buFont typeface="Courier New" panose="02070309020205020404" pitchFamily="49" charset="0"/>
              <a:buChar char="o"/>
            </a:pPr>
            <a:endParaRPr lang="it-IT" sz="1400" dirty="0" smtClean="0">
              <a:latin typeface="Century Gothic" panose="020B0502020202020204" pitchFamily="34" charset="0"/>
            </a:endParaRPr>
          </a:p>
          <a:p>
            <a:pPr marL="285750" indent="-285750">
              <a:buFont typeface="Courier New" panose="02070309020205020404" pitchFamily="49" charset="0"/>
              <a:buChar char="o"/>
            </a:pPr>
            <a:r>
              <a:rPr lang="it-IT" sz="1400" dirty="0">
                <a:latin typeface="Century Gothic" panose="020B0502020202020204" pitchFamily="34" charset="0"/>
              </a:rPr>
              <a:t>Hanno aderito al modello di presa in carico, su tutto il territorio lombardo  </a:t>
            </a:r>
            <a:r>
              <a:rPr lang="it-IT" sz="1400" dirty="0" smtClean="0">
                <a:latin typeface="Century Gothic" panose="020B0502020202020204" pitchFamily="34" charset="0"/>
              </a:rPr>
              <a:t>OTTOBRE 2018</a:t>
            </a:r>
            <a:endParaRPr lang="it-IT" sz="1400" dirty="0">
              <a:latin typeface="Century Gothic" panose="020B0502020202020204" pitchFamily="34" charset="0"/>
            </a:endParaRPr>
          </a:p>
          <a:p>
            <a:pPr marL="285750" indent="-285750">
              <a:buFont typeface="Arial" panose="020B0604020202020204" pitchFamily="34" charset="0"/>
              <a:buChar char="•"/>
            </a:pPr>
            <a:endParaRPr lang="it-IT" sz="1400" dirty="0">
              <a:latin typeface="Century Gothic" panose="020B0502020202020204" pitchFamily="34" charset="0"/>
            </a:endParaRPr>
          </a:p>
          <a:p>
            <a:pPr marL="285750" indent="-285750">
              <a:buFont typeface="Wingdings" panose="05000000000000000000" pitchFamily="2" charset="2"/>
              <a:buChar char="Ø"/>
            </a:pPr>
            <a:r>
              <a:rPr lang="it-IT" sz="1400" dirty="0">
                <a:latin typeface="Century Gothic" panose="020B0502020202020204" pitchFamily="34" charset="0"/>
              </a:rPr>
              <a:t>294 gestori </a:t>
            </a:r>
          </a:p>
          <a:p>
            <a:pPr marL="285750" indent="-285750">
              <a:buFont typeface="Wingdings" panose="05000000000000000000" pitchFamily="2" charset="2"/>
              <a:buChar char="Ø"/>
            </a:pPr>
            <a:r>
              <a:rPr lang="it-IT" sz="1400" dirty="0">
                <a:latin typeface="Century Gothic" panose="020B0502020202020204" pitchFamily="34" charset="0"/>
              </a:rPr>
              <a:t>1072 erogatori</a:t>
            </a:r>
          </a:p>
          <a:p>
            <a:pPr marL="285750" indent="-285750">
              <a:buFont typeface="Wingdings" panose="05000000000000000000" pitchFamily="2" charset="2"/>
              <a:buChar char="Ø"/>
            </a:pPr>
            <a:r>
              <a:rPr lang="it-IT" sz="1400" dirty="0">
                <a:latin typeface="Century Gothic" panose="020B0502020202020204" pitchFamily="34" charset="0"/>
              </a:rPr>
              <a:t>2.575 medici di medicina </a:t>
            </a:r>
            <a:r>
              <a:rPr lang="it-IT" sz="1400" dirty="0" smtClean="0">
                <a:latin typeface="Century Gothic" panose="020B0502020202020204" pitchFamily="34" charset="0"/>
              </a:rPr>
              <a:t>generale, 48</a:t>
            </a:r>
            <a:r>
              <a:rPr lang="it-IT" sz="1400" dirty="0">
                <a:latin typeface="Century Gothic" panose="020B0502020202020204" pitchFamily="34" charset="0"/>
              </a:rPr>
              <a:t>% del totale</a:t>
            </a:r>
          </a:p>
          <a:p>
            <a:pPr marL="285750" indent="-285750">
              <a:buFont typeface="Wingdings" panose="05000000000000000000" pitchFamily="2" charset="2"/>
              <a:buChar char="Ø"/>
            </a:pPr>
            <a:r>
              <a:rPr lang="it-IT" sz="1400" dirty="0">
                <a:latin typeface="Century Gothic" panose="020B0502020202020204" pitchFamily="34" charset="0"/>
              </a:rPr>
              <a:t>402 pediatri di libera </a:t>
            </a:r>
            <a:r>
              <a:rPr lang="it-IT" sz="1400" dirty="0" smtClean="0">
                <a:latin typeface="Century Gothic" panose="020B0502020202020204" pitchFamily="34" charset="0"/>
              </a:rPr>
              <a:t>scelta, 36</a:t>
            </a:r>
            <a:r>
              <a:rPr lang="it-IT" sz="1400" dirty="0">
                <a:latin typeface="Century Gothic" panose="020B0502020202020204" pitchFamily="34" charset="0"/>
              </a:rPr>
              <a:t>% del </a:t>
            </a:r>
            <a:r>
              <a:rPr lang="it-IT" sz="1400" dirty="0" smtClean="0">
                <a:latin typeface="Century Gothic" panose="020B0502020202020204" pitchFamily="34" charset="0"/>
              </a:rPr>
              <a:t>totale</a:t>
            </a:r>
          </a:p>
          <a:p>
            <a:pPr marL="285750" indent="-285750">
              <a:buFont typeface="Wingdings" panose="05000000000000000000" pitchFamily="2" charset="2"/>
              <a:buChar char="Ø"/>
            </a:pPr>
            <a:endParaRPr lang="it-IT" sz="1400" dirty="0">
              <a:latin typeface="Century Gothic" panose="020B0502020202020204" pitchFamily="34" charset="0"/>
            </a:endParaRPr>
          </a:p>
          <a:p>
            <a:pPr marL="285750" indent="-285750">
              <a:buFont typeface="Wingdings" panose="05000000000000000000" pitchFamily="2" charset="2"/>
              <a:buChar char="Ø"/>
            </a:pPr>
            <a:r>
              <a:rPr lang="it-IT" sz="1400" dirty="0" smtClean="0">
                <a:latin typeface="Century Gothic" panose="020B0502020202020204" pitchFamily="34" charset="0"/>
              </a:rPr>
              <a:t>250.000 pazienti con manifestazione </a:t>
            </a:r>
            <a:r>
              <a:rPr lang="it-IT" sz="1400" dirty="0">
                <a:latin typeface="Century Gothic" panose="020B0502020202020204" pitchFamily="34" charset="0"/>
              </a:rPr>
              <a:t>di interesse </a:t>
            </a:r>
            <a:r>
              <a:rPr lang="it-IT" sz="1400" dirty="0" smtClean="0">
                <a:latin typeface="Century Gothic" panose="020B0502020202020204" pitchFamily="34" charset="0"/>
              </a:rPr>
              <a:t>inoltrata</a:t>
            </a:r>
            <a:endParaRPr lang="it-IT" sz="1400" dirty="0">
              <a:latin typeface="Century Gothic" panose="020B0502020202020204" pitchFamily="34" charset="0"/>
            </a:endParaRPr>
          </a:p>
          <a:p>
            <a:pPr marL="285750" indent="-285750">
              <a:buFont typeface="Wingdings" panose="05000000000000000000" pitchFamily="2" charset="2"/>
              <a:buChar char="Ø"/>
            </a:pPr>
            <a:r>
              <a:rPr lang="it-IT" sz="1400" dirty="0" smtClean="0">
                <a:latin typeface="Century Gothic" panose="020B0502020202020204" pitchFamily="34" charset="0"/>
              </a:rPr>
              <a:t>270.000 patto </a:t>
            </a:r>
            <a:r>
              <a:rPr lang="it-IT" sz="1400" dirty="0">
                <a:latin typeface="Century Gothic" panose="020B0502020202020204" pitchFamily="34" charset="0"/>
              </a:rPr>
              <a:t>di cura effettuato </a:t>
            </a:r>
          </a:p>
          <a:p>
            <a:r>
              <a:rPr lang="it-IT" sz="1400" dirty="0" smtClean="0">
                <a:latin typeface="Century Gothic" panose="020B0502020202020204" pitchFamily="34" charset="0"/>
              </a:rPr>
              <a:t> </a:t>
            </a:r>
          </a:p>
        </p:txBody>
      </p:sp>
      <p:pic>
        <p:nvPicPr>
          <p:cNvPr id="2" name="Immagine 1"/>
          <p:cNvPicPr>
            <a:picLocks noChangeAspect="1"/>
          </p:cNvPicPr>
          <p:nvPr/>
        </p:nvPicPr>
        <p:blipFill rotWithShape="1">
          <a:blip r:embed="rId2"/>
          <a:srcRect t="3238"/>
          <a:stretch/>
        </p:blipFill>
        <p:spPr>
          <a:xfrm>
            <a:off x="6826497" y="1926553"/>
            <a:ext cx="1641943" cy="1436916"/>
          </a:xfrm>
          <a:prstGeom prst="rect">
            <a:avLst/>
          </a:prstGeom>
        </p:spPr>
      </p:pic>
      <p:pic>
        <p:nvPicPr>
          <p:cNvPr id="5" name="Immagine 4"/>
          <p:cNvPicPr>
            <a:picLocks noChangeAspect="1"/>
          </p:cNvPicPr>
          <p:nvPr/>
        </p:nvPicPr>
        <p:blipFill>
          <a:blip r:embed="rId3"/>
          <a:stretch>
            <a:fillRect/>
          </a:stretch>
        </p:blipFill>
        <p:spPr>
          <a:xfrm>
            <a:off x="6685304" y="3863863"/>
            <a:ext cx="1688442" cy="1698779"/>
          </a:xfrm>
          <a:prstGeom prst="rect">
            <a:avLst/>
          </a:prstGeom>
        </p:spPr>
      </p:pic>
      <p:sp>
        <p:nvSpPr>
          <p:cNvPr id="7" name="CasellaDiTesto 6"/>
          <p:cNvSpPr txBox="1"/>
          <p:nvPr/>
        </p:nvSpPr>
        <p:spPr>
          <a:xfrm>
            <a:off x="6826497" y="4299991"/>
            <a:ext cx="1524000" cy="369332"/>
          </a:xfrm>
          <a:prstGeom prst="rect">
            <a:avLst/>
          </a:prstGeom>
          <a:noFill/>
        </p:spPr>
        <p:txBody>
          <a:bodyPr wrap="square" rtlCol="0">
            <a:spAutoFit/>
          </a:bodyPr>
          <a:lstStyle/>
          <a:p>
            <a:r>
              <a:rPr lang="it-IT" b="1" dirty="0" smtClean="0">
                <a:latin typeface="Century Gothic" panose="020B0502020202020204" pitchFamily="34" charset="0"/>
              </a:rPr>
              <a:t>800.638.638</a:t>
            </a:r>
            <a:endParaRPr lang="it-IT" b="1" dirty="0">
              <a:latin typeface="Century Gothic" panose="020B0502020202020204" pitchFamily="34" charset="0"/>
            </a:endParaRPr>
          </a:p>
        </p:txBody>
      </p:sp>
    </p:spTree>
    <p:extLst>
      <p:ext uri="{BB962C8B-B14F-4D97-AF65-F5344CB8AC3E}">
        <p14:creationId xmlns:p14="http://schemas.microsoft.com/office/powerpoint/2010/main" val="1727734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457200" y="274638"/>
            <a:ext cx="8229600" cy="3279795"/>
          </a:xfrm>
          <a:prstGeom prst="rect">
            <a:avLst/>
          </a:prstGeom>
        </p:spPr>
      </p:pic>
      <p:sp>
        <p:nvSpPr>
          <p:cNvPr id="5" name="Rettangolo 4"/>
          <p:cNvSpPr/>
          <p:nvPr/>
        </p:nvSpPr>
        <p:spPr>
          <a:xfrm>
            <a:off x="696685" y="4011633"/>
            <a:ext cx="8098971" cy="1200329"/>
          </a:xfrm>
          <a:prstGeom prst="rect">
            <a:avLst/>
          </a:prstGeom>
        </p:spPr>
        <p:txBody>
          <a:bodyPr wrap="square">
            <a:spAutoFit/>
          </a:bodyPr>
          <a:lstStyle/>
          <a:p>
            <a:r>
              <a:rPr lang="it-IT" b="1" dirty="0">
                <a:solidFill>
                  <a:srgbClr val="0070C0"/>
                </a:solidFill>
              </a:rPr>
              <a:t>NUOVE MODALITA’ DI GESTIONE ED ATTUAZIONE DEL PERCORSO DI PRESA IN CARICO DEL </a:t>
            </a:r>
            <a:r>
              <a:rPr lang="it-IT" b="1" dirty="0" smtClean="0">
                <a:solidFill>
                  <a:srgbClr val="0070C0"/>
                </a:solidFill>
              </a:rPr>
              <a:t>PAZIENTE CRONICO </a:t>
            </a:r>
            <a:r>
              <a:rPr lang="it-IT" b="1" dirty="0">
                <a:solidFill>
                  <a:srgbClr val="0070C0"/>
                </a:solidFill>
              </a:rPr>
              <a:t>E/O FRAGILE ED APPROVAZIONE DEL PROTOCOLLO D’INTESA TRA L’ASSESSORATO </a:t>
            </a:r>
            <a:r>
              <a:rPr lang="it-IT" b="1" dirty="0" smtClean="0">
                <a:solidFill>
                  <a:srgbClr val="0070C0"/>
                </a:solidFill>
              </a:rPr>
              <a:t>AL WELFARE </a:t>
            </a:r>
            <a:r>
              <a:rPr lang="it-IT" b="1" dirty="0">
                <a:solidFill>
                  <a:srgbClr val="0070C0"/>
                </a:solidFill>
              </a:rPr>
              <a:t>E LA FEDERAZIONE REGIONALE DEGLI ORDINI DEI MEDICI CHIRURGHI E DEGLI </a:t>
            </a:r>
            <a:r>
              <a:rPr lang="it-IT" b="1" dirty="0" smtClean="0">
                <a:solidFill>
                  <a:srgbClr val="0070C0"/>
                </a:solidFill>
              </a:rPr>
              <a:t>ODONTOIATRI DELLA </a:t>
            </a:r>
            <a:r>
              <a:rPr lang="it-IT" b="1" dirty="0">
                <a:solidFill>
                  <a:srgbClr val="0070C0"/>
                </a:solidFill>
              </a:rPr>
              <a:t>LOMBARDIA</a:t>
            </a:r>
          </a:p>
        </p:txBody>
      </p:sp>
    </p:spTree>
    <p:extLst>
      <p:ext uri="{BB962C8B-B14F-4D97-AF65-F5344CB8AC3E}">
        <p14:creationId xmlns:p14="http://schemas.microsoft.com/office/powerpoint/2010/main" val="3266620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8810"/>
            <a:ext cx="8229600" cy="792162"/>
          </a:xfrm>
        </p:spPr>
        <p:txBody>
          <a:bodyPr/>
          <a:lstStyle/>
          <a:p>
            <a:r>
              <a:rPr lang="it-IT" sz="2800" b="1" dirty="0">
                <a:solidFill>
                  <a:srgbClr val="0070C0"/>
                </a:solidFill>
                <a:latin typeface="Verdana" pitchFamily="34" charset="0"/>
                <a:ea typeface="Verdana" pitchFamily="34" charset="0"/>
                <a:cs typeface="Verdana" pitchFamily="34" charset="0"/>
              </a:rPr>
              <a:t>DGR n. XI /754 del 05/11/2018</a:t>
            </a:r>
            <a:br>
              <a:rPr lang="it-IT" sz="2800" b="1" dirty="0">
                <a:solidFill>
                  <a:srgbClr val="0070C0"/>
                </a:solidFill>
                <a:latin typeface="Verdana" pitchFamily="34" charset="0"/>
                <a:ea typeface="Verdana" pitchFamily="34" charset="0"/>
                <a:cs typeface="Verdana" pitchFamily="34" charset="0"/>
              </a:rPr>
            </a:br>
            <a:endParaRPr lang="it-IT" sz="2800" b="1" dirty="0">
              <a:solidFill>
                <a:srgbClr val="0070C0"/>
              </a:solidFill>
            </a:endParaRPr>
          </a:p>
        </p:txBody>
      </p:sp>
      <p:sp>
        <p:nvSpPr>
          <p:cNvPr id="3" name="Segnaposto contenuto 2"/>
          <p:cNvSpPr>
            <a:spLocks noGrp="1"/>
          </p:cNvSpPr>
          <p:nvPr>
            <p:ph idx="1"/>
          </p:nvPr>
        </p:nvSpPr>
        <p:spPr>
          <a:xfrm>
            <a:off x="457200" y="1240972"/>
            <a:ext cx="8229600" cy="4885191"/>
          </a:xfrm>
        </p:spPr>
        <p:txBody>
          <a:bodyPr/>
          <a:lstStyle/>
          <a:p>
            <a:pPr marL="0" indent="0">
              <a:buNone/>
            </a:pPr>
            <a:r>
              <a:rPr lang="it-IT" sz="1400" dirty="0"/>
              <a:t>redattore del PAI e </a:t>
            </a:r>
            <a:r>
              <a:rPr lang="it-IT" sz="1400" dirty="0" err="1"/>
              <a:t>clinical</a:t>
            </a:r>
            <a:r>
              <a:rPr lang="it-IT" sz="1400" dirty="0"/>
              <a:t> manager del proprio assistito, fatta salva </a:t>
            </a:r>
            <a:r>
              <a:rPr lang="it-IT" sz="1400" dirty="0" smtClean="0"/>
              <a:t>la possibilità </a:t>
            </a:r>
            <a:r>
              <a:rPr lang="it-IT" sz="1400" dirty="0"/>
              <a:t>che, in casi di pazienti </a:t>
            </a:r>
            <a:r>
              <a:rPr lang="it-IT" sz="1400" dirty="0" err="1"/>
              <a:t>monopatologici</a:t>
            </a:r>
            <a:r>
              <a:rPr lang="it-IT" sz="1400" dirty="0"/>
              <a:t> e </a:t>
            </a:r>
            <a:r>
              <a:rPr lang="it-IT" sz="1400" dirty="0" err="1"/>
              <a:t>polipatologici</a:t>
            </a:r>
            <a:r>
              <a:rPr lang="it-IT" sz="1400" dirty="0"/>
              <a:t> complessi, </a:t>
            </a:r>
            <a:r>
              <a:rPr lang="it-IT" sz="1400" dirty="0" smtClean="0"/>
              <a:t>il </a:t>
            </a:r>
            <a:r>
              <a:rPr lang="it-IT" sz="1400" dirty="0" err="1" smtClean="0"/>
              <a:t>clinical</a:t>
            </a:r>
            <a:r>
              <a:rPr lang="it-IT" sz="1400" dirty="0" smtClean="0"/>
              <a:t> </a:t>
            </a:r>
            <a:r>
              <a:rPr lang="it-IT" sz="1400" dirty="0"/>
              <a:t>manager, inteso come coordinatore della presa in carico, sia il </a:t>
            </a:r>
            <a:r>
              <a:rPr lang="it-IT" sz="1400" dirty="0" smtClean="0"/>
              <a:t>medico specialista </a:t>
            </a:r>
            <a:r>
              <a:rPr lang="it-IT" sz="1400" dirty="0"/>
              <a:t>di una </a:t>
            </a:r>
            <a:r>
              <a:rPr lang="it-IT" sz="1400" dirty="0" smtClean="0"/>
              <a:t>struttura</a:t>
            </a:r>
          </a:p>
          <a:p>
            <a:pPr marL="0" indent="0">
              <a:buNone/>
            </a:pPr>
            <a:endParaRPr lang="it-IT" sz="1400" dirty="0" smtClean="0"/>
          </a:p>
          <a:p>
            <a:pPr marL="0" indent="0">
              <a:buNone/>
            </a:pPr>
            <a:r>
              <a:rPr lang="it-IT" sz="1400" dirty="0" smtClean="0"/>
              <a:t>DELIBERA</a:t>
            </a:r>
            <a:endParaRPr lang="it-IT" sz="1400" dirty="0"/>
          </a:p>
          <a:p>
            <a:pPr marL="0" indent="0">
              <a:buNone/>
            </a:pPr>
            <a:r>
              <a:rPr lang="it-IT" sz="1400" dirty="0"/>
              <a:t>1) di approvare quale parte integrante e sostanziale del presente provvedimento l’allegato n. 1 “</a:t>
            </a:r>
            <a:r>
              <a:rPr lang="it-IT" sz="1400" b="1" i="1" dirty="0">
                <a:solidFill>
                  <a:srgbClr val="0070C0"/>
                </a:solidFill>
              </a:rPr>
              <a:t>Precisazioni del ruolo del MMG/PLS nel processo di presa in carico</a:t>
            </a:r>
            <a:r>
              <a:rPr lang="it-IT" sz="1400" dirty="0"/>
              <a:t>” condiviso all’unanimità dalla Federazione regionale degli Ordini dei Medici Chirurghi e degli Odontoiatri della Lombardia;</a:t>
            </a:r>
          </a:p>
          <a:p>
            <a:pPr marL="0" indent="0">
              <a:buNone/>
            </a:pPr>
            <a:r>
              <a:rPr lang="it-IT" sz="1400" dirty="0"/>
              <a:t>2) di prendere atto dell’allegato n. 2 “</a:t>
            </a:r>
            <a:r>
              <a:rPr lang="it-IT" sz="1400" b="1" i="1" dirty="0">
                <a:solidFill>
                  <a:srgbClr val="0070C0"/>
                </a:solidFill>
              </a:rPr>
              <a:t>Protocollo d’intesa tra Assessorato al Welfare e Federazione regionale degli Ordini dei Medici chirurghi ed Odontoiatri della Lombardia</a:t>
            </a:r>
            <a:r>
              <a:rPr lang="it-IT" sz="1400" dirty="0"/>
              <a:t>” sottoscritto in data 30 ottobre 2018, quale parte integrante e sostanziale del presente provvedimento;</a:t>
            </a:r>
          </a:p>
          <a:p>
            <a:pPr marL="0" indent="0">
              <a:buNone/>
            </a:pPr>
            <a:r>
              <a:rPr lang="it-IT" sz="1400" dirty="0"/>
              <a:t>3) di approvare quale parte integrante e sostanziale del presente provvedimento l’allegato 3 “</a:t>
            </a:r>
            <a:r>
              <a:rPr lang="it-IT" sz="1400" b="1" i="1" dirty="0">
                <a:solidFill>
                  <a:srgbClr val="0070C0"/>
                </a:solidFill>
              </a:rPr>
              <a:t>Ulteriori indicazioni operative sul percorso di presa in carico”:</a:t>
            </a:r>
          </a:p>
          <a:p>
            <a:pPr lvl="1">
              <a:buFont typeface="Wingdings" panose="05000000000000000000" pitchFamily="2" charset="2"/>
              <a:buChar char="Ø"/>
            </a:pPr>
            <a:r>
              <a:rPr lang="it-IT" sz="1200" dirty="0" smtClean="0"/>
              <a:t>specifiche </a:t>
            </a:r>
            <a:r>
              <a:rPr lang="it-IT" sz="1200" dirty="0"/>
              <a:t>tecniche sui sistemi informativi integrati per l’avvio del percorso nel caso di presa in carico da parte del MMG/PLS </a:t>
            </a:r>
            <a:r>
              <a:rPr lang="it-IT" sz="1200" dirty="0" err="1"/>
              <a:t>clinical</a:t>
            </a:r>
            <a:r>
              <a:rPr lang="it-IT" sz="1200" dirty="0"/>
              <a:t> manager in forma singola;</a:t>
            </a:r>
          </a:p>
          <a:p>
            <a:pPr lvl="1">
              <a:buFont typeface="Wingdings" panose="05000000000000000000" pitchFamily="2" charset="2"/>
              <a:buChar char="Ø"/>
            </a:pPr>
            <a:r>
              <a:rPr lang="it-IT" sz="1200" dirty="0" smtClean="0"/>
              <a:t>Scambio </a:t>
            </a:r>
            <a:r>
              <a:rPr lang="it-IT" sz="1200" dirty="0"/>
              <a:t>informativo tra Enti e sincronizzazione del prescritto, prenotato ed erogato.</a:t>
            </a:r>
          </a:p>
          <a:p>
            <a:pPr lvl="1">
              <a:buFont typeface="Wingdings" panose="05000000000000000000" pitchFamily="2" charset="2"/>
              <a:buChar char="Ø"/>
            </a:pPr>
            <a:r>
              <a:rPr lang="it-IT" sz="1200" dirty="0" smtClean="0"/>
              <a:t>Erogazione </a:t>
            </a:r>
            <a:r>
              <a:rPr lang="it-IT" sz="1200" dirty="0"/>
              <a:t>e rendicontazione di prestazioni previste nel PAI, afferenti ai set di riferimento, effettuate dagli MMG/PLS nel contesto della presa in carico della cronicità</a:t>
            </a:r>
          </a:p>
          <a:p>
            <a:pPr lvl="1">
              <a:buFont typeface="Wingdings" panose="05000000000000000000" pitchFamily="2" charset="2"/>
              <a:buChar char="Ø"/>
            </a:pPr>
            <a:r>
              <a:rPr lang="it-IT" sz="1200" dirty="0" smtClean="0"/>
              <a:t>remunerazione </a:t>
            </a:r>
            <a:r>
              <a:rPr lang="it-IT" sz="1200" dirty="0"/>
              <a:t>dei Gestori e dei MMG/PLS;</a:t>
            </a:r>
          </a:p>
          <a:p>
            <a:pPr lvl="1">
              <a:buFont typeface="Wingdings" panose="05000000000000000000" pitchFamily="2" charset="2"/>
              <a:buChar char="Ø"/>
            </a:pPr>
            <a:r>
              <a:rPr lang="it-IT" sz="1200" dirty="0" smtClean="0"/>
              <a:t>precisazioni </a:t>
            </a:r>
            <a:r>
              <a:rPr lang="it-IT" sz="1200" dirty="0"/>
              <a:t>in ordine al cambio stato assistenza dei cittadini, MMG/PLS, gestori e conseguenze sulla presa in carico;</a:t>
            </a:r>
          </a:p>
          <a:p>
            <a:endParaRPr lang="it-IT" sz="1400" dirty="0"/>
          </a:p>
        </p:txBody>
      </p:sp>
    </p:spTree>
    <p:extLst>
      <p:ext uri="{BB962C8B-B14F-4D97-AF65-F5344CB8AC3E}">
        <p14:creationId xmlns:p14="http://schemas.microsoft.com/office/powerpoint/2010/main" val="3205324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5914"/>
            <a:ext cx="8229600" cy="4525963"/>
          </a:xfrm>
        </p:spPr>
        <p:txBody>
          <a:bodyPr/>
          <a:lstStyle/>
          <a:p>
            <a:pPr marL="0" indent="0">
              <a:buNone/>
            </a:pPr>
            <a:r>
              <a:rPr lang="it-IT" sz="1400" dirty="0"/>
              <a:t>4) di approvare quale parte integrante e sostanziale del presente provvedimento l’allegato n. 4 </a:t>
            </a:r>
            <a:r>
              <a:rPr lang="it-IT" sz="1400" b="1" i="1" dirty="0">
                <a:solidFill>
                  <a:srgbClr val="0070C0"/>
                </a:solidFill>
              </a:rPr>
              <a:t>“Istruzioni sul trattamento dei dati personali nell’ambito del Progetto di Presa in carico</a:t>
            </a:r>
            <a:r>
              <a:rPr lang="it-IT" sz="1400" dirty="0" smtClean="0"/>
              <a:t>”;</a:t>
            </a:r>
          </a:p>
          <a:p>
            <a:pPr marL="0" indent="0">
              <a:buNone/>
            </a:pPr>
            <a:endParaRPr lang="it-IT" sz="1400" dirty="0"/>
          </a:p>
          <a:p>
            <a:pPr marL="0" indent="0">
              <a:buNone/>
            </a:pPr>
            <a:r>
              <a:rPr lang="it-IT" sz="1400" dirty="0"/>
              <a:t>5) di precisare che il </a:t>
            </a:r>
            <a:r>
              <a:rPr lang="it-IT" sz="1400" b="1" dirty="0">
                <a:solidFill>
                  <a:srgbClr val="0070C0"/>
                </a:solidFill>
              </a:rPr>
              <a:t>PAI </a:t>
            </a:r>
            <a:r>
              <a:rPr lang="it-IT" sz="1400" b="1" dirty="0" err="1">
                <a:solidFill>
                  <a:srgbClr val="0070C0"/>
                </a:solidFill>
              </a:rPr>
              <a:t>é</a:t>
            </a:r>
            <a:r>
              <a:rPr lang="it-IT" sz="1400" b="1" dirty="0">
                <a:solidFill>
                  <a:srgbClr val="0070C0"/>
                </a:solidFill>
              </a:rPr>
              <a:t> un documento di natura esclusivamente clinica di pianificazione delle attività sanitarie e socio sanitarie</a:t>
            </a:r>
            <a:r>
              <a:rPr lang="it-IT" sz="1400" dirty="0"/>
              <a:t>, suscettibile di rivalutazioni periodiche da parte del </a:t>
            </a:r>
            <a:r>
              <a:rPr lang="it-IT" sz="1400" b="1" i="1" dirty="0">
                <a:solidFill>
                  <a:srgbClr val="0070C0"/>
                </a:solidFill>
              </a:rPr>
              <a:t>MMG/PLS </a:t>
            </a:r>
            <a:r>
              <a:rPr lang="it-IT" sz="1400" b="1" i="1" dirty="0" err="1">
                <a:solidFill>
                  <a:srgbClr val="0070C0"/>
                </a:solidFill>
              </a:rPr>
              <a:t>clinical</a:t>
            </a:r>
            <a:r>
              <a:rPr lang="it-IT" sz="1400" b="1" i="1" dirty="0">
                <a:solidFill>
                  <a:srgbClr val="0070C0"/>
                </a:solidFill>
              </a:rPr>
              <a:t> manager </a:t>
            </a:r>
            <a:r>
              <a:rPr lang="it-IT" sz="1400" dirty="0"/>
              <a:t>in integrazione con gli specialisti, per la presa in carico del paziente che il MMG/PLS si impegna a seguire secondo il modello di gestione della cronicità previsto dalla Giunta regionale, in aderenza al preaccordo per il nuovo ACN degli MMG/PLS</a:t>
            </a:r>
            <a:r>
              <a:rPr lang="it-IT" sz="1400" dirty="0" smtClean="0"/>
              <a:t>;</a:t>
            </a:r>
          </a:p>
          <a:p>
            <a:pPr marL="0" indent="0">
              <a:buNone/>
            </a:pPr>
            <a:endParaRPr lang="it-IT" sz="1400" dirty="0"/>
          </a:p>
          <a:p>
            <a:pPr marL="0" indent="0">
              <a:buNone/>
            </a:pPr>
            <a:r>
              <a:rPr lang="it-IT" sz="1400" dirty="0"/>
              <a:t>6) di stabilire che, in analogia con quanto previsto dalla citata DGR n. X/6551/2017 per i MMG/PLS in forma aggregata, il PAI formulato per i pazienti cronici in carico, comprensivo degli aggiornamenti, viene remunerato al MMG/PLS in forma singola euro 10 e riconosciuto come prestazione aggiuntiva inserita nel cedolino con cadenza semestrale, quale quota parte della tariffa prevista per la funzione complessiva di accompagnamento alla presa in carico, come recepito negli Accordi Integrativi regionali siglati in data 24 gennaio 2018 e 1 febbraio 2018 tra regione Lombardia e le OO.SS. dei MMG/PLS</a:t>
            </a:r>
            <a:r>
              <a:rPr lang="it-IT" sz="1400" dirty="0" smtClean="0"/>
              <a:t>;</a:t>
            </a:r>
          </a:p>
          <a:p>
            <a:pPr marL="0" indent="0">
              <a:buNone/>
            </a:pPr>
            <a:endParaRPr lang="it-IT" sz="1400" dirty="0"/>
          </a:p>
          <a:p>
            <a:pPr marL="0" indent="0">
              <a:buNone/>
            </a:pPr>
            <a:r>
              <a:rPr lang="it-IT" sz="1400" dirty="0"/>
              <a:t>7) di ribadire che le prestazioni previste nel PAI, in una prima fase di sperimentazione, sono remunerate secondo il metodo del finanziamento a prestazione e che successivamente, a seguito del monitoraggio dei dati sulla presa in carico, in applicazione dell’art.9 della L.R. 33/2009, per alcune patologie (es: insufficienza renale in dialisi, insufficienza respiratoria in ossigenoterapia ecc..) si potrà procedere a definire una modalità di remunerazione omnicomprensiva delle prestazioni necessarie per la corretta gestione dell’assistito, fatte salve eventuali forme di integrazione della tariffa prevista per il ricovero;</a:t>
            </a:r>
          </a:p>
          <a:p>
            <a:pPr marL="0" indent="0">
              <a:buNone/>
            </a:pPr>
            <a:endParaRPr lang="it-IT" sz="1400" dirty="0"/>
          </a:p>
        </p:txBody>
      </p:sp>
      <p:sp>
        <p:nvSpPr>
          <p:cNvPr id="4" name="Titolo 1"/>
          <p:cNvSpPr>
            <a:spLocks noGrp="1"/>
          </p:cNvSpPr>
          <p:nvPr>
            <p:ph type="title"/>
          </p:nvPr>
        </p:nvSpPr>
        <p:spPr>
          <a:xfrm>
            <a:off x="457200" y="457200"/>
            <a:ext cx="8229600" cy="598714"/>
          </a:xfrm>
        </p:spPr>
        <p:txBody>
          <a:bodyPr/>
          <a:lstStyle/>
          <a:p>
            <a:r>
              <a:rPr lang="it-IT" sz="2800" b="1" dirty="0">
                <a:solidFill>
                  <a:srgbClr val="0070C0"/>
                </a:solidFill>
                <a:latin typeface="Verdana" pitchFamily="34" charset="0"/>
                <a:ea typeface="Verdana" pitchFamily="34" charset="0"/>
                <a:cs typeface="Verdana" pitchFamily="34" charset="0"/>
              </a:rPr>
              <a:t>DGR n. XI /754 del 05/11/2018</a:t>
            </a:r>
            <a:br>
              <a:rPr lang="it-IT" sz="2800" b="1" dirty="0">
                <a:solidFill>
                  <a:srgbClr val="0070C0"/>
                </a:solidFill>
                <a:latin typeface="Verdana" pitchFamily="34" charset="0"/>
                <a:ea typeface="Verdana" pitchFamily="34" charset="0"/>
                <a:cs typeface="Verdana" pitchFamily="34" charset="0"/>
              </a:rPr>
            </a:br>
            <a:endParaRPr lang="it-IT" sz="2800" b="1" dirty="0">
              <a:solidFill>
                <a:srgbClr val="0070C0"/>
              </a:solidFill>
            </a:endParaRPr>
          </a:p>
        </p:txBody>
      </p:sp>
    </p:spTree>
    <p:extLst>
      <p:ext uri="{BB962C8B-B14F-4D97-AF65-F5344CB8AC3E}">
        <p14:creationId xmlns:p14="http://schemas.microsoft.com/office/powerpoint/2010/main" val="262514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sz="1400" dirty="0"/>
              <a:t>RITENUTO </a:t>
            </a:r>
            <a:r>
              <a:rPr lang="it-IT" sz="1400" dirty="0" smtClean="0"/>
              <a:t>… di individuare </a:t>
            </a:r>
            <a:r>
              <a:rPr lang="it-IT" sz="1400" b="1" dirty="0">
                <a:solidFill>
                  <a:srgbClr val="0070C0"/>
                </a:solidFill>
              </a:rPr>
              <a:t>nell’allegato n. 1 “Precisazioni del ruolo del MMG/PLS nel processo </a:t>
            </a:r>
            <a:r>
              <a:rPr lang="it-IT" sz="1400" b="1" dirty="0" smtClean="0">
                <a:solidFill>
                  <a:srgbClr val="0070C0"/>
                </a:solidFill>
              </a:rPr>
              <a:t>di presa </a:t>
            </a:r>
            <a:r>
              <a:rPr lang="it-IT" sz="1400" b="1" dirty="0">
                <a:solidFill>
                  <a:srgbClr val="0070C0"/>
                </a:solidFill>
              </a:rPr>
              <a:t>in carico</a:t>
            </a:r>
            <a:r>
              <a:rPr lang="it-IT" sz="1400" dirty="0"/>
              <a:t>” - parte integrante e sostanziale del presente atto </a:t>
            </a:r>
            <a:r>
              <a:rPr lang="it-IT" sz="1400" dirty="0" smtClean="0"/>
              <a:t>– ulteriori modalità </a:t>
            </a:r>
            <a:r>
              <a:rPr lang="it-IT" sz="1400" dirty="0"/>
              <a:t>per favorire e supportare il coinvolgimento del MMG/PLS singolo, </a:t>
            </a:r>
            <a:r>
              <a:rPr lang="it-IT" sz="1400" dirty="0" smtClean="0"/>
              <a:t>non organizzato </a:t>
            </a:r>
            <a:r>
              <a:rPr lang="it-IT" sz="1400" dirty="0"/>
              <a:t>in forma aggregata, con i seguenti obiettivi:</a:t>
            </a:r>
          </a:p>
          <a:p>
            <a:pPr>
              <a:buFont typeface="Wingdings" panose="05000000000000000000" pitchFamily="2" charset="2"/>
              <a:buChar char="Ø"/>
            </a:pPr>
            <a:r>
              <a:rPr lang="it-IT" sz="1400" dirty="0" smtClean="0"/>
              <a:t>favorire </a:t>
            </a:r>
            <a:r>
              <a:rPr lang="it-IT" sz="1400" dirty="0"/>
              <a:t>la </a:t>
            </a:r>
            <a:r>
              <a:rPr lang="it-IT" sz="1400" b="1" dirty="0">
                <a:solidFill>
                  <a:srgbClr val="0070C0"/>
                </a:solidFill>
              </a:rPr>
              <a:t>piena adesione al processo </a:t>
            </a:r>
            <a:r>
              <a:rPr lang="it-IT" sz="1400" dirty="0"/>
              <a:t>da parte dei pazienti cronici;</a:t>
            </a:r>
          </a:p>
          <a:p>
            <a:pPr>
              <a:buFont typeface="Wingdings" panose="05000000000000000000" pitchFamily="2" charset="2"/>
              <a:buChar char="Ø"/>
            </a:pPr>
            <a:r>
              <a:rPr lang="it-IT" sz="1400" dirty="0" smtClean="0"/>
              <a:t>valorizzare </a:t>
            </a:r>
            <a:r>
              <a:rPr lang="it-IT" sz="1400" dirty="0"/>
              <a:t>il </a:t>
            </a:r>
            <a:r>
              <a:rPr lang="it-IT" sz="1400" b="1" dirty="0">
                <a:solidFill>
                  <a:srgbClr val="0070C0"/>
                </a:solidFill>
              </a:rPr>
              <a:t>ruolo di referente clinico svolto dal medico di </a:t>
            </a:r>
            <a:r>
              <a:rPr lang="it-IT" sz="1400" b="1" dirty="0" smtClean="0">
                <a:solidFill>
                  <a:srgbClr val="0070C0"/>
                </a:solidFill>
              </a:rPr>
              <a:t>assistenza primaria</a:t>
            </a:r>
            <a:r>
              <a:rPr lang="it-IT" sz="1400" dirty="0"/>
              <a:t>;</a:t>
            </a:r>
          </a:p>
          <a:p>
            <a:pPr>
              <a:buFont typeface="Wingdings" panose="05000000000000000000" pitchFamily="2" charset="2"/>
              <a:buChar char="Ø"/>
            </a:pPr>
            <a:r>
              <a:rPr lang="it-IT" sz="1400" b="1" dirty="0" smtClean="0">
                <a:solidFill>
                  <a:srgbClr val="0070C0"/>
                </a:solidFill>
              </a:rPr>
              <a:t>supportare </a:t>
            </a:r>
            <a:r>
              <a:rPr lang="it-IT" sz="1400" b="1" dirty="0">
                <a:solidFill>
                  <a:srgbClr val="0070C0"/>
                </a:solidFill>
              </a:rPr>
              <a:t>il MMG/PLS </a:t>
            </a:r>
            <a:r>
              <a:rPr lang="it-IT" sz="1400" b="1" dirty="0" err="1">
                <a:solidFill>
                  <a:srgbClr val="0070C0"/>
                </a:solidFill>
              </a:rPr>
              <a:t>clinical</a:t>
            </a:r>
            <a:r>
              <a:rPr lang="it-IT" sz="1400" b="1" dirty="0">
                <a:solidFill>
                  <a:srgbClr val="0070C0"/>
                </a:solidFill>
              </a:rPr>
              <a:t> manager </a:t>
            </a:r>
            <a:r>
              <a:rPr lang="it-IT" sz="1400" dirty="0"/>
              <a:t>in questo compito, mettendo </a:t>
            </a:r>
            <a:r>
              <a:rPr lang="it-IT" sz="1400" dirty="0" smtClean="0"/>
              <a:t>a disposizione </a:t>
            </a:r>
            <a:r>
              <a:rPr lang="it-IT" sz="1400" dirty="0"/>
              <a:t>strumenti/servizi che lo sgravino nelle attività non </a:t>
            </a:r>
            <a:r>
              <a:rPr lang="it-IT" sz="1400" dirty="0" smtClean="0"/>
              <a:t>cliniche necessarie </a:t>
            </a:r>
            <a:r>
              <a:rPr lang="it-IT" sz="1400" dirty="0"/>
              <a:t>all’effettiva realizzazione dei percorsi di presa in carico </a:t>
            </a:r>
            <a:r>
              <a:rPr lang="it-IT" sz="1400" dirty="0" smtClean="0"/>
              <a:t>dei cittadini</a:t>
            </a:r>
            <a:r>
              <a:rPr lang="it-IT" sz="1400" dirty="0"/>
              <a:t>;</a:t>
            </a:r>
          </a:p>
          <a:p>
            <a:pPr>
              <a:buFont typeface="Wingdings" panose="05000000000000000000" pitchFamily="2" charset="2"/>
              <a:buChar char="Ø"/>
            </a:pPr>
            <a:r>
              <a:rPr lang="it-IT" sz="1400" b="1" dirty="0" smtClean="0">
                <a:solidFill>
                  <a:srgbClr val="0070C0"/>
                </a:solidFill>
              </a:rPr>
              <a:t>semplificare </a:t>
            </a:r>
            <a:r>
              <a:rPr lang="it-IT" sz="1400" b="1" dirty="0">
                <a:solidFill>
                  <a:srgbClr val="0070C0"/>
                </a:solidFill>
              </a:rPr>
              <a:t>il percorso di accesso </a:t>
            </a:r>
            <a:r>
              <a:rPr lang="it-IT" sz="1400" dirty="0"/>
              <a:t>alle prestazioni per il cittadino cronico;</a:t>
            </a:r>
          </a:p>
          <a:p>
            <a:pPr>
              <a:buFont typeface="Wingdings" panose="05000000000000000000" pitchFamily="2" charset="2"/>
              <a:buChar char="Ø"/>
            </a:pPr>
            <a:r>
              <a:rPr lang="it-IT" sz="1400" b="1" dirty="0" smtClean="0">
                <a:solidFill>
                  <a:srgbClr val="0070C0"/>
                </a:solidFill>
              </a:rPr>
              <a:t>favorire </a:t>
            </a:r>
            <a:r>
              <a:rPr lang="it-IT" sz="1400" b="1" dirty="0">
                <a:solidFill>
                  <a:srgbClr val="0070C0"/>
                </a:solidFill>
              </a:rPr>
              <a:t>i rapporti tra MMG/PLS </a:t>
            </a:r>
            <a:r>
              <a:rPr lang="it-IT" sz="1400" b="1" dirty="0" err="1">
                <a:solidFill>
                  <a:srgbClr val="0070C0"/>
                </a:solidFill>
              </a:rPr>
              <a:t>clinical</a:t>
            </a:r>
            <a:r>
              <a:rPr lang="it-IT" sz="1400" b="1" dirty="0">
                <a:solidFill>
                  <a:srgbClr val="0070C0"/>
                </a:solidFill>
              </a:rPr>
              <a:t> manager e specialisti ospedalieri</a:t>
            </a:r>
            <a:r>
              <a:rPr lang="it-IT" sz="1400" dirty="0" smtClean="0"/>
              <a:t>, affinché </a:t>
            </a:r>
            <a:r>
              <a:rPr lang="it-IT" sz="1400" dirty="0"/>
              <a:t>il </a:t>
            </a:r>
            <a:r>
              <a:rPr lang="it-IT" sz="1400" b="1" dirty="0">
                <a:solidFill>
                  <a:srgbClr val="0070C0"/>
                </a:solidFill>
              </a:rPr>
              <a:t>MMG/PLS,</a:t>
            </a:r>
            <a:r>
              <a:rPr lang="it-IT" sz="1400" dirty="0"/>
              <a:t> tenendo conto anche delle scelte libere dell’assistito, sia </a:t>
            </a:r>
            <a:r>
              <a:rPr lang="it-IT" sz="1400" b="1" dirty="0" smtClean="0">
                <a:solidFill>
                  <a:srgbClr val="0070C0"/>
                </a:solidFill>
              </a:rPr>
              <a:t>di norma </a:t>
            </a:r>
            <a:r>
              <a:rPr lang="it-IT" sz="1400" b="1" dirty="0">
                <a:solidFill>
                  <a:srgbClr val="0070C0"/>
                </a:solidFill>
              </a:rPr>
              <a:t>il redattore del PAI e </a:t>
            </a:r>
            <a:r>
              <a:rPr lang="it-IT" sz="1400" b="1" dirty="0" err="1">
                <a:solidFill>
                  <a:srgbClr val="0070C0"/>
                </a:solidFill>
              </a:rPr>
              <a:t>clinical</a:t>
            </a:r>
            <a:r>
              <a:rPr lang="it-IT" sz="1400" b="1" dirty="0">
                <a:solidFill>
                  <a:srgbClr val="0070C0"/>
                </a:solidFill>
              </a:rPr>
              <a:t> manager </a:t>
            </a:r>
            <a:r>
              <a:rPr lang="it-IT" sz="1400" dirty="0"/>
              <a:t>del proprio assistito, fatta salva </a:t>
            </a:r>
            <a:r>
              <a:rPr lang="it-IT" sz="1400" dirty="0" smtClean="0"/>
              <a:t>la possibilità </a:t>
            </a:r>
            <a:r>
              <a:rPr lang="it-IT" sz="1400" dirty="0"/>
              <a:t>che, </a:t>
            </a:r>
            <a:r>
              <a:rPr lang="it-IT" sz="1400" b="1" dirty="0">
                <a:solidFill>
                  <a:srgbClr val="7030A0"/>
                </a:solidFill>
              </a:rPr>
              <a:t>in casi di pazienti </a:t>
            </a:r>
            <a:r>
              <a:rPr lang="it-IT" sz="1400" b="1" dirty="0" err="1">
                <a:solidFill>
                  <a:srgbClr val="7030A0"/>
                </a:solidFill>
              </a:rPr>
              <a:t>monopatologici</a:t>
            </a:r>
            <a:r>
              <a:rPr lang="it-IT" sz="1400" b="1" dirty="0">
                <a:solidFill>
                  <a:srgbClr val="7030A0"/>
                </a:solidFill>
              </a:rPr>
              <a:t> e </a:t>
            </a:r>
            <a:r>
              <a:rPr lang="it-IT" sz="1400" b="1" dirty="0" err="1">
                <a:solidFill>
                  <a:srgbClr val="7030A0"/>
                </a:solidFill>
              </a:rPr>
              <a:t>polipatologici</a:t>
            </a:r>
            <a:r>
              <a:rPr lang="it-IT" sz="1400" b="1" dirty="0">
                <a:solidFill>
                  <a:srgbClr val="7030A0"/>
                </a:solidFill>
              </a:rPr>
              <a:t> complessi</a:t>
            </a:r>
            <a:r>
              <a:rPr lang="it-IT" sz="1400" dirty="0"/>
              <a:t>, </a:t>
            </a:r>
            <a:r>
              <a:rPr lang="it-IT" sz="1400" b="1" dirty="0" smtClean="0">
                <a:solidFill>
                  <a:srgbClr val="7030A0"/>
                </a:solidFill>
              </a:rPr>
              <a:t>il </a:t>
            </a:r>
            <a:r>
              <a:rPr lang="it-IT" sz="1400" b="1" dirty="0" err="1" smtClean="0">
                <a:solidFill>
                  <a:srgbClr val="7030A0"/>
                </a:solidFill>
              </a:rPr>
              <a:t>clinical</a:t>
            </a:r>
            <a:r>
              <a:rPr lang="it-IT" sz="1400" b="1" dirty="0" smtClean="0">
                <a:solidFill>
                  <a:srgbClr val="7030A0"/>
                </a:solidFill>
              </a:rPr>
              <a:t> </a:t>
            </a:r>
            <a:r>
              <a:rPr lang="it-IT" sz="1400" b="1" dirty="0">
                <a:solidFill>
                  <a:srgbClr val="7030A0"/>
                </a:solidFill>
              </a:rPr>
              <a:t>manager</a:t>
            </a:r>
            <a:r>
              <a:rPr lang="it-IT" sz="1400" dirty="0"/>
              <a:t>, inteso come coordinatore della presa in carico, sia </a:t>
            </a:r>
            <a:r>
              <a:rPr lang="it-IT" sz="1400" b="1" dirty="0">
                <a:solidFill>
                  <a:srgbClr val="7030A0"/>
                </a:solidFill>
              </a:rPr>
              <a:t>il </a:t>
            </a:r>
            <a:r>
              <a:rPr lang="it-IT" sz="1400" b="1" dirty="0" smtClean="0">
                <a:solidFill>
                  <a:srgbClr val="7030A0"/>
                </a:solidFill>
              </a:rPr>
              <a:t>medico specialista </a:t>
            </a:r>
            <a:r>
              <a:rPr lang="it-IT" sz="1400" b="1" dirty="0">
                <a:solidFill>
                  <a:srgbClr val="7030A0"/>
                </a:solidFill>
              </a:rPr>
              <a:t>di una struttura;</a:t>
            </a:r>
          </a:p>
        </p:txBody>
      </p:sp>
      <p:sp>
        <p:nvSpPr>
          <p:cNvPr id="4" name="Titolo 1"/>
          <p:cNvSpPr>
            <a:spLocks noGrp="1"/>
          </p:cNvSpPr>
          <p:nvPr>
            <p:ph type="title"/>
          </p:nvPr>
        </p:nvSpPr>
        <p:spPr>
          <a:xfrm>
            <a:off x="457200" y="481466"/>
            <a:ext cx="8229600" cy="770391"/>
          </a:xfrm>
        </p:spPr>
        <p:txBody>
          <a:bodyPr/>
          <a:lstStyle/>
          <a:p>
            <a:r>
              <a:rPr lang="it-IT" sz="2800" b="1" dirty="0">
                <a:solidFill>
                  <a:srgbClr val="0070C0"/>
                </a:solidFill>
                <a:latin typeface="Verdana" pitchFamily="34" charset="0"/>
                <a:ea typeface="Verdana" pitchFamily="34" charset="0"/>
                <a:cs typeface="Verdana" pitchFamily="34" charset="0"/>
              </a:rPr>
              <a:t>DGR n. XI /754 del 05/11/2018</a:t>
            </a:r>
            <a:br>
              <a:rPr lang="it-IT" sz="2800" b="1" dirty="0">
                <a:solidFill>
                  <a:srgbClr val="0070C0"/>
                </a:solidFill>
                <a:latin typeface="Verdana" pitchFamily="34" charset="0"/>
                <a:ea typeface="Verdana" pitchFamily="34" charset="0"/>
                <a:cs typeface="Verdana" pitchFamily="34" charset="0"/>
              </a:rPr>
            </a:br>
            <a:endParaRPr lang="it-IT" sz="2800" b="1" dirty="0">
              <a:solidFill>
                <a:srgbClr val="0070C0"/>
              </a:solidFill>
            </a:endParaRPr>
          </a:p>
        </p:txBody>
      </p:sp>
    </p:spTree>
    <p:extLst>
      <p:ext uri="{BB962C8B-B14F-4D97-AF65-F5344CB8AC3E}">
        <p14:creationId xmlns:p14="http://schemas.microsoft.com/office/powerpoint/2010/main" val="80411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2064"/>
            <a:ext cx="8229600" cy="820066"/>
          </a:xfrm>
        </p:spPr>
        <p:txBody>
          <a:bodyPr/>
          <a:lstStyle/>
          <a:p>
            <a:r>
              <a:rPr lang="it-IT" b="1" i="1" dirty="0">
                <a:solidFill>
                  <a:srgbClr val="002060"/>
                </a:solidFill>
              </a:rPr>
              <a:t>Le reti clinico-assistenziali </a:t>
            </a:r>
            <a:br>
              <a:rPr lang="it-IT" b="1" i="1" dirty="0">
                <a:solidFill>
                  <a:srgbClr val="002060"/>
                </a:solidFill>
              </a:rPr>
            </a:br>
            <a:endParaRPr lang="it-IT" b="1" i="1" dirty="0">
              <a:solidFill>
                <a:srgbClr val="002060"/>
              </a:solidFill>
            </a:endParaRPr>
          </a:p>
        </p:txBody>
      </p:sp>
      <p:sp>
        <p:nvSpPr>
          <p:cNvPr id="3" name="Segnaposto contenuto 2"/>
          <p:cNvSpPr>
            <a:spLocks noGrp="1"/>
          </p:cNvSpPr>
          <p:nvPr>
            <p:ph idx="1"/>
          </p:nvPr>
        </p:nvSpPr>
        <p:spPr>
          <a:xfrm>
            <a:off x="457200" y="1262130"/>
            <a:ext cx="8229600" cy="4525963"/>
          </a:xfrm>
        </p:spPr>
        <p:txBody>
          <a:bodyPr/>
          <a:lstStyle/>
          <a:p>
            <a:pPr marL="0" indent="0">
              <a:buNone/>
            </a:pPr>
            <a:r>
              <a:rPr lang="it-IT" sz="1800" i="1" dirty="0" smtClean="0">
                <a:solidFill>
                  <a:srgbClr val="7030A0"/>
                </a:solidFill>
              </a:rPr>
              <a:t>“</a:t>
            </a:r>
            <a:r>
              <a:rPr lang="it-IT" sz="1800" i="1" dirty="0">
                <a:solidFill>
                  <a:srgbClr val="7030A0"/>
                </a:solidFill>
              </a:rPr>
              <a:t>un modello organizzativo che assicura la presa in carico del paziente mettendo in relazione, con modalità formalizzate e coordinate, professionisti, strutture e servizi che erogano interventi sanitari e sociosanitari di tipologia e livelli diversi nel rispetto della continuità assistenziale e dell’appropriatezza clinica e organizzativa. La rete individua i nodi e le relative connessioni definendone le regole di funzionamento, il sistema di monitoraggio, i requisiti di qualità e sicurezza dei processi e dei percorsi di cura, di qualificazione dei professionisti e le modalità di coinvolgimento dei cittadini” </a:t>
            </a:r>
            <a:endParaRPr lang="it-IT" sz="1800" i="1" dirty="0" smtClean="0">
              <a:solidFill>
                <a:srgbClr val="7030A0"/>
              </a:solidFill>
            </a:endParaRPr>
          </a:p>
          <a:p>
            <a:pPr marL="0" indent="0">
              <a:buNone/>
            </a:pPr>
            <a:endParaRPr lang="it-IT" sz="1800" dirty="0" smtClean="0"/>
          </a:p>
          <a:p>
            <a:pPr>
              <a:buFont typeface="Wingdings" panose="05000000000000000000" pitchFamily="2" charset="2"/>
              <a:buChar char="Ø"/>
            </a:pPr>
            <a:r>
              <a:rPr lang="it-IT" sz="1800" b="1" dirty="0" smtClean="0"/>
              <a:t>necessità</a:t>
            </a:r>
            <a:r>
              <a:rPr lang="it-IT" sz="1800" dirty="0" smtClean="0"/>
              <a:t> scaturisce </a:t>
            </a:r>
            <a:r>
              <a:rPr lang="it-IT" sz="1800" dirty="0"/>
              <a:t>dalla </a:t>
            </a:r>
            <a:r>
              <a:rPr lang="it-IT" sz="1800" b="1" dirty="0"/>
              <a:t>crescente complessità dei bisogni </a:t>
            </a:r>
            <a:r>
              <a:rPr lang="it-IT" sz="1800" dirty="0"/>
              <a:t>sanitari e sociosanitari, che difficilmente possono trovare risposta in un'unica realtà aziendale.</a:t>
            </a:r>
          </a:p>
          <a:p>
            <a:pPr>
              <a:buFont typeface="Wingdings" panose="05000000000000000000" pitchFamily="2" charset="2"/>
              <a:buChar char="Ø"/>
            </a:pPr>
            <a:r>
              <a:rPr lang="it-IT" sz="1800" dirty="0" smtClean="0"/>
              <a:t>significa </a:t>
            </a:r>
            <a:r>
              <a:rPr lang="it-IT" sz="1800" b="1" dirty="0"/>
              <a:t>evolvere da un modello di erogazione </a:t>
            </a:r>
            <a:r>
              <a:rPr lang="it-IT" sz="1800" b="1" dirty="0" smtClean="0"/>
              <a:t>basato su </a:t>
            </a:r>
            <a:r>
              <a:rPr lang="it-IT" sz="1800" b="1" dirty="0"/>
              <a:t>regole e contratti </a:t>
            </a:r>
            <a:r>
              <a:rPr lang="it-IT" sz="1800" dirty="0"/>
              <a:t>e fondato su relazioni gerarchiche tra i vari livelli organizzativi, </a:t>
            </a:r>
            <a:r>
              <a:rPr lang="it-IT" sz="1800" b="1" dirty="0"/>
              <a:t>verso un modello </a:t>
            </a:r>
            <a:r>
              <a:rPr lang="it-IT" sz="1800" dirty="0"/>
              <a:t>innovativo e dinamico, </a:t>
            </a:r>
            <a:r>
              <a:rPr lang="it-IT" sz="1800" b="1" dirty="0"/>
              <a:t>che promuove </a:t>
            </a:r>
            <a:r>
              <a:rPr lang="it-IT" sz="1800" b="1" dirty="0" smtClean="0"/>
              <a:t>fortemente la </a:t>
            </a:r>
            <a:r>
              <a:rPr lang="it-IT" sz="1800" b="1" dirty="0"/>
              <a:t>qualità e l’appropriatezza </a:t>
            </a:r>
            <a:r>
              <a:rPr lang="it-IT" sz="1800" dirty="0"/>
              <a:t>di cura al servizio del paziente e a vantaggio della sostenibilità del sistema.</a:t>
            </a:r>
          </a:p>
        </p:txBody>
      </p:sp>
    </p:spTree>
    <p:extLst>
      <p:ext uri="{BB962C8B-B14F-4D97-AF65-F5344CB8AC3E}">
        <p14:creationId xmlns:p14="http://schemas.microsoft.com/office/powerpoint/2010/main" val="183431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195736" y="2173213"/>
            <a:ext cx="4392488" cy="1615827"/>
          </a:xfrm>
          <a:prstGeom prst="rect">
            <a:avLst/>
          </a:prstGeom>
          <a:solidFill>
            <a:schemeClr val="accent3">
              <a:lumMod val="60000"/>
              <a:lumOff val="40000"/>
            </a:schemeClr>
          </a:solidFill>
          <a:ln w="9525">
            <a:noFill/>
            <a:miter lim="800000"/>
            <a:headEnd/>
            <a:tailEnd/>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spcBef>
                <a:spcPct val="50000"/>
              </a:spcBef>
              <a:buFontTx/>
              <a:buChar char="•"/>
            </a:pPr>
            <a:r>
              <a:rPr lang="it-IT" altLang="it-IT" dirty="0" smtClean="0">
                <a:latin typeface="Calibri" panose="020F0502020204030204" pitchFamily="34" charset="0"/>
              </a:rPr>
              <a:t> equità </a:t>
            </a:r>
            <a:r>
              <a:rPr lang="it-IT" altLang="it-IT" dirty="0">
                <a:latin typeface="Calibri" panose="020F0502020204030204" pitchFamily="34" charset="0"/>
              </a:rPr>
              <a:t>nell’accesso </a:t>
            </a:r>
            <a:r>
              <a:rPr lang="it-IT" altLang="it-IT" dirty="0" smtClean="0">
                <a:latin typeface="Calibri" panose="020F0502020204030204" pitchFamily="34" charset="0"/>
              </a:rPr>
              <a:t>ai servizi</a:t>
            </a:r>
          </a:p>
          <a:p>
            <a:pPr lvl="1" eaLnBrk="1" hangingPunct="1">
              <a:spcBef>
                <a:spcPct val="50000"/>
              </a:spcBef>
              <a:buFontTx/>
              <a:buChar char="•"/>
            </a:pPr>
            <a:r>
              <a:rPr lang="it-IT" altLang="it-IT" dirty="0" smtClean="0">
                <a:latin typeface="Calibri" panose="020F0502020204030204" pitchFamily="34" charset="0"/>
              </a:rPr>
              <a:t> libertà di scelta </a:t>
            </a:r>
          </a:p>
          <a:p>
            <a:pPr lvl="1" eaLnBrk="1" hangingPunct="1">
              <a:spcBef>
                <a:spcPct val="50000"/>
              </a:spcBef>
              <a:buFontTx/>
              <a:buChar char="•"/>
            </a:pPr>
            <a:r>
              <a:rPr lang="it-IT" altLang="it-IT" dirty="0">
                <a:latin typeface="Calibri" panose="020F0502020204030204" pitchFamily="34" charset="0"/>
              </a:rPr>
              <a:t> </a:t>
            </a:r>
            <a:r>
              <a:rPr lang="it-IT" altLang="it-IT" dirty="0" smtClean="0">
                <a:latin typeface="Calibri" panose="020F0502020204030204" pitchFamily="34" charset="0"/>
              </a:rPr>
              <a:t>qualità e continuità delle cure</a:t>
            </a:r>
            <a:endParaRPr lang="it-IT" altLang="it-IT" dirty="0">
              <a:latin typeface="Calibri" panose="020F0502020204030204" pitchFamily="34" charset="0"/>
            </a:endParaRPr>
          </a:p>
          <a:p>
            <a:pPr lvl="1" eaLnBrk="1" hangingPunct="1">
              <a:spcBef>
                <a:spcPct val="50000"/>
              </a:spcBef>
              <a:buFontTx/>
              <a:buChar char="•"/>
            </a:pPr>
            <a:r>
              <a:rPr lang="it-IT" altLang="it-IT" dirty="0">
                <a:latin typeface="Calibri" panose="020F0502020204030204" pitchFamily="34" charset="0"/>
              </a:rPr>
              <a:t> </a:t>
            </a:r>
            <a:r>
              <a:rPr lang="it-IT" altLang="it-IT" dirty="0" smtClean="0">
                <a:latin typeface="Calibri" panose="020F0502020204030204" pitchFamily="34" charset="0"/>
              </a:rPr>
              <a:t>sostenibilità</a:t>
            </a:r>
            <a:r>
              <a:rPr lang="it-IT" altLang="it-IT" dirty="0">
                <a:latin typeface="Calibri" panose="020F0502020204030204" pitchFamily="34" charset="0"/>
              </a:rPr>
              <a:t>	</a:t>
            </a:r>
          </a:p>
        </p:txBody>
      </p:sp>
      <p:sp>
        <p:nvSpPr>
          <p:cNvPr id="5123" name="Rettangolo 2"/>
          <p:cNvSpPr>
            <a:spLocks noChangeArrowheads="1"/>
          </p:cNvSpPr>
          <p:nvPr/>
        </p:nvSpPr>
        <p:spPr bwMode="auto">
          <a:xfrm>
            <a:off x="531440" y="4509120"/>
            <a:ext cx="8001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altLang="it-IT" sz="2000" b="1" dirty="0" smtClean="0">
                <a:solidFill>
                  <a:srgbClr val="C00000"/>
                </a:solidFill>
                <a:latin typeface="Calibri" panose="020F0502020204030204" pitchFamily="34" charset="0"/>
              </a:rPr>
              <a:t>Sviluppare nuovi modelli di cura, governati dal bisogno non dall’offerta e centrati sulla persona (non sulle strutture), superando:</a:t>
            </a:r>
          </a:p>
          <a:p>
            <a:pPr marL="342900" indent="-342900" eaLnBrk="1" hangingPunct="1">
              <a:buFontTx/>
              <a:buChar char="-"/>
            </a:pPr>
            <a:r>
              <a:rPr lang="it-IT" altLang="it-IT" sz="2000" dirty="0" smtClean="0">
                <a:latin typeface="Calibri" panose="020F0502020204030204" pitchFamily="34" charset="0"/>
              </a:rPr>
              <a:t>frammentazione </a:t>
            </a:r>
            <a:endParaRPr lang="it-IT" altLang="it-IT" sz="2000" dirty="0">
              <a:latin typeface="Calibri" panose="020F0502020204030204" pitchFamily="34" charset="0"/>
            </a:endParaRPr>
          </a:p>
          <a:p>
            <a:pPr marL="342900" indent="-342900" eaLnBrk="1" hangingPunct="1">
              <a:buFontTx/>
              <a:buChar char="-"/>
            </a:pPr>
            <a:r>
              <a:rPr lang="it-IT" altLang="it-IT" sz="2000" dirty="0" smtClean="0">
                <a:latin typeface="Calibri" panose="020F0502020204030204" pitchFamily="34" charset="0"/>
              </a:rPr>
              <a:t>dualismo </a:t>
            </a:r>
            <a:r>
              <a:rPr lang="it-IT" altLang="it-IT" sz="2000" dirty="0">
                <a:latin typeface="Calibri" panose="020F0502020204030204" pitchFamily="34" charset="0"/>
              </a:rPr>
              <a:t>ospedale-territorio, sanitario-sociosanitario </a:t>
            </a:r>
            <a:endParaRPr lang="it-IT" altLang="it-IT" sz="2000" dirty="0" smtClean="0">
              <a:latin typeface="Calibri" panose="020F0502020204030204" pitchFamily="34" charset="0"/>
            </a:endParaRPr>
          </a:p>
          <a:p>
            <a:pPr marL="342900" indent="-342900" eaLnBrk="1" hangingPunct="1">
              <a:buFontTx/>
              <a:buChar char="-"/>
            </a:pPr>
            <a:r>
              <a:rPr lang="it-IT" altLang="it-IT" sz="2000" dirty="0" smtClean="0">
                <a:latin typeface="Calibri" panose="020F0502020204030204" pitchFamily="34" charset="0"/>
              </a:rPr>
              <a:t>integrazione rete d’offerta</a:t>
            </a:r>
          </a:p>
          <a:p>
            <a:pPr eaLnBrk="1" hangingPunct="1"/>
            <a:endParaRPr lang="it-IT" altLang="it-IT" sz="2000" dirty="0">
              <a:latin typeface="Calibri" panose="020F0502020204030204" pitchFamily="34" charset="0"/>
            </a:endParaRPr>
          </a:p>
          <a:p>
            <a:pPr algn="ctr" eaLnBrk="1" hangingPunct="1"/>
            <a:r>
              <a:rPr lang="it-IT" altLang="it-IT" sz="2000" b="1" dirty="0" smtClean="0">
                <a:latin typeface="Calibri" panose="020F0502020204030204" pitchFamily="34" charset="0"/>
              </a:rPr>
              <a:t> </a:t>
            </a:r>
          </a:p>
        </p:txBody>
      </p:sp>
      <p:sp>
        <p:nvSpPr>
          <p:cNvPr id="2" name="Rettangolo 1"/>
          <p:cNvSpPr/>
          <p:nvPr/>
        </p:nvSpPr>
        <p:spPr>
          <a:xfrm>
            <a:off x="298523" y="469989"/>
            <a:ext cx="8568952" cy="1631216"/>
          </a:xfrm>
          <a:prstGeom prst="rect">
            <a:avLst/>
          </a:prstGeom>
        </p:spPr>
        <p:txBody>
          <a:bodyPr wrap="square">
            <a:spAutoFit/>
          </a:bodyPr>
          <a:lstStyle/>
          <a:p>
            <a:pPr lvl="0" algn="ctr">
              <a:spcBef>
                <a:spcPct val="50000"/>
              </a:spcBef>
            </a:pPr>
            <a:r>
              <a:rPr lang="it-IT" altLang="it-IT" sz="4000" dirty="0">
                <a:solidFill>
                  <a:srgbClr val="002060"/>
                </a:solidFill>
                <a:latin typeface="+mj-lt"/>
                <a:ea typeface="+mj-ea"/>
                <a:cs typeface="+mj-cs"/>
              </a:rPr>
              <a:t>La sfida per il futuro: </a:t>
            </a:r>
            <a:endParaRPr lang="it-IT" altLang="it-IT" sz="4000" dirty="0" smtClean="0">
              <a:solidFill>
                <a:srgbClr val="002060"/>
              </a:solidFill>
              <a:latin typeface="+mj-lt"/>
              <a:ea typeface="+mj-ea"/>
              <a:cs typeface="+mj-cs"/>
            </a:endParaRPr>
          </a:p>
          <a:p>
            <a:pPr lvl="0" algn="ctr">
              <a:spcBef>
                <a:spcPct val="50000"/>
              </a:spcBef>
            </a:pPr>
            <a:r>
              <a:rPr lang="it-IT" altLang="it-IT" sz="4000" dirty="0" smtClean="0">
                <a:solidFill>
                  <a:srgbClr val="002060"/>
                </a:solidFill>
                <a:latin typeface="+mj-lt"/>
                <a:ea typeface="+mj-ea"/>
                <a:cs typeface="+mj-cs"/>
              </a:rPr>
              <a:t>è </a:t>
            </a:r>
            <a:r>
              <a:rPr lang="it-IT" altLang="it-IT" sz="4000" dirty="0">
                <a:solidFill>
                  <a:srgbClr val="002060"/>
                </a:solidFill>
                <a:latin typeface="+mj-lt"/>
                <a:ea typeface="+mj-ea"/>
                <a:cs typeface="+mj-cs"/>
              </a:rPr>
              <a:t>possibile conciliare?</a:t>
            </a:r>
          </a:p>
        </p:txBody>
      </p:sp>
      <p:sp>
        <p:nvSpPr>
          <p:cNvPr id="3" name="Freccia a destra con strisce 2"/>
          <p:cNvSpPr/>
          <p:nvPr/>
        </p:nvSpPr>
        <p:spPr>
          <a:xfrm rot="5400000">
            <a:off x="3943762" y="3838630"/>
            <a:ext cx="544810" cy="733663"/>
          </a:xfrm>
          <a:prstGeom prst="stripedRightArrow">
            <a:avLst/>
          </a:prstGeom>
          <a:solidFill>
            <a:schemeClr val="accent3">
              <a:lumMod val="60000"/>
              <a:lumOff val="40000"/>
            </a:schemeClr>
          </a:solidFill>
          <a:ln w="9525">
            <a:noFill/>
            <a:miter lim="800000"/>
            <a:headEnd/>
            <a:tailEnd/>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endParaRPr lang="it-IT">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722558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6"/>
          <p:cNvGrpSpPr>
            <a:grpSpLocks/>
          </p:cNvGrpSpPr>
          <p:nvPr/>
        </p:nvGrpSpPr>
        <p:grpSpPr bwMode="auto">
          <a:xfrm>
            <a:off x="785813" y="1785393"/>
            <a:ext cx="7786687" cy="4082007"/>
            <a:chOff x="720080" y="1569863"/>
            <a:chExt cx="7553902" cy="4062120"/>
          </a:xfrm>
        </p:grpSpPr>
        <p:sp>
          <p:nvSpPr>
            <p:cNvPr id="8196" name="Text Box 16"/>
            <p:cNvSpPr txBox="1">
              <a:spLocks noChangeArrowheads="1"/>
            </p:cNvSpPr>
            <p:nvPr/>
          </p:nvSpPr>
          <p:spPr bwMode="auto">
            <a:xfrm>
              <a:off x="4104630" y="4522613"/>
              <a:ext cx="2054225" cy="933464"/>
            </a:xfrm>
            <a:prstGeom prst="rect">
              <a:avLst/>
            </a:prstGeom>
            <a:noFill/>
            <a:ln w="9525" algn="ctr">
              <a:noFill/>
              <a:miter lim="800000"/>
              <a:headEnd/>
              <a:tailEnd/>
            </a:ln>
          </p:spPr>
          <p:txBody>
            <a:bodyPr>
              <a:spAutoFit/>
            </a:bodyPr>
            <a:lstStyle/>
            <a:p>
              <a:pPr>
                <a:spcBef>
                  <a:spcPct val="50000"/>
                </a:spcBef>
              </a:pPr>
              <a:r>
                <a:rPr lang="it-IT" altLang="it-IT" sz="1400" b="1">
                  <a:solidFill>
                    <a:srgbClr val="7030A0"/>
                  </a:solidFill>
                </a:rPr>
                <a:t>Rete delle strutture e dei servizi (UUOO)</a:t>
              </a:r>
            </a:p>
            <a:p>
              <a:pPr>
                <a:spcBef>
                  <a:spcPct val="50000"/>
                </a:spcBef>
              </a:pPr>
              <a:r>
                <a:rPr lang="it-IT" altLang="it-IT" sz="1400" b="1">
                  <a:solidFill>
                    <a:srgbClr val="7030A0"/>
                  </a:solidFill>
                </a:rPr>
                <a:t>Hub &amp; Spoke vs poli/antenne</a:t>
              </a:r>
            </a:p>
          </p:txBody>
        </p:sp>
        <p:sp>
          <p:nvSpPr>
            <p:cNvPr id="8197" name="Line 13"/>
            <p:cNvSpPr>
              <a:spLocks noChangeShapeType="1"/>
            </p:cNvSpPr>
            <p:nvPr/>
          </p:nvSpPr>
          <p:spPr bwMode="auto">
            <a:xfrm>
              <a:off x="1721793" y="4549600"/>
              <a:ext cx="6270625" cy="1588"/>
            </a:xfrm>
            <a:prstGeom prst="line">
              <a:avLst/>
            </a:prstGeom>
            <a:noFill/>
            <a:ln w="9525">
              <a:solidFill>
                <a:schemeClr val="tx1"/>
              </a:solidFill>
              <a:round/>
              <a:headEnd/>
              <a:tailEnd type="triangle" w="med" len="med"/>
            </a:ln>
          </p:spPr>
          <p:txBody>
            <a:bodyPr>
              <a:spAutoFit/>
            </a:bodyPr>
            <a:lstStyle/>
            <a:p>
              <a:endParaRPr lang="it-IT"/>
            </a:p>
          </p:txBody>
        </p:sp>
        <p:sp>
          <p:nvSpPr>
            <p:cNvPr id="8198" name="Line 14"/>
            <p:cNvSpPr>
              <a:spLocks noChangeShapeType="1"/>
            </p:cNvSpPr>
            <p:nvPr/>
          </p:nvSpPr>
          <p:spPr bwMode="auto">
            <a:xfrm flipV="1">
              <a:off x="2350443" y="1569863"/>
              <a:ext cx="0" cy="3271837"/>
            </a:xfrm>
            <a:prstGeom prst="line">
              <a:avLst/>
            </a:prstGeom>
            <a:noFill/>
            <a:ln w="9525">
              <a:solidFill>
                <a:schemeClr val="tx1"/>
              </a:solidFill>
              <a:round/>
              <a:headEnd/>
              <a:tailEnd type="triangle" w="med" len="med"/>
            </a:ln>
          </p:spPr>
          <p:txBody>
            <a:bodyPr>
              <a:spAutoFit/>
            </a:bodyPr>
            <a:lstStyle/>
            <a:p>
              <a:endParaRPr lang="it-IT"/>
            </a:p>
          </p:txBody>
        </p:sp>
        <p:sp>
          <p:nvSpPr>
            <p:cNvPr id="8199" name="Text Box 15"/>
            <p:cNvSpPr txBox="1">
              <a:spLocks noChangeArrowheads="1"/>
            </p:cNvSpPr>
            <p:nvPr/>
          </p:nvSpPr>
          <p:spPr bwMode="auto">
            <a:xfrm>
              <a:off x="2448868" y="4551188"/>
              <a:ext cx="1624012" cy="459968"/>
            </a:xfrm>
            <a:prstGeom prst="rect">
              <a:avLst/>
            </a:prstGeom>
            <a:noFill/>
            <a:ln w="9525" algn="ctr">
              <a:noFill/>
              <a:miter lim="800000"/>
              <a:headEnd/>
              <a:tailEnd/>
            </a:ln>
          </p:spPr>
          <p:txBody>
            <a:bodyPr>
              <a:spAutoFit/>
            </a:bodyPr>
            <a:lstStyle/>
            <a:p>
              <a:pPr>
                <a:spcBef>
                  <a:spcPct val="50000"/>
                </a:spcBef>
              </a:pPr>
              <a:r>
                <a:rPr lang="it-IT" altLang="it-IT" sz="1400" b="1">
                  <a:solidFill>
                    <a:srgbClr val="7030A0"/>
                  </a:solidFill>
                </a:rPr>
                <a:t>Rete professionale</a:t>
              </a:r>
            </a:p>
          </p:txBody>
        </p:sp>
        <p:sp>
          <p:nvSpPr>
            <p:cNvPr id="8200" name="Text Box 18"/>
            <p:cNvSpPr txBox="1">
              <a:spLocks noChangeArrowheads="1"/>
            </p:cNvSpPr>
            <p:nvPr/>
          </p:nvSpPr>
          <p:spPr bwMode="auto">
            <a:xfrm>
              <a:off x="720080" y="3197050"/>
              <a:ext cx="1566863" cy="457200"/>
            </a:xfrm>
            <a:prstGeom prst="rect">
              <a:avLst/>
            </a:prstGeom>
            <a:noFill/>
            <a:ln w="9525" algn="ctr">
              <a:noFill/>
              <a:miter lim="800000"/>
              <a:headEnd/>
              <a:tailEnd/>
            </a:ln>
          </p:spPr>
          <p:txBody>
            <a:bodyPr>
              <a:spAutoFit/>
            </a:bodyPr>
            <a:lstStyle/>
            <a:p>
              <a:pPr algn="r">
                <a:spcBef>
                  <a:spcPct val="50000"/>
                </a:spcBef>
              </a:pPr>
              <a:r>
                <a:rPr lang="it-IT" altLang="it-IT" sz="1200">
                  <a:solidFill>
                    <a:srgbClr val="0033CC"/>
                  </a:solidFill>
                </a:rPr>
                <a:t>Coordinamento interaziendale</a:t>
              </a:r>
            </a:p>
          </p:txBody>
        </p:sp>
        <p:sp>
          <p:nvSpPr>
            <p:cNvPr id="8201" name="Text Box 19"/>
            <p:cNvSpPr txBox="1">
              <a:spLocks noChangeArrowheads="1"/>
            </p:cNvSpPr>
            <p:nvPr/>
          </p:nvSpPr>
          <p:spPr bwMode="auto">
            <a:xfrm>
              <a:off x="875655" y="1725438"/>
              <a:ext cx="1490663" cy="457200"/>
            </a:xfrm>
            <a:prstGeom prst="rect">
              <a:avLst/>
            </a:prstGeom>
            <a:noFill/>
            <a:ln w="9525" algn="ctr">
              <a:noFill/>
              <a:miter lim="800000"/>
              <a:headEnd/>
              <a:tailEnd/>
            </a:ln>
          </p:spPr>
          <p:txBody>
            <a:bodyPr>
              <a:spAutoFit/>
            </a:bodyPr>
            <a:lstStyle/>
            <a:p>
              <a:pPr algn="r">
                <a:spcBef>
                  <a:spcPct val="50000"/>
                </a:spcBef>
              </a:pPr>
              <a:r>
                <a:rPr lang="it-IT" altLang="it-IT" sz="1200">
                  <a:solidFill>
                    <a:srgbClr val="0033CC"/>
                  </a:solidFill>
                </a:rPr>
                <a:t>Coordinamento nazionale</a:t>
              </a:r>
            </a:p>
          </p:txBody>
        </p:sp>
        <p:sp>
          <p:nvSpPr>
            <p:cNvPr id="8202" name="Text Box 20"/>
            <p:cNvSpPr txBox="1">
              <a:spLocks noChangeArrowheads="1"/>
            </p:cNvSpPr>
            <p:nvPr/>
          </p:nvSpPr>
          <p:spPr bwMode="auto">
            <a:xfrm>
              <a:off x="1002655" y="3906663"/>
              <a:ext cx="1400175" cy="457200"/>
            </a:xfrm>
            <a:prstGeom prst="rect">
              <a:avLst/>
            </a:prstGeom>
            <a:noFill/>
            <a:ln w="9525" algn="ctr">
              <a:noFill/>
              <a:miter lim="800000"/>
              <a:headEnd/>
              <a:tailEnd/>
            </a:ln>
          </p:spPr>
          <p:txBody>
            <a:bodyPr>
              <a:spAutoFit/>
            </a:bodyPr>
            <a:lstStyle/>
            <a:p>
              <a:pPr algn="r">
                <a:spcBef>
                  <a:spcPct val="50000"/>
                </a:spcBef>
              </a:pPr>
              <a:r>
                <a:rPr lang="it-IT" altLang="it-IT" sz="1200">
                  <a:solidFill>
                    <a:srgbClr val="0033CC"/>
                  </a:solidFill>
                </a:rPr>
                <a:t>Coordinamento infra aziendale</a:t>
              </a:r>
            </a:p>
          </p:txBody>
        </p:sp>
        <p:sp>
          <p:nvSpPr>
            <p:cNvPr id="8203" name="Text Box 21"/>
            <p:cNvSpPr txBox="1">
              <a:spLocks noChangeArrowheads="1"/>
            </p:cNvSpPr>
            <p:nvPr/>
          </p:nvSpPr>
          <p:spPr bwMode="auto">
            <a:xfrm>
              <a:off x="720080" y="2439813"/>
              <a:ext cx="1630363" cy="457200"/>
            </a:xfrm>
            <a:prstGeom prst="rect">
              <a:avLst/>
            </a:prstGeom>
            <a:noFill/>
            <a:ln w="9525" algn="ctr">
              <a:noFill/>
              <a:miter lim="800000"/>
              <a:headEnd/>
              <a:tailEnd/>
            </a:ln>
          </p:spPr>
          <p:txBody>
            <a:bodyPr>
              <a:spAutoFit/>
            </a:bodyPr>
            <a:lstStyle/>
            <a:p>
              <a:pPr algn="r">
                <a:spcBef>
                  <a:spcPct val="50000"/>
                </a:spcBef>
              </a:pPr>
              <a:r>
                <a:rPr lang="it-IT" altLang="it-IT" sz="1200" dirty="0">
                  <a:solidFill>
                    <a:srgbClr val="0033CC"/>
                  </a:solidFill>
                </a:rPr>
                <a:t>Coordinamento regionale</a:t>
              </a:r>
            </a:p>
          </p:txBody>
        </p:sp>
        <p:sp>
          <p:nvSpPr>
            <p:cNvPr id="8204" name="Line 22"/>
            <p:cNvSpPr>
              <a:spLocks noChangeShapeType="1"/>
            </p:cNvSpPr>
            <p:nvPr/>
          </p:nvSpPr>
          <p:spPr bwMode="auto">
            <a:xfrm flipV="1">
              <a:off x="2318693" y="2204863"/>
              <a:ext cx="4011612" cy="2338387"/>
            </a:xfrm>
            <a:prstGeom prst="line">
              <a:avLst/>
            </a:prstGeom>
            <a:noFill/>
            <a:ln w="50800">
              <a:solidFill>
                <a:srgbClr val="7030A0"/>
              </a:solidFill>
              <a:round/>
              <a:headEnd/>
              <a:tailEnd type="triangle" w="med" len="med"/>
            </a:ln>
          </p:spPr>
          <p:txBody>
            <a:bodyPr>
              <a:spAutoFit/>
            </a:bodyPr>
            <a:lstStyle/>
            <a:p>
              <a:endParaRPr lang="it-IT"/>
            </a:p>
          </p:txBody>
        </p:sp>
        <p:sp>
          <p:nvSpPr>
            <p:cNvPr id="8205" name="Text Box 23"/>
            <p:cNvSpPr txBox="1">
              <a:spLocks noChangeArrowheads="1"/>
            </p:cNvSpPr>
            <p:nvPr/>
          </p:nvSpPr>
          <p:spPr bwMode="auto">
            <a:xfrm rot="-1922545">
              <a:off x="2334967" y="2425287"/>
              <a:ext cx="4491037" cy="457200"/>
            </a:xfrm>
            <a:prstGeom prst="rect">
              <a:avLst/>
            </a:prstGeom>
            <a:noFill/>
            <a:ln w="9525" algn="ctr">
              <a:noFill/>
              <a:miter lim="800000"/>
              <a:headEnd/>
              <a:tailEnd/>
            </a:ln>
          </p:spPr>
          <p:txBody>
            <a:bodyPr>
              <a:spAutoFit/>
            </a:bodyPr>
            <a:lstStyle/>
            <a:p>
              <a:pPr>
                <a:spcBef>
                  <a:spcPct val="50000"/>
                </a:spcBef>
              </a:pPr>
              <a:r>
                <a:rPr lang="it-IT" altLang="it-IT"/>
                <a:t>-            Complessità      + </a:t>
              </a:r>
            </a:p>
          </p:txBody>
        </p:sp>
        <p:sp>
          <p:nvSpPr>
            <p:cNvPr id="8206" name="CasellaDiTesto 14"/>
            <p:cNvSpPr txBox="1">
              <a:spLocks noChangeArrowheads="1"/>
            </p:cNvSpPr>
            <p:nvPr/>
          </p:nvSpPr>
          <p:spPr bwMode="auto">
            <a:xfrm>
              <a:off x="3392705" y="3973065"/>
              <a:ext cx="1214437" cy="523875"/>
            </a:xfrm>
            <a:prstGeom prst="rect">
              <a:avLst/>
            </a:prstGeom>
            <a:noFill/>
            <a:ln w="9525">
              <a:noFill/>
              <a:miter lim="800000"/>
              <a:headEnd/>
              <a:tailEnd/>
            </a:ln>
          </p:spPr>
          <p:txBody>
            <a:bodyPr>
              <a:spAutoFit/>
            </a:bodyPr>
            <a:lstStyle/>
            <a:p>
              <a:r>
                <a:rPr lang="it-IT" altLang="it-IT" sz="1400" b="1"/>
                <a:t>Enclave network</a:t>
              </a:r>
            </a:p>
          </p:txBody>
        </p:sp>
        <p:sp>
          <p:nvSpPr>
            <p:cNvPr id="8207" name="CasellaDiTesto 15"/>
            <p:cNvSpPr txBox="1">
              <a:spLocks noChangeArrowheads="1"/>
            </p:cNvSpPr>
            <p:nvPr/>
          </p:nvSpPr>
          <p:spPr bwMode="auto">
            <a:xfrm>
              <a:off x="4752330" y="3143075"/>
              <a:ext cx="1214438" cy="738188"/>
            </a:xfrm>
            <a:prstGeom prst="rect">
              <a:avLst/>
            </a:prstGeom>
            <a:noFill/>
            <a:ln w="9525">
              <a:noFill/>
              <a:miter lim="800000"/>
              <a:headEnd/>
              <a:tailEnd/>
            </a:ln>
          </p:spPr>
          <p:txBody>
            <a:bodyPr>
              <a:spAutoFit/>
            </a:bodyPr>
            <a:lstStyle/>
            <a:p>
              <a:r>
                <a:rPr lang="it-IT" altLang="it-IT" sz="1400" b="1"/>
                <a:t>Managed clinical network</a:t>
              </a:r>
            </a:p>
          </p:txBody>
        </p:sp>
        <p:sp>
          <p:nvSpPr>
            <p:cNvPr id="8208" name="CasellaDiTesto 16"/>
            <p:cNvSpPr txBox="1">
              <a:spLocks noChangeArrowheads="1"/>
            </p:cNvSpPr>
            <p:nvPr/>
          </p:nvSpPr>
          <p:spPr bwMode="auto">
            <a:xfrm>
              <a:off x="6084168" y="2276871"/>
              <a:ext cx="1214438" cy="738187"/>
            </a:xfrm>
            <a:prstGeom prst="rect">
              <a:avLst/>
            </a:prstGeom>
            <a:noFill/>
            <a:ln w="9525">
              <a:noFill/>
              <a:miter lim="800000"/>
              <a:headEnd/>
              <a:tailEnd/>
            </a:ln>
          </p:spPr>
          <p:txBody>
            <a:bodyPr>
              <a:spAutoFit/>
            </a:bodyPr>
            <a:lstStyle/>
            <a:p>
              <a:r>
                <a:rPr lang="it-IT" altLang="it-IT" sz="1400" b="1"/>
                <a:t>Managed care</a:t>
              </a:r>
            </a:p>
            <a:p>
              <a:r>
                <a:rPr lang="it-IT" altLang="it-IT" sz="1400" b="1"/>
                <a:t>network</a:t>
              </a:r>
            </a:p>
          </p:txBody>
        </p:sp>
        <p:sp>
          <p:nvSpPr>
            <p:cNvPr id="8209" name="Text Box 17"/>
            <p:cNvSpPr txBox="1">
              <a:spLocks noChangeArrowheads="1"/>
            </p:cNvSpPr>
            <p:nvPr/>
          </p:nvSpPr>
          <p:spPr bwMode="auto">
            <a:xfrm>
              <a:off x="6156176" y="4509120"/>
              <a:ext cx="2117806" cy="1122863"/>
            </a:xfrm>
            <a:prstGeom prst="rect">
              <a:avLst/>
            </a:prstGeom>
            <a:noFill/>
            <a:ln w="9525" algn="ctr">
              <a:noFill/>
              <a:miter lim="800000"/>
              <a:headEnd/>
              <a:tailEnd/>
            </a:ln>
          </p:spPr>
          <p:txBody>
            <a:bodyPr>
              <a:spAutoFit/>
            </a:bodyPr>
            <a:lstStyle/>
            <a:p>
              <a:pPr>
                <a:spcBef>
                  <a:spcPct val="50000"/>
                </a:spcBef>
              </a:pPr>
              <a:r>
                <a:rPr lang="it-IT" altLang="it-IT" sz="1400" b="1">
                  <a:solidFill>
                    <a:srgbClr val="7030A0"/>
                  </a:solidFill>
                </a:rPr>
                <a:t>Gestione in rete dell’intera filiera dell’assistenza specialistica – PDTA</a:t>
              </a:r>
            </a:p>
            <a:p>
              <a:pPr>
                <a:spcBef>
                  <a:spcPct val="50000"/>
                </a:spcBef>
              </a:pPr>
              <a:r>
                <a:rPr lang="it-IT" altLang="it-IT" sz="1400" b="1">
                  <a:solidFill>
                    <a:srgbClr val="7030A0"/>
                  </a:solidFill>
                </a:rPr>
                <a:t>Continuità assistenziale</a:t>
              </a:r>
            </a:p>
          </p:txBody>
        </p:sp>
      </p:grpSp>
      <p:sp>
        <p:nvSpPr>
          <p:cNvPr id="8195" name="CasellaDiTesto 17"/>
          <p:cNvSpPr txBox="1">
            <a:spLocks noChangeArrowheads="1"/>
          </p:cNvSpPr>
          <p:nvPr/>
        </p:nvSpPr>
        <p:spPr bwMode="auto">
          <a:xfrm>
            <a:off x="785813" y="1357872"/>
            <a:ext cx="7786687" cy="369888"/>
          </a:xfrm>
          <a:prstGeom prst="rect">
            <a:avLst/>
          </a:prstGeom>
          <a:noFill/>
          <a:ln w="9525">
            <a:noFill/>
            <a:miter lim="800000"/>
            <a:headEnd/>
            <a:tailEnd/>
          </a:ln>
        </p:spPr>
        <p:txBody>
          <a:bodyPr>
            <a:spAutoFit/>
          </a:bodyPr>
          <a:lstStyle/>
          <a:p>
            <a:r>
              <a:rPr lang="it-IT" altLang="it-IT" b="1" dirty="0">
                <a:solidFill>
                  <a:srgbClr val="0070C0"/>
                </a:solidFill>
              </a:rPr>
              <a:t>Complessità delle reti</a:t>
            </a:r>
          </a:p>
        </p:txBody>
      </p:sp>
      <p:sp>
        <p:nvSpPr>
          <p:cNvPr id="18" name="Rettangolo 17"/>
          <p:cNvSpPr/>
          <p:nvPr/>
        </p:nvSpPr>
        <p:spPr>
          <a:xfrm>
            <a:off x="785813" y="685800"/>
            <a:ext cx="7551738" cy="1587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901700" lvl="0" algn="ctr"/>
            <a:r>
              <a:rPr lang="it-IT" sz="2400" b="1" dirty="0" smtClean="0">
                <a:solidFill>
                  <a:schemeClr val="accent3">
                    <a:lumMod val="75000"/>
                  </a:schemeClr>
                </a:solidFill>
              </a:rPr>
              <a:t>Percorsi di continuità assistenziale</a:t>
            </a:r>
          </a:p>
        </p:txBody>
      </p:sp>
    </p:spTree>
    <p:extLst>
      <p:ext uri="{BB962C8B-B14F-4D97-AF65-F5344CB8AC3E}">
        <p14:creationId xmlns:p14="http://schemas.microsoft.com/office/powerpoint/2010/main" val="1861143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2969"/>
            <a:ext cx="8229600" cy="1143000"/>
          </a:xfrm>
        </p:spPr>
        <p:txBody>
          <a:bodyPr/>
          <a:lstStyle/>
          <a:p>
            <a:r>
              <a:rPr lang="it-IT" sz="2800" dirty="0" smtClean="0">
                <a:solidFill>
                  <a:srgbClr val="002060"/>
                </a:solidFill>
              </a:rPr>
              <a:t/>
            </a:r>
            <a:br>
              <a:rPr lang="it-IT" sz="2800" dirty="0" smtClean="0">
                <a:solidFill>
                  <a:srgbClr val="002060"/>
                </a:solidFill>
              </a:rPr>
            </a:br>
            <a:endParaRPr lang="it-IT" sz="2800" dirty="0">
              <a:solidFill>
                <a:srgbClr val="002060"/>
              </a:solidFill>
            </a:endParaRPr>
          </a:p>
        </p:txBody>
      </p:sp>
      <p:sp>
        <p:nvSpPr>
          <p:cNvPr id="3" name="Segnaposto contenuto 2"/>
          <p:cNvSpPr>
            <a:spLocks noGrp="1"/>
          </p:cNvSpPr>
          <p:nvPr>
            <p:ph idx="1"/>
          </p:nvPr>
        </p:nvSpPr>
        <p:spPr>
          <a:xfrm>
            <a:off x="618066" y="1171716"/>
            <a:ext cx="3953934" cy="4305830"/>
          </a:xfrm>
        </p:spPr>
        <p:txBody>
          <a:bodyPr/>
          <a:lstStyle/>
          <a:p>
            <a:pPr marL="0" indent="0">
              <a:buNone/>
            </a:pPr>
            <a:r>
              <a:rPr lang="it-IT" sz="1600" b="1" dirty="0">
                <a:solidFill>
                  <a:srgbClr val="002060"/>
                </a:solidFill>
              </a:rPr>
              <a:t>Reti di patologia </a:t>
            </a:r>
            <a:r>
              <a:rPr lang="it-IT" sz="1600" b="1" dirty="0" smtClean="0">
                <a:solidFill>
                  <a:srgbClr val="002060"/>
                </a:solidFill>
              </a:rPr>
              <a:t>previste da DM 70</a:t>
            </a:r>
          </a:p>
          <a:p>
            <a:pPr>
              <a:buFont typeface="Wingdings" panose="05000000000000000000" pitchFamily="2" charset="2"/>
              <a:buChar char="Ø"/>
            </a:pPr>
            <a:endParaRPr lang="it-IT" sz="1600" b="1" dirty="0" smtClean="0">
              <a:solidFill>
                <a:srgbClr val="0070C0"/>
              </a:solidFill>
            </a:endParaRPr>
          </a:p>
          <a:p>
            <a:pPr>
              <a:buFont typeface="Wingdings" panose="05000000000000000000" pitchFamily="2" charset="2"/>
              <a:buChar char="Ø"/>
            </a:pPr>
            <a:r>
              <a:rPr lang="it-IT" sz="1600" b="1" dirty="0" smtClean="0">
                <a:solidFill>
                  <a:srgbClr val="0070C0"/>
                </a:solidFill>
              </a:rPr>
              <a:t>rete </a:t>
            </a:r>
            <a:r>
              <a:rPr lang="it-IT" sz="1600" b="1" dirty="0">
                <a:solidFill>
                  <a:srgbClr val="0070C0"/>
                </a:solidFill>
              </a:rPr>
              <a:t>ictus	</a:t>
            </a:r>
          </a:p>
          <a:p>
            <a:pPr>
              <a:buFont typeface="Wingdings" panose="05000000000000000000" pitchFamily="2" charset="2"/>
              <a:buChar char="Ø"/>
            </a:pPr>
            <a:r>
              <a:rPr lang="it-IT" sz="1600" b="1" dirty="0" smtClean="0">
                <a:solidFill>
                  <a:srgbClr val="0070C0"/>
                </a:solidFill>
              </a:rPr>
              <a:t>rete </a:t>
            </a:r>
            <a:r>
              <a:rPr lang="it-IT" sz="1600" b="1" dirty="0">
                <a:solidFill>
                  <a:srgbClr val="0070C0"/>
                </a:solidFill>
              </a:rPr>
              <a:t>traumatologica	</a:t>
            </a:r>
          </a:p>
          <a:p>
            <a:pPr>
              <a:buFont typeface="Wingdings" panose="05000000000000000000" pitchFamily="2" charset="2"/>
              <a:buChar char="Ø"/>
            </a:pPr>
            <a:r>
              <a:rPr lang="it-IT" sz="1600" b="1" dirty="0" smtClean="0">
                <a:solidFill>
                  <a:srgbClr val="0070C0"/>
                </a:solidFill>
              </a:rPr>
              <a:t>rete </a:t>
            </a:r>
            <a:r>
              <a:rPr lang="it-IT" sz="1600" b="1" dirty="0">
                <a:solidFill>
                  <a:srgbClr val="0070C0"/>
                </a:solidFill>
              </a:rPr>
              <a:t>neonatologica e punti nascita	</a:t>
            </a:r>
          </a:p>
          <a:p>
            <a:pPr>
              <a:buFont typeface="Wingdings" panose="05000000000000000000" pitchFamily="2" charset="2"/>
              <a:buChar char="Ø"/>
            </a:pPr>
            <a:r>
              <a:rPr lang="it-IT" sz="1600" b="1" i="1" dirty="0" smtClean="0">
                <a:solidFill>
                  <a:srgbClr val="0070C0"/>
                </a:solidFill>
              </a:rPr>
              <a:t>rete </a:t>
            </a:r>
            <a:r>
              <a:rPr lang="it-IT" sz="1600" b="1" i="1" dirty="0">
                <a:solidFill>
                  <a:srgbClr val="0070C0"/>
                </a:solidFill>
              </a:rPr>
              <a:t>medicine specialistiche	</a:t>
            </a:r>
            <a:endParaRPr lang="it-IT" sz="1600" b="1" i="1" dirty="0" smtClean="0">
              <a:solidFill>
                <a:srgbClr val="0070C0"/>
              </a:solidFill>
            </a:endParaRPr>
          </a:p>
          <a:p>
            <a:pPr>
              <a:buFont typeface="Wingdings" panose="05000000000000000000" pitchFamily="2" charset="2"/>
              <a:buChar char="Ø"/>
            </a:pPr>
            <a:r>
              <a:rPr lang="it-IT" sz="1600" b="1" dirty="0" smtClean="0">
                <a:solidFill>
                  <a:srgbClr val="0070C0"/>
                </a:solidFill>
              </a:rPr>
              <a:t>rete </a:t>
            </a:r>
            <a:r>
              <a:rPr lang="it-IT" sz="1600" b="1" dirty="0">
                <a:solidFill>
                  <a:srgbClr val="0070C0"/>
                </a:solidFill>
              </a:rPr>
              <a:t>pediatrica	</a:t>
            </a:r>
          </a:p>
          <a:p>
            <a:pPr>
              <a:buFont typeface="Wingdings" panose="05000000000000000000" pitchFamily="2" charset="2"/>
              <a:buChar char="Ø"/>
            </a:pPr>
            <a:r>
              <a:rPr lang="it-IT" sz="1600" b="1" dirty="0" smtClean="0">
                <a:solidFill>
                  <a:srgbClr val="0070C0"/>
                </a:solidFill>
              </a:rPr>
              <a:t>rete </a:t>
            </a:r>
            <a:r>
              <a:rPr lang="it-IT" sz="1600" b="1" dirty="0" err="1">
                <a:solidFill>
                  <a:srgbClr val="0070C0"/>
                </a:solidFill>
              </a:rPr>
              <a:t>trapiantologica</a:t>
            </a:r>
            <a:r>
              <a:rPr lang="it-IT" sz="1600" b="1" dirty="0">
                <a:solidFill>
                  <a:srgbClr val="0070C0"/>
                </a:solidFill>
              </a:rPr>
              <a:t>	</a:t>
            </a:r>
            <a:endParaRPr lang="it-IT" sz="1600" b="1" dirty="0" smtClean="0">
              <a:solidFill>
                <a:srgbClr val="0070C0"/>
              </a:solidFill>
            </a:endParaRPr>
          </a:p>
          <a:p>
            <a:pPr>
              <a:buFont typeface="Wingdings" panose="05000000000000000000" pitchFamily="2" charset="2"/>
              <a:buChar char="Ø"/>
            </a:pPr>
            <a:r>
              <a:rPr lang="it-IT" sz="1600" b="1" dirty="0" smtClean="0">
                <a:solidFill>
                  <a:srgbClr val="0070C0"/>
                </a:solidFill>
              </a:rPr>
              <a:t>rete </a:t>
            </a:r>
            <a:r>
              <a:rPr lang="it-IT" sz="1600" b="1" dirty="0">
                <a:solidFill>
                  <a:srgbClr val="0070C0"/>
                </a:solidFill>
              </a:rPr>
              <a:t>terapia del dolore	</a:t>
            </a:r>
          </a:p>
          <a:p>
            <a:pPr>
              <a:buFont typeface="Wingdings" panose="05000000000000000000" pitchFamily="2" charset="2"/>
              <a:buChar char="Ø"/>
            </a:pPr>
            <a:r>
              <a:rPr lang="it-IT" sz="1600" b="1" dirty="0" smtClean="0">
                <a:solidFill>
                  <a:srgbClr val="0070C0"/>
                </a:solidFill>
              </a:rPr>
              <a:t>rete </a:t>
            </a:r>
            <a:r>
              <a:rPr lang="it-IT" sz="1600" b="1" dirty="0">
                <a:solidFill>
                  <a:srgbClr val="0070C0"/>
                </a:solidFill>
              </a:rPr>
              <a:t>malattie rare	</a:t>
            </a:r>
          </a:p>
          <a:p>
            <a:pPr>
              <a:buFont typeface="Wingdings" panose="05000000000000000000" pitchFamily="2" charset="2"/>
              <a:buChar char="Ø"/>
            </a:pPr>
            <a:r>
              <a:rPr lang="it-IT" sz="1600" b="1" dirty="0" smtClean="0">
                <a:solidFill>
                  <a:srgbClr val="0070C0"/>
                </a:solidFill>
              </a:rPr>
              <a:t>rete </a:t>
            </a:r>
            <a:r>
              <a:rPr lang="it-IT" sz="1600" b="1" dirty="0">
                <a:solidFill>
                  <a:srgbClr val="0070C0"/>
                </a:solidFill>
              </a:rPr>
              <a:t>emergenze cardiologiche	</a:t>
            </a:r>
          </a:p>
          <a:p>
            <a:endParaRPr lang="it-IT" sz="1600" dirty="0"/>
          </a:p>
        </p:txBody>
      </p:sp>
      <p:sp>
        <p:nvSpPr>
          <p:cNvPr id="4" name="Segnaposto contenuto 2"/>
          <p:cNvSpPr txBox="1">
            <a:spLocks/>
          </p:cNvSpPr>
          <p:nvPr/>
        </p:nvSpPr>
        <p:spPr>
          <a:xfrm>
            <a:off x="4783991" y="952731"/>
            <a:ext cx="3776134" cy="43058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t">
              <a:buNone/>
            </a:pPr>
            <a:r>
              <a:rPr lang="it-IT" sz="1400" b="1" dirty="0">
                <a:solidFill>
                  <a:srgbClr val="002060"/>
                </a:solidFill>
              </a:rPr>
              <a:t>Reti </a:t>
            </a:r>
            <a:r>
              <a:rPr lang="it-IT" sz="1400" b="1" dirty="0" smtClean="0">
                <a:solidFill>
                  <a:srgbClr val="002060"/>
                </a:solidFill>
              </a:rPr>
              <a:t>clinico-assistenziali</a:t>
            </a:r>
            <a:endParaRPr lang="it-IT" sz="1400" b="1" dirty="0">
              <a:solidFill>
                <a:srgbClr val="002060"/>
              </a:solidFill>
            </a:endParaRPr>
          </a:p>
          <a:p>
            <a:pPr fontAlgn="t">
              <a:buFont typeface="Wingdings" panose="05000000000000000000" pitchFamily="2" charset="2"/>
              <a:buChar char="Ø"/>
            </a:pPr>
            <a:endParaRPr lang="it-IT" sz="1400" b="1" i="1" dirty="0" smtClean="0">
              <a:solidFill>
                <a:srgbClr val="0070C0"/>
              </a:solidFill>
            </a:endParaRPr>
          </a:p>
          <a:p>
            <a:pPr fontAlgn="t">
              <a:buFont typeface="Wingdings" panose="05000000000000000000" pitchFamily="2" charset="2"/>
              <a:buChar char="Ø"/>
            </a:pPr>
            <a:r>
              <a:rPr lang="it-IT" sz="1400" b="1" dirty="0" smtClean="0">
                <a:solidFill>
                  <a:srgbClr val="0070C0"/>
                </a:solidFill>
              </a:rPr>
              <a:t>ROL</a:t>
            </a:r>
          </a:p>
          <a:p>
            <a:pPr fontAlgn="t">
              <a:buFont typeface="Wingdings" panose="05000000000000000000" pitchFamily="2" charset="2"/>
              <a:buChar char="Ø"/>
            </a:pPr>
            <a:r>
              <a:rPr lang="it-IT" sz="1400" b="1" dirty="0" smtClean="0">
                <a:solidFill>
                  <a:srgbClr val="0070C0"/>
                </a:solidFill>
              </a:rPr>
              <a:t>CURE PALLIATIVE</a:t>
            </a:r>
          </a:p>
          <a:p>
            <a:pPr fontAlgn="t">
              <a:buFont typeface="Wingdings" panose="05000000000000000000" pitchFamily="2" charset="2"/>
              <a:buChar char="Ø"/>
            </a:pPr>
            <a:r>
              <a:rPr lang="it-IT" sz="1400" b="1" dirty="0" smtClean="0">
                <a:solidFill>
                  <a:srgbClr val="0070C0"/>
                </a:solidFill>
              </a:rPr>
              <a:t>RENE</a:t>
            </a:r>
          </a:p>
          <a:p>
            <a:pPr fontAlgn="t">
              <a:buFont typeface="Wingdings" panose="05000000000000000000" pitchFamily="2" charset="2"/>
              <a:buChar char="Ø"/>
            </a:pPr>
            <a:r>
              <a:rPr lang="it-IT" sz="1400" b="1" dirty="0" err="1" smtClean="0">
                <a:solidFill>
                  <a:srgbClr val="0070C0"/>
                </a:solidFill>
              </a:rPr>
              <a:t>PNEUMOnet</a:t>
            </a:r>
            <a:endParaRPr lang="it-IT" sz="1400" b="1" dirty="0" smtClean="0">
              <a:solidFill>
                <a:srgbClr val="0070C0"/>
              </a:solidFill>
            </a:endParaRPr>
          </a:p>
          <a:p>
            <a:pPr fontAlgn="t">
              <a:buFont typeface="Wingdings" panose="05000000000000000000" pitchFamily="2" charset="2"/>
              <a:buChar char="Ø"/>
            </a:pPr>
            <a:r>
              <a:rPr lang="it-IT" sz="1400" b="1" dirty="0" smtClean="0">
                <a:solidFill>
                  <a:srgbClr val="0070C0"/>
                </a:solidFill>
              </a:rPr>
              <a:t>NEUROSCIENZE</a:t>
            </a:r>
          </a:p>
          <a:p>
            <a:pPr fontAlgn="t">
              <a:buFont typeface="Wingdings" panose="05000000000000000000" pitchFamily="2" charset="2"/>
              <a:buChar char="Ø"/>
            </a:pPr>
            <a:r>
              <a:rPr lang="it-IT" sz="1400" b="1" dirty="0" smtClean="0">
                <a:solidFill>
                  <a:srgbClr val="0070C0"/>
                </a:solidFill>
              </a:rPr>
              <a:t>PMA</a:t>
            </a:r>
          </a:p>
          <a:p>
            <a:pPr fontAlgn="t">
              <a:buFont typeface="Wingdings" panose="05000000000000000000" pitchFamily="2" charset="2"/>
              <a:buChar char="Ø"/>
            </a:pPr>
            <a:r>
              <a:rPr lang="it-IT" sz="1400" b="1" dirty="0" smtClean="0">
                <a:solidFill>
                  <a:srgbClr val="0070C0"/>
                </a:solidFill>
              </a:rPr>
              <a:t>REL</a:t>
            </a:r>
          </a:p>
          <a:p>
            <a:pPr fontAlgn="t">
              <a:buFont typeface="Wingdings" panose="05000000000000000000" pitchFamily="2" charset="2"/>
              <a:buChar char="Ø"/>
            </a:pPr>
            <a:r>
              <a:rPr lang="it-IT" sz="1400" b="1" dirty="0" smtClean="0">
                <a:solidFill>
                  <a:srgbClr val="0070C0"/>
                </a:solidFill>
              </a:rPr>
              <a:t>DIABETE </a:t>
            </a:r>
          </a:p>
          <a:p>
            <a:pPr fontAlgn="t">
              <a:buFont typeface="Wingdings" panose="05000000000000000000" pitchFamily="2" charset="2"/>
              <a:buChar char="Ø"/>
            </a:pPr>
            <a:r>
              <a:rPr lang="it-IT" sz="1400" b="1" dirty="0" smtClean="0">
                <a:solidFill>
                  <a:srgbClr val="0070C0"/>
                </a:solidFill>
              </a:rPr>
              <a:t>CARDIOLOGICA</a:t>
            </a:r>
          </a:p>
          <a:p>
            <a:pPr fontAlgn="t">
              <a:buFont typeface="Wingdings" panose="05000000000000000000" pitchFamily="2" charset="2"/>
              <a:buChar char="Ø"/>
            </a:pPr>
            <a:r>
              <a:rPr lang="it-IT" sz="1400" b="1" dirty="0" smtClean="0">
                <a:solidFill>
                  <a:srgbClr val="0070C0"/>
                </a:solidFill>
              </a:rPr>
              <a:t>GASTROENTEROLOGICA</a:t>
            </a:r>
          </a:p>
          <a:p>
            <a:pPr fontAlgn="t">
              <a:buFont typeface="Wingdings" panose="05000000000000000000" pitchFamily="2" charset="2"/>
              <a:buChar char="Ø"/>
            </a:pPr>
            <a:r>
              <a:rPr lang="it-IT" sz="1400" b="1" dirty="0" smtClean="0">
                <a:solidFill>
                  <a:srgbClr val="0070C0"/>
                </a:solidFill>
              </a:rPr>
              <a:t>EPATOLOGICA</a:t>
            </a:r>
          </a:p>
          <a:p>
            <a:pPr fontAlgn="t">
              <a:buFont typeface="Wingdings" panose="05000000000000000000" pitchFamily="2" charset="2"/>
              <a:buChar char="Ø"/>
            </a:pPr>
            <a:r>
              <a:rPr lang="it-IT" sz="1400" b="1" dirty="0" smtClean="0">
                <a:solidFill>
                  <a:srgbClr val="0070C0"/>
                </a:solidFill>
              </a:rPr>
              <a:t>ORTOPEDICA</a:t>
            </a:r>
          </a:p>
          <a:p>
            <a:pPr fontAlgn="t">
              <a:buFont typeface="Wingdings" panose="05000000000000000000" pitchFamily="2" charset="2"/>
              <a:buChar char="Ø"/>
            </a:pPr>
            <a:r>
              <a:rPr lang="it-IT" sz="1400" b="1" dirty="0" smtClean="0">
                <a:solidFill>
                  <a:srgbClr val="0070C0"/>
                </a:solidFill>
              </a:rPr>
              <a:t>SCIENZE CHIRURGICHE</a:t>
            </a:r>
          </a:p>
          <a:p>
            <a:pPr fontAlgn="t">
              <a:buFont typeface="Wingdings" panose="05000000000000000000" pitchFamily="2" charset="2"/>
              <a:buChar char="Ø"/>
            </a:pPr>
            <a:r>
              <a:rPr lang="it-IT" sz="1400" b="1" dirty="0" smtClean="0">
                <a:solidFill>
                  <a:srgbClr val="0070C0"/>
                </a:solidFill>
              </a:rPr>
              <a:t>MALATTIE INFETTIVE</a:t>
            </a:r>
          </a:p>
          <a:p>
            <a:pPr fontAlgn="t">
              <a:buFont typeface="Wingdings" panose="05000000000000000000" pitchFamily="2" charset="2"/>
              <a:buChar char="Ø"/>
            </a:pPr>
            <a:r>
              <a:rPr lang="it-IT" sz="1400" b="1" dirty="0" smtClean="0">
                <a:solidFill>
                  <a:srgbClr val="0070C0"/>
                </a:solidFill>
              </a:rPr>
              <a:t>ACCOGLIENZA MEDICA DISABILI</a:t>
            </a:r>
          </a:p>
          <a:p>
            <a:pPr fontAlgn="t">
              <a:buFont typeface="Wingdings" panose="05000000000000000000" pitchFamily="2" charset="2"/>
              <a:buChar char="Ø"/>
            </a:pPr>
            <a:r>
              <a:rPr lang="it-IT" sz="1400" b="1" dirty="0" smtClean="0">
                <a:solidFill>
                  <a:srgbClr val="0070C0"/>
                </a:solidFill>
              </a:rPr>
              <a:t>OTORINOLARINGOIATRICA</a:t>
            </a:r>
          </a:p>
          <a:p>
            <a:pPr fontAlgn="t">
              <a:buFont typeface="Wingdings" panose="05000000000000000000" pitchFamily="2" charset="2"/>
              <a:buChar char="Ø"/>
            </a:pPr>
            <a:r>
              <a:rPr lang="it-IT" sz="1400" b="1" dirty="0" smtClean="0">
                <a:solidFill>
                  <a:srgbClr val="0070C0"/>
                </a:solidFill>
              </a:rPr>
              <a:t>OSTETRICO GINECOLOGICA</a:t>
            </a:r>
          </a:p>
          <a:p>
            <a:pPr fontAlgn="t">
              <a:buFont typeface="Wingdings" panose="05000000000000000000" pitchFamily="2" charset="2"/>
              <a:buChar char="Ø"/>
            </a:pPr>
            <a:r>
              <a:rPr lang="it-IT" sz="1400" b="1" dirty="0" smtClean="0">
                <a:solidFill>
                  <a:srgbClr val="0070C0"/>
                </a:solidFill>
              </a:rPr>
              <a:t>OCULISTICA</a:t>
            </a:r>
          </a:p>
          <a:p>
            <a:pPr fontAlgn="t">
              <a:buFont typeface="Wingdings" panose="05000000000000000000" pitchFamily="2" charset="2"/>
              <a:buChar char="Ø"/>
            </a:pPr>
            <a:r>
              <a:rPr lang="it-IT" sz="1400" b="1" dirty="0" smtClean="0">
                <a:solidFill>
                  <a:srgbClr val="0070C0"/>
                </a:solidFill>
              </a:rPr>
              <a:t>RIABILITAZIONE</a:t>
            </a:r>
            <a:endParaRPr lang="it-IT" sz="1400" b="1" dirty="0">
              <a:solidFill>
                <a:srgbClr val="0070C0"/>
              </a:solidFill>
            </a:endParaRPr>
          </a:p>
        </p:txBody>
      </p:sp>
      <p:sp>
        <p:nvSpPr>
          <p:cNvPr id="5" name="CasellaDiTesto 4"/>
          <p:cNvSpPr txBox="1"/>
          <p:nvPr/>
        </p:nvSpPr>
        <p:spPr>
          <a:xfrm>
            <a:off x="1278466" y="491066"/>
            <a:ext cx="6307667" cy="461665"/>
          </a:xfrm>
          <a:prstGeom prst="rect">
            <a:avLst/>
          </a:prstGeom>
          <a:noFill/>
        </p:spPr>
        <p:txBody>
          <a:bodyPr wrap="square" rtlCol="0">
            <a:spAutoFit/>
          </a:bodyPr>
          <a:lstStyle/>
          <a:p>
            <a:pPr algn="ctr"/>
            <a:r>
              <a:rPr lang="it-IT" sz="2400" b="1" dirty="0" smtClean="0">
                <a:solidFill>
                  <a:srgbClr val="002060"/>
                </a:solidFill>
              </a:rPr>
              <a:t>Reti sanitarie</a:t>
            </a:r>
            <a:endParaRPr lang="it-IT" sz="2400" b="1" dirty="0">
              <a:solidFill>
                <a:srgbClr val="002060"/>
              </a:solidFill>
            </a:endParaRPr>
          </a:p>
        </p:txBody>
      </p:sp>
    </p:spTree>
    <p:extLst>
      <p:ext uri="{BB962C8B-B14F-4D97-AF65-F5344CB8AC3E}">
        <p14:creationId xmlns:p14="http://schemas.microsoft.com/office/powerpoint/2010/main" val="4065598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68709"/>
            <a:ext cx="8229600" cy="1143000"/>
          </a:xfrm>
        </p:spPr>
        <p:txBody>
          <a:bodyPr/>
          <a:lstStyle/>
          <a:p>
            <a:r>
              <a:rPr lang="it-IT" sz="2400" b="1" dirty="0" smtClean="0">
                <a:solidFill>
                  <a:srgbClr val="002060"/>
                </a:solidFill>
              </a:rPr>
              <a:t>Reti clinico assistenziali - finalità</a:t>
            </a:r>
            <a:r>
              <a:rPr lang="it-IT" b="1" i="1" dirty="0">
                <a:solidFill>
                  <a:srgbClr val="002060"/>
                </a:solidFill>
              </a:rPr>
              <a:t/>
            </a:r>
            <a:br>
              <a:rPr lang="it-IT" b="1" i="1" dirty="0">
                <a:solidFill>
                  <a:srgbClr val="002060"/>
                </a:solidFill>
              </a:rPr>
            </a:br>
            <a:endParaRPr lang="it-IT" b="1" i="1" dirty="0">
              <a:solidFill>
                <a:srgbClr val="002060"/>
              </a:solidFill>
            </a:endParaRPr>
          </a:p>
        </p:txBody>
      </p:sp>
      <p:sp>
        <p:nvSpPr>
          <p:cNvPr id="3" name="Segnaposto contenuto 2"/>
          <p:cNvSpPr>
            <a:spLocks noGrp="1"/>
          </p:cNvSpPr>
          <p:nvPr>
            <p:ph idx="1"/>
          </p:nvPr>
        </p:nvSpPr>
        <p:spPr>
          <a:xfrm>
            <a:off x="457200" y="1711709"/>
            <a:ext cx="8229600" cy="4525963"/>
          </a:xfrm>
        </p:spPr>
        <p:txBody>
          <a:bodyPr/>
          <a:lstStyle/>
          <a:p>
            <a:pPr lvl="0" algn="just">
              <a:lnSpc>
                <a:spcPct val="110000"/>
              </a:lnSpc>
              <a:spcBef>
                <a:spcPts val="0"/>
              </a:spcBef>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CenturyGothic"/>
              </a:rPr>
              <a:t>assicurare la </a:t>
            </a:r>
            <a:r>
              <a:rPr lang="it-IT" sz="1600" b="1" dirty="0">
                <a:solidFill>
                  <a:srgbClr val="0070C0"/>
                </a:solidFill>
                <a:latin typeface="Calibri" panose="020F0502020204030204" pitchFamily="34" charset="0"/>
                <a:ea typeface="Calibri" panose="020F0502020204030204" pitchFamily="34" charset="0"/>
                <a:cs typeface="CenturyGothic"/>
              </a:rPr>
              <a:t>presa in carico e la continuità assistenziale</a:t>
            </a:r>
            <a:r>
              <a:rPr lang="it-IT" sz="1600" dirty="0">
                <a:latin typeface="Calibri" panose="020F0502020204030204" pitchFamily="34" charset="0"/>
                <a:ea typeface="Calibri" panose="020F0502020204030204" pitchFamily="34" charset="0"/>
                <a:cs typeface="CenturyGothic"/>
              </a:rPr>
              <a:t>;</a:t>
            </a:r>
          </a:p>
          <a:p>
            <a:pPr algn="just">
              <a:lnSpc>
                <a:spcPct val="110000"/>
              </a:lnSpc>
              <a:spcBef>
                <a:spcPts val="0"/>
              </a:spcBef>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CenturyGothic"/>
              </a:rPr>
              <a:t>assicurare la gestione della </a:t>
            </a:r>
            <a:r>
              <a:rPr lang="it-IT" sz="1600" b="1" dirty="0">
                <a:solidFill>
                  <a:srgbClr val="0070C0"/>
                </a:solidFill>
                <a:latin typeface="Calibri" panose="020F0502020204030204" pitchFamily="34" charset="0"/>
                <a:ea typeface="Calibri" panose="020F0502020204030204" pitchFamily="34" charset="0"/>
                <a:cs typeface="CenturyGothic"/>
              </a:rPr>
              <a:t>patologia prevalente </a:t>
            </a:r>
            <a:r>
              <a:rPr lang="it-IT" sz="1600" dirty="0">
                <a:latin typeface="Calibri" panose="020F0502020204030204" pitchFamily="34" charset="0"/>
                <a:ea typeface="Calibri" panose="020F0502020204030204" pitchFamily="34" charset="0"/>
                <a:cs typeface="CenturyGothic"/>
              </a:rPr>
              <a:t>e delle principali </a:t>
            </a:r>
            <a:r>
              <a:rPr lang="it-IT" sz="1600" b="1" dirty="0" err="1">
                <a:solidFill>
                  <a:srgbClr val="0070C0"/>
                </a:solidFill>
                <a:latin typeface="Calibri" panose="020F0502020204030204" pitchFamily="34" charset="0"/>
                <a:ea typeface="Calibri" panose="020F0502020204030204" pitchFamily="34" charset="0"/>
                <a:cs typeface="CenturyGothic"/>
              </a:rPr>
              <a:t>comorbidità</a:t>
            </a:r>
            <a:r>
              <a:rPr lang="it-IT" sz="1600" dirty="0" smtClean="0">
                <a:latin typeface="Calibri" panose="020F0502020204030204" pitchFamily="34" charset="0"/>
                <a:ea typeface="Calibri" panose="020F0502020204030204" pitchFamily="34" charset="0"/>
                <a:cs typeface="CenturyGothic"/>
              </a:rPr>
              <a:t>;</a:t>
            </a:r>
          </a:p>
          <a:p>
            <a:pPr algn="just">
              <a:lnSpc>
                <a:spcPct val="110000"/>
              </a:lnSpc>
              <a:spcBef>
                <a:spcPts val="0"/>
              </a:spcBef>
              <a:buFont typeface="Wingdings" panose="05000000000000000000" pitchFamily="2" charset="2"/>
              <a:buChar char="Ø"/>
            </a:pPr>
            <a:endParaRPr lang="it-IT" sz="1600" dirty="0">
              <a:latin typeface="Calibri" panose="020F0502020204030204" pitchFamily="34" charset="0"/>
              <a:ea typeface="Calibri" panose="020F0502020204030204" pitchFamily="34" charset="0"/>
              <a:cs typeface="CenturyGothic"/>
            </a:endParaRPr>
          </a:p>
          <a:p>
            <a:pPr lvl="0" algn="just">
              <a:lnSpc>
                <a:spcPct val="110000"/>
              </a:lnSpc>
              <a:spcBef>
                <a:spcPts val="0"/>
              </a:spcBef>
              <a:buFont typeface="Wingdings" panose="05000000000000000000" pitchFamily="2" charset="2"/>
              <a:buChar char="Ø"/>
            </a:pPr>
            <a:r>
              <a:rPr lang="it-IT" sz="1600" dirty="0" smtClean="0">
                <a:latin typeface="Calibri" panose="020F0502020204030204" pitchFamily="34" charset="0"/>
                <a:ea typeface="Calibri" panose="020F0502020204030204" pitchFamily="34" charset="0"/>
                <a:cs typeface="CenturyGothic"/>
              </a:rPr>
              <a:t>garantire </a:t>
            </a:r>
            <a:r>
              <a:rPr lang="it-IT" sz="1600" b="1" dirty="0">
                <a:solidFill>
                  <a:srgbClr val="0070C0"/>
                </a:solidFill>
                <a:latin typeface="Calibri" panose="020F0502020204030204" pitchFamily="34" charset="0"/>
                <a:ea typeface="Calibri" panose="020F0502020204030204" pitchFamily="34" charset="0"/>
                <a:cs typeface="CenturyGothic"/>
              </a:rPr>
              <a:t>equità e tempestività </a:t>
            </a:r>
            <a:r>
              <a:rPr lang="it-IT" sz="1600" dirty="0">
                <a:latin typeface="Calibri" panose="020F0502020204030204" pitchFamily="34" charset="0"/>
                <a:ea typeface="Calibri" panose="020F0502020204030204" pitchFamily="34" charset="0"/>
                <a:cs typeface="CenturyGothic"/>
              </a:rPr>
              <a:t>di accesso alle cure per i pazienti;</a:t>
            </a:r>
          </a:p>
          <a:p>
            <a:pPr lvl="0" algn="just">
              <a:lnSpc>
                <a:spcPct val="110000"/>
              </a:lnSpc>
              <a:spcBef>
                <a:spcPts val="0"/>
              </a:spcBef>
              <a:buFont typeface="Wingdings" panose="05000000000000000000" pitchFamily="2" charset="2"/>
              <a:buChar char="Ø"/>
            </a:pPr>
            <a:r>
              <a:rPr lang="it-IT" sz="1600" dirty="0" smtClean="0">
                <a:latin typeface="Calibri" panose="020F0502020204030204" pitchFamily="34" charset="0"/>
                <a:ea typeface="Calibri" panose="020F0502020204030204" pitchFamily="34" charset="0"/>
                <a:cs typeface="CenturyGothic"/>
              </a:rPr>
              <a:t>garantire </a:t>
            </a:r>
            <a:r>
              <a:rPr lang="it-IT" sz="1600" dirty="0">
                <a:latin typeface="Calibri" panose="020F0502020204030204" pitchFamily="34" charset="0"/>
                <a:ea typeface="Calibri" panose="020F0502020204030204" pitchFamily="34" charset="0"/>
                <a:cs typeface="CenturyGothic"/>
              </a:rPr>
              <a:t>che gli stessi </a:t>
            </a:r>
            <a:r>
              <a:rPr lang="it-IT" sz="1600" b="1" dirty="0">
                <a:solidFill>
                  <a:srgbClr val="0070C0"/>
                </a:solidFill>
                <a:latin typeface="Calibri" panose="020F0502020204030204" pitchFamily="34" charset="0"/>
                <a:ea typeface="Calibri" panose="020F0502020204030204" pitchFamily="34" charset="0"/>
                <a:cs typeface="CenturyGothic"/>
              </a:rPr>
              <a:t>standard di prestazioni </a:t>
            </a:r>
            <a:r>
              <a:rPr lang="it-IT" sz="1600" dirty="0">
                <a:latin typeface="Calibri" panose="020F0502020204030204" pitchFamily="34" charset="0"/>
                <a:ea typeface="Calibri" panose="020F0502020204030204" pitchFamily="34" charset="0"/>
                <a:cs typeface="CenturyGothic"/>
              </a:rPr>
              <a:t>siano erogati in tutto il territorio regionale</a:t>
            </a:r>
            <a:r>
              <a:rPr lang="it-IT" sz="1600" dirty="0" smtClean="0">
                <a:latin typeface="Calibri" panose="020F0502020204030204" pitchFamily="34" charset="0"/>
                <a:ea typeface="Calibri" panose="020F0502020204030204" pitchFamily="34" charset="0"/>
                <a:cs typeface="CenturyGothic"/>
              </a:rPr>
              <a:t>;</a:t>
            </a:r>
          </a:p>
          <a:p>
            <a:pPr algn="just">
              <a:lnSpc>
                <a:spcPct val="110000"/>
              </a:lnSpc>
              <a:spcBef>
                <a:spcPts val="0"/>
              </a:spcBef>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CenturyGothic"/>
              </a:rPr>
              <a:t>assicurare </a:t>
            </a:r>
            <a:r>
              <a:rPr lang="it-IT" sz="1600" b="1" dirty="0">
                <a:solidFill>
                  <a:srgbClr val="0070C0"/>
                </a:solidFill>
                <a:latin typeface="Calibri" panose="020F0502020204030204" pitchFamily="34" charset="0"/>
                <a:ea typeface="Calibri" panose="020F0502020204030204" pitchFamily="34" charset="0"/>
                <a:cs typeface="CenturyGothic"/>
              </a:rPr>
              <a:t>qualità e sicurezza </a:t>
            </a:r>
            <a:r>
              <a:rPr lang="it-IT" sz="1600" dirty="0">
                <a:latin typeface="Calibri" panose="020F0502020204030204" pitchFamily="34" charset="0"/>
                <a:ea typeface="Calibri" panose="020F0502020204030204" pitchFamily="34" charset="0"/>
                <a:cs typeface="CenturyGothic"/>
              </a:rPr>
              <a:t>delle cure;</a:t>
            </a:r>
          </a:p>
          <a:p>
            <a:pPr lvl="0" algn="just">
              <a:lnSpc>
                <a:spcPct val="110000"/>
              </a:lnSpc>
              <a:spcBef>
                <a:spcPts val="0"/>
              </a:spcBef>
              <a:buFont typeface="Wingdings" panose="05000000000000000000" pitchFamily="2" charset="2"/>
              <a:buChar char="Ø"/>
            </a:pPr>
            <a:endParaRPr lang="it-IT" sz="1600" dirty="0">
              <a:latin typeface="Calibri" panose="020F0502020204030204" pitchFamily="34" charset="0"/>
              <a:ea typeface="Calibri" panose="020F0502020204030204" pitchFamily="34" charset="0"/>
              <a:cs typeface="CenturyGothic"/>
            </a:endParaRPr>
          </a:p>
          <a:p>
            <a:pPr lvl="0" algn="just">
              <a:lnSpc>
                <a:spcPct val="110000"/>
              </a:lnSpc>
              <a:spcBef>
                <a:spcPts val="0"/>
              </a:spcBef>
              <a:buFont typeface="Wingdings" panose="05000000000000000000" pitchFamily="2" charset="2"/>
              <a:buChar char="Ø"/>
            </a:pPr>
            <a:r>
              <a:rPr lang="it-IT" sz="1600" dirty="0" smtClean="0">
                <a:latin typeface="Calibri" panose="020F0502020204030204" pitchFamily="34" charset="0"/>
                <a:ea typeface="Calibri" panose="020F0502020204030204" pitchFamily="34" charset="0"/>
                <a:cs typeface="CenturyGothic"/>
              </a:rPr>
              <a:t>assicurare </a:t>
            </a:r>
            <a:r>
              <a:rPr lang="it-IT" sz="1600" dirty="0">
                <a:latin typeface="Calibri" panose="020F0502020204030204" pitchFamily="34" charset="0"/>
                <a:ea typeface="Calibri" panose="020F0502020204030204" pitchFamily="34" charset="0"/>
                <a:cs typeface="CenturyGothic"/>
              </a:rPr>
              <a:t>l’accesso </a:t>
            </a:r>
            <a:r>
              <a:rPr lang="it-IT" sz="1600" b="1" dirty="0" smtClean="0">
                <a:latin typeface="Calibri" panose="020F0502020204030204" pitchFamily="34" charset="0"/>
                <a:ea typeface="Calibri" panose="020F0502020204030204" pitchFamily="34" charset="0"/>
                <a:cs typeface="CenturyGothic"/>
              </a:rPr>
              <a:t>a</a:t>
            </a:r>
            <a:r>
              <a:rPr lang="it-IT" sz="1600" b="1" dirty="0" smtClean="0">
                <a:solidFill>
                  <a:srgbClr val="0070C0"/>
                </a:solidFill>
                <a:latin typeface="Calibri" panose="020F0502020204030204" pitchFamily="34" charset="0"/>
                <a:ea typeface="Calibri" panose="020F0502020204030204" pitchFamily="34" charset="0"/>
                <a:cs typeface="CenturyGothic"/>
              </a:rPr>
              <a:t>ll’innovazione</a:t>
            </a:r>
            <a:r>
              <a:rPr lang="it-IT" sz="1600" b="1" dirty="0" smtClean="0">
                <a:latin typeface="Calibri" panose="020F0502020204030204" pitchFamily="34" charset="0"/>
                <a:ea typeface="Calibri" panose="020F0502020204030204" pitchFamily="34" charset="0"/>
                <a:cs typeface="CenturyGothic"/>
              </a:rPr>
              <a:t> e </a:t>
            </a:r>
            <a:r>
              <a:rPr lang="it-IT" sz="1600" dirty="0" smtClean="0">
                <a:latin typeface="Calibri" panose="020F0502020204030204" pitchFamily="34" charset="0"/>
                <a:ea typeface="Calibri" panose="020F0502020204030204" pitchFamily="34" charset="0"/>
                <a:cs typeface="CenturyGothic"/>
              </a:rPr>
              <a:t>promuovere </a:t>
            </a:r>
            <a:r>
              <a:rPr lang="it-IT" sz="1600" dirty="0">
                <a:latin typeface="Calibri" panose="020F0502020204030204" pitchFamily="34" charset="0"/>
                <a:ea typeface="Calibri" panose="020F0502020204030204" pitchFamily="34" charset="0"/>
                <a:cs typeface="CenturyGothic"/>
              </a:rPr>
              <a:t>la </a:t>
            </a:r>
            <a:r>
              <a:rPr lang="it-IT" sz="1600" b="1" dirty="0">
                <a:solidFill>
                  <a:srgbClr val="0070C0"/>
                </a:solidFill>
                <a:latin typeface="Calibri" panose="020F0502020204030204" pitchFamily="34" charset="0"/>
                <a:ea typeface="Calibri" panose="020F0502020204030204" pitchFamily="34" charset="0"/>
                <a:cs typeface="CenturyGothic"/>
              </a:rPr>
              <a:t>ricerca</a:t>
            </a:r>
            <a:r>
              <a:rPr lang="it-IT" sz="1600" dirty="0" smtClean="0">
                <a:latin typeface="Calibri" panose="020F0502020204030204" pitchFamily="34" charset="0"/>
                <a:ea typeface="Calibri" panose="020F0502020204030204" pitchFamily="34" charset="0"/>
                <a:cs typeface="CenturyGothic"/>
              </a:rPr>
              <a:t>;</a:t>
            </a:r>
          </a:p>
          <a:p>
            <a:pPr algn="just">
              <a:lnSpc>
                <a:spcPct val="110000"/>
              </a:lnSpc>
              <a:spcBef>
                <a:spcPts val="0"/>
              </a:spcBef>
              <a:buFont typeface="Wingdings" panose="05000000000000000000" pitchFamily="2" charset="2"/>
              <a:buChar char="Ø"/>
            </a:pPr>
            <a:r>
              <a:rPr lang="it-IT" sz="1600" dirty="0">
                <a:latin typeface="Calibri" panose="020F0502020204030204" pitchFamily="34" charset="0"/>
                <a:ea typeface="Calibri" panose="020F0502020204030204" pitchFamily="34" charset="0"/>
                <a:cs typeface="CenturyGothic"/>
              </a:rPr>
              <a:t>assicurare </a:t>
            </a:r>
            <a:r>
              <a:rPr lang="it-IT" sz="1600" b="1" dirty="0">
                <a:solidFill>
                  <a:srgbClr val="0070C0"/>
                </a:solidFill>
                <a:latin typeface="Calibri" panose="020F0502020204030204" pitchFamily="34" charset="0"/>
                <a:ea typeface="Calibri" panose="020F0502020204030204" pitchFamily="34" charset="0"/>
                <a:cs typeface="CenturyGothic"/>
              </a:rPr>
              <a:t>formazione e aggiornamento </a:t>
            </a:r>
            <a:r>
              <a:rPr lang="it-IT" sz="1600" dirty="0">
                <a:latin typeface="Calibri" panose="020F0502020204030204" pitchFamily="34" charset="0"/>
                <a:ea typeface="Calibri" panose="020F0502020204030204" pitchFamily="34" charset="0"/>
                <a:cs typeface="CenturyGothic"/>
              </a:rPr>
              <a:t>continuo del personale.</a:t>
            </a:r>
          </a:p>
          <a:p>
            <a:pPr lvl="0" algn="just">
              <a:lnSpc>
                <a:spcPct val="110000"/>
              </a:lnSpc>
              <a:spcBef>
                <a:spcPts val="0"/>
              </a:spcBef>
              <a:buFont typeface="Wingdings" panose="05000000000000000000" pitchFamily="2" charset="2"/>
              <a:buChar char="Ø"/>
            </a:pPr>
            <a:endParaRPr lang="it-IT" sz="1600" dirty="0">
              <a:latin typeface="Calibri" panose="020F0502020204030204" pitchFamily="34" charset="0"/>
              <a:ea typeface="Calibri" panose="020F0502020204030204" pitchFamily="34" charset="0"/>
              <a:cs typeface="CenturyGothic"/>
            </a:endParaRPr>
          </a:p>
          <a:p>
            <a:pPr lvl="0" algn="just">
              <a:lnSpc>
                <a:spcPct val="110000"/>
              </a:lnSpc>
              <a:spcBef>
                <a:spcPts val="0"/>
              </a:spcBef>
              <a:buFont typeface="Wingdings" panose="05000000000000000000" pitchFamily="2" charset="2"/>
              <a:buChar char="Ø"/>
            </a:pPr>
            <a:r>
              <a:rPr lang="it-IT" sz="1600" dirty="0" smtClean="0">
                <a:latin typeface="Calibri" panose="020F0502020204030204" pitchFamily="34" charset="0"/>
                <a:ea typeface="Calibri" panose="020F0502020204030204" pitchFamily="34" charset="0"/>
                <a:cs typeface="CenturyGothic"/>
              </a:rPr>
              <a:t>coniugare </a:t>
            </a:r>
            <a:r>
              <a:rPr lang="it-IT" sz="1600" b="1" dirty="0">
                <a:solidFill>
                  <a:srgbClr val="0070C0"/>
                </a:solidFill>
                <a:latin typeface="Calibri" panose="020F0502020204030204" pitchFamily="34" charset="0"/>
                <a:ea typeface="Calibri" panose="020F0502020204030204" pitchFamily="34" charset="0"/>
                <a:cs typeface="CenturyGothic"/>
              </a:rPr>
              <a:t>l’appropriatezza del percorso clinico-assistenziale con la sostenibilità economica</a:t>
            </a:r>
            <a:r>
              <a:rPr lang="it-IT" sz="1600" dirty="0" smtClean="0">
                <a:latin typeface="Calibri" panose="020F0502020204030204" pitchFamily="34" charset="0"/>
                <a:ea typeface="Calibri" panose="020F0502020204030204" pitchFamily="34" charset="0"/>
                <a:cs typeface="CenturyGothic"/>
              </a:rPr>
              <a:t>;</a:t>
            </a:r>
            <a:endParaRPr lang="it-IT" sz="1600" dirty="0">
              <a:latin typeface="Calibri" panose="020F0502020204030204" pitchFamily="34" charset="0"/>
              <a:ea typeface="Calibri" panose="020F0502020204030204" pitchFamily="34" charset="0"/>
              <a:cs typeface="CenturyGothic"/>
            </a:endParaRPr>
          </a:p>
        </p:txBody>
      </p:sp>
    </p:spTree>
    <p:extLst>
      <p:ext uri="{BB962C8B-B14F-4D97-AF65-F5344CB8AC3E}">
        <p14:creationId xmlns:p14="http://schemas.microsoft.com/office/powerpoint/2010/main" val="1804252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3675" y="495854"/>
            <a:ext cx="7616650" cy="5102935"/>
          </a:xfrm>
          <a:prstGeom prst="rect">
            <a:avLst/>
          </a:prstGeom>
        </p:spPr>
        <p:txBody>
          <a:bodyPr wrap="square">
            <a:spAutoFit/>
          </a:bodyPr>
          <a:lstStyle/>
          <a:p>
            <a:pPr algn="ctr">
              <a:lnSpc>
                <a:spcPct val="110000"/>
              </a:lnSpc>
              <a:spcAft>
                <a:spcPts val="0"/>
              </a:spcAft>
            </a:pPr>
            <a:r>
              <a:rPr lang="it-IT"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L’attivazione e implementazione delle reti clinico-assistenziali hanno obiettivi che afferiscono ad ambiti differenti ma fortemente </a:t>
            </a:r>
            <a:r>
              <a:rPr lang="it-IT"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integrati</a:t>
            </a:r>
            <a:endParaRPr lang="it-IT"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endParaRPr lang="it-IT" sz="16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Ambito </a:t>
            </a:r>
            <a:r>
              <a:rPr lang="it-IT"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gestionale</a:t>
            </a:r>
            <a:r>
              <a:rPr lang="it-IT" sz="1600" u="sng" dirty="0">
                <a:latin typeface="Calibri" panose="020F0502020204030204" pitchFamily="34" charset="0"/>
                <a:ea typeface="Calibri" panose="020F0502020204030204" pitchFamily="34" charset="0"/>
                <a:cs typeface="Times New Roman" panose="02020603050405020304" pitchFamily="18" charset="0"/>
              </a:rPr>
              <a:t>:</a:t>
            </a:r>
            <a:r>
              <a:rPr lang="it-IT" sz="1600" dirty="0">
                <a:latin typeface="Calibri" panose="020F0502020204030204" pitchFamily="34" charset="0"/>
                <a:ea typeface="Calibri" panose="020F0502020204030204" pitchFamily="34" charset="0"/>
                <a:cs typeface="Times New Roman" panose="02020603050405020304" pitchFamily="18" charset="0"/>
              </a:rPr>
              <a:t> sviluppare la rete quale strumento di “</a:t>
            </a:r>
            <a:r>
              <a:rPr lang="it-IT" sz="1600" b="1" i="1" dirty="0" err="1">
                <a:latin typeface="Calibri" panose="020F0502020204030204" pitchFamily="34" charset="0"/>
                <a:ea typeface="Calibri" panose="020F0502020204030204" pitchFamily="34" charset="0"/>
                <a:cs typeface="Times New Roman" panose="02020603050405020304" pitchFamily="18" charset="0"/>
              </a:rPr>
              <a:t>governance</a:t>
            </a:r>
            <a:r>
              <a:rPr lang="it-IT" sz="1600" i="1" dirty="0">
                <a:latin typeface="Calibri" panose="020F0502020204030204" pitchFamily="34" charset="0"/>
                <a:ea typeface="Calibri" panose="020F0502020204030204" pitchFamily="34" charset="0"/>
                <a:cs typeface="Times New Roman" panose="02020603050405020304" pitchFamily="18" charset="0"/>
              </a:rPr>
              <a:t>”</a:t>
            </a:r>
            <a:r>
              <a:rPr lang="it-IT" sz="1600" dirty="0">
                <a:latin typeface="Calibri" panose="020F0502020204030204" pitchFamily="34" charset="0"/>
                <a:ea typeface="Calibri" panose="020F0502020204030204" pitchFamily="34" charset="0"/>
                <a:cs typeface="Times New Roman" panose="02020603050405020304" pitchFamily="18" charset="0"/>
              </a:rPr>
              <a:t> dei processi di consultazione e programmazione, per favorire l’interazione virtuosa tra i soggetti che partecipano al network e che perseguono le finalità condivise in linea con gli indirizzi della programmazione regionale.</a:t>
            </a:r>
          </a:p>
          <a:p>
            <a:pPr lvl="0" algn="just">
              <a:lnSpc>
                <a:spcPct val="110000"/>
              </a:lnSpc>
              <a:spcAft>
                <a:spcPts val="0"/>
              </a:spcAft>
            </a:pPr>
            <a:endParaRPr lang="it-IT" sz="1600" u="sng"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spcAft>
                <a:spcPts val="0"/>
              </a:spcAft>
            </a:pPr>
            <a:r>
              <a:rPr lang="it-IT" sz="16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Ambito </a:t>
            </a:r>
            <a:r>
              <a:rPr lang="it-IT"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professionale e clinico</a:t>
            </a:r>
            <a:r>
              <a:rPr lang="it-IT" sz="1600" u="sng" dirty="0">
                <a:latin typeface="Calibri" panose="020F0502020204030204" pitchFamily="34" charset="0"/>
                <a:ea typeface="Calibri" panose="020F0502020204030204" pitchFamily="34" charset="0"/>
                <a:cs typeface="Times New Roman" panose="02020603050405020304" pitchFamily="18" charset="0"/>
              </a:rPr>
              <a:t>:</a:t>
            </a:r>
            <a:r>
              <a:rPr lang="it-IT" sz="1600" dirty="0">
                <a:latin typeface="Calibri" panose="020F0502020204030204" pitchFamily="34" charset="0"/>
                <a:ea typeface="Calibri" panose="020F0502020204030204" pitchFamily="34" charset="0"/>
                <a:cs typeface="Times New Roman" panose="02020603050405020304" pitchFamily="18" charset="0"/>
              </a:rPr>
              <a:t> sviluppare la rete quale modello assistenziale “</a:t>
            </a:r>
            <a:r>
              <a:rPr lang="it-IT" sz="1600" i="1" dirty="0" err="1">
                <a:latin typeface="Calibri" panose="020F0502020204030204" pitchFamily="34" charset="0"/>
                <a:ea typeface="Calibri" panose="020F0502020204030204" pitchFamily="34" charset="0"/>
                <a:cs typeface="Times New Roman" panose="02020603050405020304" pitchFamily="18" charset="0"/>
              </a:rPr>
              <a:t>patient</a:t>
            </a:r>
            <a:r>
              <a:rPr lang="it-IT" sz="1600" i="1" dirty="0">
                <a:latin typeface="Calibri" panose="020F0502020204030204" pitchFamily="34" charset="0"/>
                <a:ea typeface="Calibri" panose="020F0502020204030204" pitchFamily="34" charset="0"/>
                <a:cs typeface="Times New Roman" panose="02020603050405020304" pitchFamily="18" charset="0"/>
              </a:rPr>
              <a:t> </a:t>
            </a:r>
            <a:r>
              <a:rPr lang="it-IT" sz="1600" i="1" dirty="0" err="1">
                <a:latin typeface="Calibri" panose="020F0502020204030204" pitchFamily="34" charset="0"/>
                <a:ea typeface="Calibri" panose="020F0502020204030204" pitchFamily="34" charset="0"/>
                <a:cs typeface="Times New Roman" panose="02020603050405020304" pitchFamily="18" charset="0"/>
              </a:rPr>
              <a:t>oriented</a:t>
            </a:r>
            <a:r>
              <a:rPr lang="it-IT" sz="1600" i="1" dirty="0">
                <a:latin typeface="Calibri" panose="020F0502020204030204" pitchFamily="34" charset="0"/>
                <a:ea typeface="Calibri" panose="020F0502020204030204" pitchFamily="34" charset="0"/>
                <a:cs typeface="Times New Roman" panose="02020603050405020304" pitchFamily="18" charset="0"/>
              </a:rPr>
              <a:t>”</a:t>
            </a:r>
            <a:r>
              <a:rPr lang="it-IT" sz="1600" dirty="0">
                <a:latin typeface="Calibri" panose="020F0502020204030204" pitchFamily="34" charset="0"/>
                <a:ea typeface="Calibri" panose="020F0502020204030204" pitchFamily="34" charset="0"/>
                <a:cs typeface="Times New Roman" panose="02020603050405020304" pitchFamily="18" charset="0"/>
              </a:rPr>
              <a:t>, connettendo i </a:t>
            </a:r>
            <a:r>
              <a:rPr lang="it-IT" sz="1600" b="1" dirty="0">
                <a:latin typeface="Calibri" panose="020F0502020204030204" pitchFamily="34" charset="0"/>
                <a:ea typeface="Calibri" panose="020F0502020204030204" pitchFamily="34" charset="0"/>
                <a:cs typeface="Times New Roman" panose="02020603050405020304" pitchFamily="18" charset="0"/>
              </a:rPr>
              <a:t>poli di più elevata specialità </a:t>
            </a:r>
            <a:r>
              <a:rPr lang="it-IT" sz="1600" dirty="0">
                <a:latin typeface="Calibri" panose="020F0502020204030204" pitchFamily="34" charset="0"/>
                <a:ea typeface="Calibri" panose="020F0502020204030204" pitchFamily="34" charset="0"/>
                <a:cs typeface="Times New Roman" panose="02020603050405020304" pitchFamily="18" charset="0"/>
              </a:rPr>
              <a:t>o di 2° livello con i </a:t>
            </a:r>
            <a:r>
              <a:rPr lang="it-IT" sz="1600" b="1" dirty="0">
                <a:latin typeface="Calibri" panose="020F0502020204030204" pitchFamily="34" charset="0"/>
                <a:ea typeface="Calibri" panose="020F0502020204030204" pitchFamily="34" charset="0"/>
                <a:cs typeface="Times New Roman" panose="02020603050405020304" pitchFamily="18" charset="0"/>
              </a:rPr>
              <a:t>centri periferici </a:t>
            </a:r>
            <a:r>
              <a:rPr lang="it-IT" sz="1600" dirty="0">
                <a:latin typeface="Calibri" panose="020F0502020204030204" pitchFamily="34" charset="0"/>
                <a:ea typeface="Calibri" panose="020F0502020204030204" pitchFamily="34" charset="0"/>
                <a:cs typeface="Times New Roman" panose="02020603050405020304" pitchFamily="18" charset="0"/>
              </a:rPr>
              <a:t>o di 1° livello che trattano le specifiche patologie</a:t>
            </a:r>
            <a:r>
              <a:rPr lang="it-IT" sz="1600" i="1" dirty="0">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per offrire percorsi di cura omogenei di elevato valore scientifico, evitando i rischi di</a:t>
            </a:r>
            <a:r>
              <a:rPr lang="it-IT" sz="1600" i="1" dirty="0">
                <a:latin typeface="Calibri" panose="020F0502020204030204" pitchFamily="34" charset="0"/>
                <a:ea typeface="Calibri" panose="020F0502020204030204" pitchFamily="34" charset="0"/>
                <a:cs typeface="Times New Roman" panose="02020603050405020304" pitchFamily="18" charset="0"/>
              </a:rPr>
              <a:t> </a:t>
            </a:r>
            <a:r>
              <a:rPr lang="it-IT" sz="1600" dirty="0" err="1">
                <a:latin typeface="Calibri" panose="020F0502020204030204" pitchFamily="34" charset="0"/>
                <a:ea typeface="Calibri" panose="020F0502020204030204" pitchFamily="34" charset="0"/>
                <a:cs typeface="Times New Roman" panose="02020603050405020304" pitchFamily="18" charset="0"/>
              </a:rPr>
              <a:t>inappropriatezza</a:t>
            </a:r>
            <a:r>
              <a:rPr lang="it-IT" sz="1600" dirty="0">
                <a:latin typeface="Calibri" panose="020F0502020204030204" pitchFamily="34" charset="0"/>
                <a:ea typeface="Calibri" panose="020F0502020204030204" pitchFamily="34" charset="0"/>
                <a:cs typeface="Times New Roman" panose="02020603050405020304" pitchFamily="18" charset="0"/>
              </a:rPr>
              <a:t> conseguenti alla frammentazione, alla ripetizione e intempestività dell’approccio</a:t>
            </a:r>
            <a:r>
              <a:rPr lang="it-IT" sz="1600" i="1" dirty="0">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diagnostico-terapeutico e assistenziale. </a:t>
            </a:r>
          </a:p>
          <a:p>
            <a:pPr lvl="0" algn="just">
              <a:lnSpc>
                <a:spcPct val="110000"/>
              </a:lnSpc>
              <a:spcAft>
                <a:spcPts val="0"/>
              </a:spcAft>
            </a:pPr>
            <a:endParaRPr lang="it-IT" sz="1600" u="sng"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spcAft>
                <a:spcPts val="0"/>
              </a:spcAft>
            </a:pPr>
            <a:r>
              <a:rPr lang="it-IT"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Ambito di informazione-comunicazione</a:t>
            </a:r>
            <a:r>
              <a:rPr lang="it-IT" sz="1600" dirty="0">
                <a:latin typeface="Calibri" panose="020F0502020204030204" pitchFamily="34" charset="0"/>
                <a:ea typeface="Calibri" panose="020F0502020204030204" pitchFamily="34" charset="0"/>
                <a:cs typeface="Times New Roman" panose="02020603050405020304" pitchFamily="18" charset="0"/>
              </a:rPr>
              <a:t>: sviluppare la rete quale </a:t>
            </a:r>
            <a:r>
              <a:rPr lang="it-IT" sz="1600" b="1" dirty="0">
                <a:latin typeface="Calibri" panose="020F0502020204030204" pitchFamily="34" charset="0"/>
                <a:ea typeface="Calibri" panose="020F0502020204030204" pitchFamily="34" charset="0"/>
                <a:cs typeface="Times New Roman" panose="02020603050405020304" pitchFamily="18" charset="0"/>
              </a:rPr>
              <a:t>percorso informativo-comunicativo rivolto ai bisogni del cittadino</a:t>
            </a:r>
            <a:r>
              <a:rPr lang="it-IT" sz="1600" dirty="0">
                <a:latin typeface="Calibri" panose="020F0502020204030204" pitchFamily="34" charset="0"/>
                <a:ea typeface="Calibri" panose="020F0502020204030204" pitchFamily="34" charset="0"/>
                <a:cs typeface="Times New Roman" panose="02020603050405020304" pitchFamily="18" charset="0"/>
              </a:rPr>
              <a:t> e a facilitare/orientare la sua presa in carico in funzione di qualità, efficienza, efficacia e appropriatezza. </a:t>
            </a:r>
            <a:endParaRPr lang="it-IT" sz="1600"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94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4254" y="445613"/>
            <a:ext cx="7275007" cy="5576911"/>
          </a:xfrm>
          <a:prstGeom prst="rect">
            <a:avLst/>
          </a:prstGeom>
        </p:spPr>
        <p:txBody>
          <a:bodyPr wrap="square">
            <a:spAutoFit/>
          </a:bodyPr>
          <a:lstStyle/>
          <a:p>
            <a:pPr algn="ctr">
              <a:lnSpc>
                <a:spcPct val="110000"/>
              </a:lnSpc>
              <a:spcAft>
                <a:spcPts val="0"/>
              </a:spcAft>
            </a:pPr>
            <a:r>
              <a:rPr lang="it-IT"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I soggetti che partecipano alla rete</a:t>
            </a:r>
            <a:endParaRPr lang="it-IT"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dirty="0">
                <a:latin typeface="Calibri" panose="020F0502020204030204" pitchFamily="34" charset="0"/>
                <a:ea typeface="Times New Roman" panose="02020603050405020304" pitchFamily="18" charset="0"/>
                <a:cs typeface="Times New Roman" panose="02020603050405020304" pitchFamily="18" charset="0"/>
              </a:rPr>
              <a:t>I criteri fanno riferimento a due macro ordini di parametri: </a:t>
            </a:r>
            <a:endParaRPr lang="it-IT" sz="16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0000"/>
              </a:lnSpc>
              <a:spcAft>
                <a:spcPts val="0"/>
              </a:spcAft>
              <a:buAutoNum type="arabicParenR"/>
            </a:pPr>
            <a:r>
              <a:rPr lang="it-IT" sz="1600" dirty="0" smtClean="0">
                <a:latin typeface="Calibri" panose="020F0502020204030204" pitchFamily="34" charset="0"/>
                <a:ea typeface="Times New Roman" panose="02020603050405020304" pitchFamily="18" charset="0"/>
                <a:cs typeface="Times New Roman" panose="02020603050405020304" pitchFamily="18" charset="0"/>
              </a:rPr>
              <a:t>la </a:t>
            </a:r>
            <a:r>
              <a:rPr lang="it-IT" sz="1600" dirty="0">
                <a:latin typeface="Calibri" panose="020F0502020204030204" pitchFamily="34" charset="0"/>
                <a:ea typeface="Times New Roman" panose="02020603050405020304" pitchFamily="18" charset="0"/>
                <a:cs typeface="Times New Roman" panose="02020603050405020304" pitchFamily="18" charset="0"/>
              </a:rPr>
              <a:t>qualità, l’appropriatezza e la sicurezza delle prestazioni; </a:t>
            </a:r>
            <a:endParaRPr lang="it-IT" sz="16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0000"/>
              </a:lnSpc>
              <a:spcAft>
                <a:spcPts val="0"/>
              </a:spcAft>
              <a:buAutoNum type="arabicParenR"/>
            </a:pPr>
            <a:r>
              <a:rPr lang="it-IT" sz="1600" dirty="0" smtClean="0">
                <a:latin typeface="Calibri" panose="020F0502020204030204" pitchFamily="34" charset="0"/>
                <a:ea typeface="Times New Roman" panose="02020603050405020304" pitchFamily="18" charset="0"/>
                <a:cs typeface="Times New Roman" panose="02020603050405020304" pitchFamily="18" charset="0"/>
              </a:rPr>
              <a:t>la </a:t>
            </a:r>
            <a:r>
              <a:rPr lang="it-IT" sz="1600" dirty="0">
                <a:latin typeface="Calibri" panose="020F0502020204030204" pitchFamily="34" charset="0"/>
                <a:ea typeface="Times New Roman" panose="02020603050405020304" pitchFamily="18" charset="0"/>
                <a:cs typeface="Times New Roman" panose="02020603050405020304" pitchFamily="18" charset="0"/>
              </a:rPr>
              <a:t>distribuzione territoriale che favorisca gli accessi. </a:t>
            </a:r>
            <a:endParaRPr lang="it-IT" sz="16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0000"/>
              </a:lnSpc>
              <a:spcAft>
                <a:spcPts val="0"/>
              </a:spcAft>
              <a:buAutoNum type="arabicParenR"/>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dirty="0">
                <a:latin typeface="Calibri" panose="020F0502020204030204" pitchFamily="34" charset="0"/>
                <a:ea typeface="Times New Roman" panose="02020603050405020304" pitchFamily="18" charset="0"/>
                <a:cs typeface="Times New Roman" panose="02020603050405020304" pitchFamily="18" charset="0"/>
              </a:rPr>
              <a:t>I criteri del primo ordine valutano i </a:t>
            </a:r>
            <a:r>
              <a:rPr lang="it-IT" sz="1600" b="1" dirty="0">
                <a:latin typeface="Calibri" panose="020F0502020204030204" pitchFamily="34" charset="0"/>
                <a:ea typeface="Times New Roman" panose="02020603050405020304" pitchFamily="18" charset="0"/>
                <a:cs typeface="Times New Roman" panose="02020603050405020304" pitchFamily="18" charset="0"/>
              </a:rPr>
              <a:t>volumi di attività svolta </a:t>
            </a:r>
            <a:r>
              <a:rPr lang="it-IT" sz="1600" dirty="0">
                <a:latin typeface="Calibri" panose="020F0502020204030204" pitchFamily="34" charset="0"/>
                <a:ea typeface="Times New Roman" panose="02020603050405020304" pitchFamily="18" charset="0"/>
                <a:cs typeface="Times New Roman" panose="02020603050405020304" pitchFamily="18" charset="0"/>
              </a:rPr>
              <a:t>con appropriatezza, </a:t>
            </a:r>
            <a:r>
              <a:rPr lang="it-IT" sz="1600" b="1" dirty="0">
                <a:latin typeface="Calibri" panose="020F0502020204030204" pitchFamily="34" charset="0"/>
                <a:ea typeface="Times New Roman" panose="02020603050405020304" pitchFamily="18" charset="0"/>
                <a:cs typeface="Times New Roman" panose="02020603050405020304" pitchFamily="18" charset="0"/>
              </a:rPr>
              <a:t>l’esperienza</a:t>
            </a:r>
            <a:r>
              <a:rPr lang="it-IT" sz="1600" dirty="0">
                <a:latin typeface="Calibri" panose="020F0502020204030204" pitchFamily="34" charset="0"/>
                <a:ea typeface="Times New Roman" panose="02020603050405020304" pitchFamily="18" charset="0"/>
                <a:cs typeface="Times New Roman" panose="02020603050405020304" pitchFamily="18" charset="0"/>
              </a:rPr>
              <a:t> degli operatori, la </a:t>
            </a:r>
            <a:r>
              <a:rPr lang="it-IT" sz="1600" b="1" dirty="0">
                <a:latin typeface="Calibri" panose="020F0502020204030204" pitchFamily="34" charset="0"/>
                <a:ea typeface="Times New Roman" panose="02020603050405020304" pitchFamily="18" charset="0"/>
                <a:cs typeface="Times New Roman" panose="02020603050405020304" pitchFamily="18" charset="0"/>
              </a:rPr>
              <a:t>disponibilità delle t</a:t>
            </a:r>
            <a:r>
              <a:rPr lang="it-IT" sz="1600" dirty="0">
                <a:latin typeface="Calibri" panose="020F0502020204030204" pitchFamily="34" charset="0"/>
                <a:ea typeface="Times New Roman" panose="02020603050405020304" pitchFamily="18" charset="0"/>
                <a:cs typeface="Times New Roman" panose="02020603050405020304" pitchFamily="18" charset="0"/>
              </a:rPr>
              <a:t>ecnologie indispensabili per i trattamenti, la </a:t>
            </a:r>
            <a:r>
              <a:rPr lang="it-IT" sz="1600" b="1" dirty="0">
                <a:latin typeface="Calibri" panose="020F0502020204030204" pitchFamily="34" charset="0"/>
                <a:ea typeface="Times New Roman" panose="02020603050405020304" pitchFamily="18" charset="0"/>
                <a:cs typeface="Times New Roman" panose="02020603050405020304" pitchFamily="18" charset="0"/>
              </a:rPr>
              <a:t>corretta modalità organizzativa </a:t>
            </a:r>
            <a:r>
              <a:rPr lang="it-IT" sz="1600" dirty="0">
                <a:latin typeface="Calibri" panose="020F0502020204030204" pitchFamily="34" charset="0"/>
                <a:ea typeface="Times New Roman" panose="02020603050405020304" pitchFamily="18" charset="0"/>
                <a:cs typeface="Times New Roman" panose="02020603050405020304" pitchFamily="18" charset="0"/>
              </a:rPr>
              <a:t>a partire dalla garanzia </a:t>
            </a:r>
            <a:r>
              <a:rPr lang="it-IT" sz="1600" b="1" dirty="0">
                <a:latin typeface="Calibri" panose="020F0502020204030204" pitchFamily="34" charset="0"/>
                <a:ea typeface="Times New Roman" panose="02020603050405020304" pitchFamily="18" charset="0"/>
                <a:cs typeface="Times New Roman" panose="02020603050405020304" pitchFamily="18" charset="0"/>
              </a:rPr>
              <a:t>dell'interdisciplinarietà</a:t>
            </a:r>
            <a:r>
              <a:rPr lang="it-IT" sz="1600" dirty="0">
                <a:latin typeface="Calibri" panose="020F0502020204030204" pitchFamily="34" charset="0"/>
                <a:ea typeface="Times New Roman" panose="02020603050405020304" pitchFamily="18" charset="0"/>
                <a:cs typeface="Times New Roman" panose="02020603050405020304" pitchFamily="18" charset="0"/>
              </a:rPr>
              <a:t> e </a:t>
            </a:r>
            <a:r>
              <a:rPr lang="it-IT" sz="1600" b="1" dirty="0" err="1">
                <a:latin typeface="Calibri" panose="020F0502020204030204" pitchFamily="34" charset="0"/>
                <a:ea typeface="Times New Roman" panose="02020603050405020304" pitchFamily="18" charset="0"/>
                <a:cs typeface="Times New Roman" panose="02020603050405020304" pitchFamily="18" charset="0"/>
              </a:rPr>
              <a:t>multiprofessionalità</a:t>
            </a:r>
            <a:r>
              <a:rPr lang="it-IT" sz="1600" dirty="0" smtClean="0">
                <a:latin typeface="Calibri" panose="020F0502020204030204" pitchFamily="34" charset="0"/>
                <a:ea typeface="Times New Roman" panose="02020603050405020304" pitchFamily="18" charset="0"/>
                <a:cs typeface="Times New Roman" panose="02020603050405020304" pitchFamily="18" charset="0"/>
              </a:rPr>
              <a:t>.</a:t>
            </a:r>
          </a:p>
          <a:p>
            <a:pPr algn="just">
              <a:lnSpc>
                <a:spcPct val="110000"/>
              </a:lnSpc>
              <a:spcAft>
                <a:spcPts val="0"/>
              </a:spcAft>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dirty="0">
                <a:latin typeface="Calibri" panose="020F0502020204030204" pitchFamily="34" charset="0"/>
                <a:ea typeface="Times New Roman" panose="02020603050405020304" pitchFamily="18" charset="0"/>
                <a:cs typeface="Times New Roman" panose="02020603050405020304" pitchFamily="18" charset="0"/>
              </a:rPr>
              <a:t>I criteri che afferiscono al secondo ordine tengono conto della diffusione delle singole patologie, delle </a:t>
            </a:r>
            <a:r>
              <a:rPr lang="it-IT" sz="1600" b="1" dirty="0">
                <a:latin typeface="Calibri" panose="020F0502020204030204" pitchFamily="34" charset="0"/>
                <a:ea typeface="Times New Roman" panose="02020603050405020304" pitchFamily="18" charset="0"/>
                <a:cs typeface="Times New Roman" panose="02020603050405020304" pitchFamily="18" charset="0"/>
              </a:rPr>
              <a:t>caratteristiche territoriali e della logistica</a:t>
            </a:r>
            <a:r>
              <a:rPr lang="it-IT" sz="1600" dirty="0">
                <a:latin typeface="Calibri" panose="020F0502020204030204" pitchFamily="34" charset="0"/>
                <a:ea typeface="Times New Roman" panose="02020603050405020304" pitchFamily="18" charset="0"/>
                <a:cs typeface="Times New Roman" panose="02020603050405020304" pitchFamily="18" charset="0"/>
              </a:rPr>
              <a:t>, dell’esistenza di flussi storicamente e socialmente determinati verso centri di attrazione. </a:t>
            </a:r>
            <a:endParaRPr lang="it-IT" sz="16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spcAft>
                <a:spcPts val="0"/>
              </a:spcAft>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dirty="0">
                <a:latin typeface="Calibri" panose="020F0502020204030204" pitchFamily="34" charset="0"/>
                <a:ea typeface="Times New Roman" panose="02020603050405020304" pitchFamily="18" charset="0"/>
                <a:cs typeface="Times New Roman" panose="02020603050405020304" pitchFamily="18" charset="0"/>
              </a:rPr>
              <a:t>La </a:t>
            </a:r>
            <a:r>
              <a:rPr lang="it-IT" sz="1600" b="1" dirty="0">
                <a:latin typeface="Calibri" panose="020F0502020204030204" pitchFamily="34" charset="0"/>
                <a:ea typeface="Times New Roman" panose="02020603050405020304" pitchFamily="18" charset="0"/>
                <a:cs typeface="Times New Roman" panose="02020603050405020304" pitchFamily="18" charset="0"/>
              </a:rPr>
              <a:t>rete promuove e supporta </a:t>
            </a:r>
            <a:r>
              <a:rPr lang="it-IT" sz="1600" dirty="0">
                <a:latin typeface="Calibri" panose="020F0502020204030204" pitchFamily="34" charset="0"/>
                <a:ea typeface="Times New Roman" panose="02020603050405020304" pitchFamily="18" charset="0"/>
                <a:cs typeface="Times New Roman" panose="02020603050405020304" pitchFamily="18" charset="0"/>
              </a:rPr>
              <a:t>le fondamentali funzioni e figure di coordinamento: </a:t>
            </a:r>
            <a:r>
              <a:rPr lang="it-IT" sz="1600" b="1" i="1" dirty="0">
                <a:latin typeface="Calibri" panose="020F0502020204030204" pitchFamily="34" charset="0"/>
                <a:ea typeface="Times New Roman" panose="02020603050405020304" pitchFamily="18" charset="0"/>
                <a:cs typeface="Times New Roman" panose="02020603050405020304" pitchFamily="18" charset="0"/>
              </a:rPr>
              <a:t>case manager</a:t>
            </a:r>
            <a:r>
              <a:rPr lang="it-IT" sz="1600" b="1" dirty="0">
                <a:latin typeface="Calibri" panose="020F0502020204030204" pitchFamily="34" charset="0"/>
                <a:ea typeface="Times New Roman" panose="02020603050405020304" pitchFamily="18" charset="0"/>
                <a:cs typeface="Times New Roman" panose="02020603050405020304" pitchFamily="18" charset="0"/>
              </a:rPr>
              <a:t>, </a:t>
            </a:r>
            <a:r>
              <a:rPr lang="it-IT" sz="1600" b="1" i="1" dirty="0">
                <a:latin typeface="Calibri" panose="020F0502020204030204" pitchFamily="34" charset="0"/>
                <a:ea typeface="Times New Roman" panose="02020603050405020304" pitchFamily="18" charset="0"/>
                <a:cs typeface="Times New Roman" panose="02020603050405020304" pitchFamily="18" charset="0"/>
              </a:rPr>
              <a:t>care manager</a:t>
            </a:r>
            <a:r>
              <a:rPr lang="it-IT" sz="1600" b="1" dirty="0">
                <a:latin typeface="Calibri" panose="020F0502020204030204" pitchFamily="34" charset="0"/>
                <a:ea typeface="Times New Roman" panose="02020603050405020304" pitchFamily="18" charset="0"/>
                <a:cs typeface="Times New Roman" panose="02020603050405020304" pitchFamily="18" charset="0"/>
              </a:rPr>
              <a:t> e </a:t>
            </a:r>
            <a:r>
              <a:rPr lang="it-IT" sz="1600" b="1" i="1" dirty="0" err="1">
                <a:latin typeface="Calibri" panose="020F0502020204030204" pitchFamily="34" charset="0"/>
                <a:ea typeface="Times New Roman" panose="02020603050405020304" pitchFamily="18" charset="0"/>
                <a:cs typeface="Times New Roman" panose="02020603050405020304" pitchFamily="18" charset="0"/>
              </a:rPr>
              <a:t>clinical</a:t>
            </a:r>
            <a:r>
              <a:rPr lang="it-IT" sz="1600" b="1" i="1" dirty="0">
                <a:latin typeface="Calibri" panose="020F0502020204030204" pitchFamily="34" charset="0"/>
                <a:ea typeface="Times New Roman" panose="02020603050405020304" pitchFamily="18" charset="0"/>
                <a:cs typeface="Times New Roman" panose="02020603050405020304" pitchFamily="18" charset="0"/>
              </a:rPr>
              <a:t> manager</a:t>
            </a:r>
            <a:r>
              <a:rPr lang="it-IT" sz="1600" b="1" dirty="0">
                <a:latin typeface="Calibri" panose="020F0502020204030204" pitchFamily="34" charset="0"/>
                <a:ea typeface="Times New Roman" panose="02020603050405020304" pitchFamily="18" charset="0"/>
                <a:cs typeface="Times New Roman" panose="02020603050405020304" pitchFamily="18" charset="0"/>
              </a:rPr>
              <a:t>. </a:t>
            </a:r>
            <a:r>
              <a:rPr lang="it-IT" sz="1600" dirty="0">
                <a:latin typeface="Calibri" panose="020F0502020204030204" pitchFamily="34" charset="0"/>
                <a:ea typeface="Times New Roman" panose="02020603050405020304" pitchFamily="18" charset="0"/>
                <a:cs typeface="Times New Roman" panose="02020603050405020304" pitchFamily="18" charset="0"/>
              </a:rPr>
              <a:t>Per la maggior parte dei pazienti cronici la figura medica di riferimento è il medico di medicina generale che all’interno della rete, si integra e raccorda con i professionisti delle diverse aree cliniche, tecniche e assistenziali.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8616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3626" y="470607"/>
            <a:ext cx="7435780" cy="5847755"/>
          </a:xfrm>
          <a:prstGeom prst="rect">
            <a:avLst/>
          </a:prstGeom>
        </p:spPr>
        <p:txBody>
          <a:bodyPr wrap="square">
            <a:spAutoFit/>
          </a:bodyPr>
          <a:lstStyle/>
          <a:p>
            <a:pPr algn="ctr">
              <a:lnSpc>
                <a:spcPct val="110000"/>
              </a:lnSpc>
              <a:spcAft>
                <a:spcPts val="0"/>
              </a:spcAft>
            </a:pPr>
            <a:r>
              <a:rPr lang="it-IT"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a:t>
            </a:r>
            <a:r>
              <a:rPr lang="it-IT" sz="20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governance</a:t>
            </a:r>
            <a:r>
              <a:rPr lang="it-IT"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it-IT"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dirty="0">
                <a:latin typeface="Calibri" panose="020F0502020204030204" pitchFamily="34" charset="0"/>
                <a:ea typeface="Calibri" panose="020F0502020204030204" pitchFamily="34" charset="0"/>
                <a:cs typeface="Times New Roman" panose="02020603050405020304" pitchFamily="18" charset="0"/>
              </a:rPr>
              <a:t>Ogni rete clinico-assistenziale è una aggregazione di strutture e di figure professionali, il cui governo si articola su due livelli funzionali integrati:</a:t>
            </a:r>
          </a:p>
          <a:p>
            <a:pPr algn="just">
              <a:lnSpc>
                <a:spcPct val="110000"/>
              </a:lnSpc>
              <a:spcAft>
                <a:spcPts val="0"/>
              </a:spcAft>
            </a:pPr>
            <a:endParaRPr lang="it-IT" sz="16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b="1"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Ambito </a:t>
            </a:r>
            <a:r>
              <a:rPr lang="it-IT" sz="16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Regionale - Cabina di Reg</a:t>
            </a:r>
            <a:r>
              <a:rPr lang="it-IT" sz="1600" b="1" i="1" dirty="0">
                <a:latin typeface="Calibri" panose="020F0502020204030204" pitchFamily="34" charset="0"/>
                <a:ea typeface="Calibri" panose="020F0502020204030204" pitchFamily="34" charset="0"/>
                <a:cs typeface="Times New Roman" panose="02020603050405020304" pitchFamily="18" charset="0"/>
              </a:rPr>
              <a:t>ia</a:t>
            </a:r>
            <a:endParaRPr lang="it-IT"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dirty="0" smtClean="0">
                <a:latin typeface="Calibri" panose="020F0502020204030204" pitchFamily="34" charset="0"/>
                <a:ea typeface="Calibri" panose="020F0502020204030204" pitchFamily="34" charset="0"/>
                <a:cs typeface="Times New Roman" panose="02020603050405020304" pitchFamily="18" charset="0"/>
              </a:rPr>
              <a:t>La </a:t>
            </a:r>
            <a:r>
              <a:rPr lang="it-IT" sz="1600" dirty="0">
                <a:latin typeface="Calibri" panose="020F0502020204030204" pitchFamily="34" charset="0"/>
                <a:ea typeface="Calibri" panose="020F0502020204030204" pitchFamily="34" charset="0"/>
                <a:cs typeface="Times New Roman" panose="02020603050405020304" pitchFamily="18" charset="0"/>
              </a:rPr>
              <a:t>Cabina di Regia rappresenta il </a:t>
            </a:r>
            <a:r>
              <a:rPr lang="it-IT" sz="1600" dirty="0" err="1">
                <a:latin typeface="Calibri" panose="020F0502020204030204" pitchFamily="34" charset="0"/>
                <a:ea typeface="Calibri" panose="020F0502020204030204" pitchFamily="34" charset="0"/>
                <a:cs typeface="Times New Roman" panose="02020603050405020304" pitchFamily="18" charset="0"/>
              </a:rPr>
              <a:t>board</a:t>
            </a:r>
            <a:r>
              <a:rPr lang="it-IT" sz="1600" dirty="0">
                <a:latin typeface="Calibri" panose="020F0502020204030204" pitchFamily="34" charset="0"/>
                <a:ea typeface="Calibri" panose="020F0502020204030204" pitchFamily="34" charset="0"/>
                <a:cs typeface="Times New Roman" panose="02020603050405020304" pitchFamily="18" charset="0"/>
              </a:rPr>
              <a:t> di indirizzo e programmazione della rete.</a:t>
            </a:r>
          </a:p>
          <a:p>
            <a:pPr algn="just">
              <a:lnSpc>
                <a:spcPct val="110000"/>
              </a:lnSpc>
              <a:spcAft>
                <a:spcPts val="0"/>
              </a:spcAft>
            </a:pPr>
            <a:r>
              <a:rPr lang="it-IT" sz="1600" dirty="0">
                <a:latin typeface="Calibri" panose="020F0502020204030204" pitchFamily="34" charset="0"/>
                <a:ea typeface="Calibri" panose="020F0502020204030204" pitchFamily="34" charset="0"/>
                <a:cs typeface="Times New Roman" panose="02020603050405020304" pitchFamily="18" charset="0"/>
              </a:rPr>
              <a:t>Nella Cabina di Regia sono rappresentate le </a:t>
            </a:r>
            <a:r>
              <a:rPr lang="it-IT" sz="1600" b="1" dirty="0">
                <a:latin typeface="Calibri" panose="020F0502020204030204" pitchFamily="34" charset="0"/>
                <a:ea typeface="Calibri" panose="020F0502020204030204" pitchFamily="34" charset="0"/>
                <a:cs typeface="Times New Roman" panose="02020603050405020304" pitchFamily="18" charset="0"/>
              </a:rPr>
              <a:t>componenti istituzionali, professionali e del volontariato.</a:t>
            </a:r>
            <a:r>
              <a:rPr lang="it-IT" sz="1600" dirty="0">
                <a:latin typeface="Calibri" panose="020F0502020204030204" pitchFamily="34" charset="0"/>
                <a:ea typeface="Calibri" panose="020F0502020204030204" pitchFamily="34" charset="0"/>
                <a:cs typeface="Times New Roman" panose="02020603050405020304" pitchFamily="18" charset="0"/>
              </a:rPr>
              <a:t> Su specifiche tematiche che richiedono ulteriori competenze, la rete clinico-assistenziale può avvalersi del contributo di “</a:t>
            </a:r>
            <a:r>
              <a:rPr lang="it-IT" sz="1600" b="1" dirty="0">
                <a:latin typeface="Calibri" panose="020F0502020204030204" pitchFamily="34" charset="0"/>
                <a:ea typeface="Calibri" panose="020F0502020204030204" pitchFamily="34" charset="0"/>
                <a:cs typeface="Times New Roman" panose="02020603050405020304" pitchFamily="18" charset="0"/>
              </a:rPr>
              <a:t>Commissioni tecniche</a:t>
            </a:r>
            <a:r>
              <a:rPr lang="it-IT" sz="1600" dirty="0">
                <a:latin typeface="Calibri" panose="020F0502020204030204" pitchFamily="34" charset="0"/>
                <a:ea typeface="Calibri" panose="020F0502020204030204" pitchFamily="34" charset="0"/>
                <a:cs typeface="Times New Roman" panose="02020603050405020304" pitchFamily="18" charset="0"/>
              </a:rPr>
              <a:t>” costituite ad hoc che rappresentano una modalità operativa che consente di approfondire specifici temi per il raggiungimento delle finalità e degli obiettivi della rete. </a:t>
            </a:r>
          </a:p>
          <a:p>
            <a:pPr algn="just">
              <a:lnSpc>
                <a:spcPct val="110000"/>
              </a:lnSpc>
              <a:spcAft>
                <a:spcPts val="0"/>
              </a:spcAft>
            </a:pPr>
            <a:endParaRPr lang="it-IT" sz="1600" i="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b="1"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Ambito </a:t>
            </a:r>
            <a:r>
              <a:rPr lang="it-IT" sz="16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territoriale - Dipartimento aziendale/interaziendale funzionale</a:t>
            </a:r>
            <a:endParaRPr lang="it-IT"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dirty="0" smtClean="0">
                <a:latin typeface="Calibri" panose="020F0502020204030204" pitchFamily="34" charset="0"/>
                <a:ea typeface="Calibri" panose="020F0502020204030204" pitchFamily="34" charset="0"/>
                <a:cs typeface="Times New Roman" panose="02020603050405020304" pitchFamily="18" charset="0"/>
              </a:rPr>
              <a:t>La </a:t>
            </a:r>
            <a:r>
              <a:rPr lang="it-IT" sz="1600" dirty="0">
                <a:latin typeface="Calibri" panose="020F0502020204030204" pitchFamily="34" charset="0"/>
                <a:ea typeface="Calibri" panose="020F0502020204030204" pitchFamily="34" charset="0"/>
                <a:cs typeface="Times New Roman" panose="02020603050405020304" pitchFamily="18" charset="0"/>
              </a:rPr>
              <a:t>rete territoriale è l’insieme funzionale dei nodi erogativi, ossia di tutti i soggetti che partecipano alla rete stessa secondo i criteri definiti e delle </a:t>
            </a:r>
            <a:r>
              <a:rPr lang="it-IT" sz="1600" b="1" dirty="0">
                <a:latin typeface="Calibri" panose="020F0502020204030204" pitchFamily="34" charset="0"/>
                <a:ea typeface="Calibri" panose="020F0502020204030204" pitchFamily="34" charset="0"/>
                <a:cs typeface="Times New Roman" panose="02020603050405020304" pitchFamily="18" charset="0"/>
              </a:rPr>
              <a:t>Associazioni di volontariato </a:t>
            </a:r>
            <a:r>
              <a:rPr lang="it-IT" sz="1600" dirty="0">
                <a:latin typeface="Calibri" panose="020F0502020204030204" pitchFamily="34" charset="0"/>
                <a:ea typeface="Calibri" panose="020F0502020204030204" pitchFamily="34" charset="0"/>
                <a:cs typeface="Times New Roman" panose="02020603050405020304" pitchFamily="18" charset="0"/>
              </a:rPr>
              <a:t>coinvolte nel percorso assistenziale di cura e che operano nel territorio di una o più ASST.</a:t>
            </a:r>
          </a:p>
          <a:p>
            <a:pPr algn="just">
              <a:lnSpc>
                <a:spcPct val="110000"/>
              </a:lnSpc>
              <a:spcAft>
                <a:spcPts val="0"/>
              </a:spcAft>
            </a:pPr>
            <a:r>
              <a:rPr lang="it-IT" sz="1600" dirty="0">
                <a:latin typeface="Calibri" panose="020F0502020204030204" pitchFamily="34" charset="0"/>
                <a:ea typeface="Calibri" panose="020F0502020204030204" pitchFamily="34" charset="0"/>
                <a:cs typeface="Times New Roman" panose="02020603050405020304" pitchFamily="18" charset="0"/>
              </a:rPr>
              <a:t>Ciascuna ATS, in collaborazione con le ASST, gli erogatori e i gestori di riferimento territoriale, individua in relazione al bacino di utenza e alle peculiarità geografiche/orografiche, un Dipartimento Aziendale o Interaziendale, a cui affidare il Coordinamento tecnico scientifico territoriale di ogni rete clinico-assistenziale</a:t>
            </a:r>
            <a:r>
              <a:rPr lang="it-IT" sz="1600" dirty="0" smtClean="0">
                <a:latin typeface="Calibri" panose="020F050202020403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3083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1934" y="579773"/>
            <a:ext cx="8390374" cy="5613845"/>
          </a:xfrm>
          <a:prstGeom prst="rect">
            <a:avLst/>
          </a:prstGeom>
        </p:spPr>
        <p:txBody>
          <a:bodyPr wrap="square">
            <a:spAutoFit/>
          </a:bodyPr>
          <a:lstStyle/>
          <a:p>
            <a:pPr lvl="0" algn="ctr">
              <a:lnSpc>
                <a:spcPct val="110000"/>
              </a:lnSpc>
              <a:spcAft>
                <a:spcPts val="0"/>
              </a:spcAft>
            </a:pPr>
            <a:r>
              <a:rPr lang="it-IT"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PUNTI DI ACCESSO</a:t>
            </a:r>
          </a:p>
          <a:p>
            <a:pPr algn="just">
              <a:lnSpc>
                <a:spcPct val="110000"/>
              </a:lnSpc>
              <a:spcAft>
                <a:spcPts val="0"/>
              </a:spcAft>
            </a:pPr>
            <a:r>
              <a:rPr lang="it-IT" sz="1200" dirty="0">
                <a:latin typeface="Calibri" panose="020F0502020204030204" pitchFamily="34" charset="0"/>
                <a:ea typeface="Calibri" panose="020F0502020204030204" pitchFamily="34" charset="0"/>
                <a:cs typeface="Times New Roman" panose="02020603050405020304" pitchFamily="18" charset="0"/>
              </a:rPr>
              <a:t>É importante che l'organizzazione di rete sia in grado di </a:t>
            </a:r>
            <a:r>
              <a:rPr lang="it-IT" sz="1200" b="1" dirty="0">
                <a:latin typeface="Calibri" panose="020F0502020204030204" pitchFamily="34" charset="0"/>
                <a:ea typeface="Calibri" panose="020F0502020204030204" pitchFamily="34" charset="0"/>
                <a:cs typeface="Times New Roman" panose="02020603050405020304" pitchFamily="18" charset="0"/>
              </a:rPr>
              <a:t>intercettare la domanda e prendere in carico tempestivamente </a:t>
            </a:r>
            <a:r>
              <a:rPr lang="it-IT" sz="1200" dirty="0">
                <a:latin typeface="Calibri" panose="020F0502020204030204" pitchFamily="34" charset="0"/>
                <a:ea typeface="Calibri" panose="020F0502020204030204" pitchFamily="34" charset="0"/>
                <a:cs typeface="Times New Roman" panose="02020603050405020304" pitchFamily="18" charset="0"/>
              </a:rPr>
              <a:t>il singolo caso, rendendo disponibili accessi diffusi sul territorio regionale. La rete assicura la copertura di questo bisogno prevedendo </a:t>
            </a:r>
            <a:r>
              <a:rPr lang="it-IT" sz="1200" b="1" dirty="0">
                <a:latin typeface="Calibri" panose="020F0502020204030204" pitchFamily="34" charset="0"/>
                <a:ea typeface="Calibri" panose="020F0502020204030204" pitchFamily="34" charset="0"/>
                <a:cs typeface="Times New Roman" panose="02020603050405020304" pitchFamily="18" charset="0"/>
              </a:rPr>
              <a:t>modalità di accesso</a:t>
            </a:r>
            <a:r>
              <a:rPr lang="it-IT" sz="1200" dirty="0">
                <a:latin typeface="Calibri" panose="020F0502020204030204" pitchFamily="34" charset="0"/>
                <a:ea typeface="Calibri" panose="020F0502020204030204" pitchFamily="34" charset="0"/>
                <a:cs typeface="Times New Roman" panose="02020603050405020304" pitchFamily="18" charset="0"/>
              </a:rPr>
              <a:t>, rispondente a criteri organizzativi previsti dalla rete e presenti con almeno un punto in ogni Azienda Ospedaliera. In tali </a:t>
            </a:r>
            <a:r>
              <a:rPr lang="it-IT" sz="1200" b="1" dirty="0">
                <a:latin typeface="Calibri" panose="020F0502020204030204" pitchFamily="34" charset="0"/>
                <a:ea typeface="Calibri" panose="020F0502020204030204" pitchFamily="34" charset="0"/>
                <a:cs typeface="Times New Roman" panose="02020603050405020304" pitchFamily="18" charset="0"/>
              </a:rPr>
              <a:t>punti di accesso gli operatori indispensabili per assicurare la globalità dell'accoglienza</a:t>
            </a:r>
            <a:r>
              <a:rPr lang="it-IT" sz="1200" dirty="0">
                <a:latin typeface="Calibri" panose="020F0502020204030204" pitchFamily="34" charset="0"/>
                <a:ea typeface="Calibri" panose="020F0502020204030204" pitchFamily="34" charset="0"/>
                <a:cs typeface="Times New Roman" panose="02020603050405020304" pitchFamily="18" charset="0"/>
              </a:rPr>
              <a:t>, della presa in carico e la regia dell'esecuzione coordinata degli esami appropriati per la diagnosi e il trattamento sono:</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Font typeface="Symbol" panose="05050102010706020507" pitchFamily="18" charset="2"/>
              <a:buChar char=""/>
            </a:pPr>
            <a:r>
              <a:rPr lang="it-IT" sz="1200" dirty="0">
                <a:latin typeface="Calibri" panose="020F0502020204030204" pitchFamily="34" charset="0"/>
                <a:ea typeface="Calibri" panose="020F0502020204030204" pitchFamily="34" charset="0"/>
                <a:cs typeface="Times New Roman" panose="02020603050405020304" pitchFamily="18" charset="0"/>
              </a:rPr>
              <a:t>il personale medico per la valutazione diagnostica, del percorso terapeutico e di presa in carico;</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Font typeface="Symbol" panose="05050102010706020507" pitchFamily="18" charset="2"/>
              <a:buChar char=""/>
            </a:pPr>
            <a:r>
              <a:rPr lang="it-IT" sz="1200" dirty="0">
                <a:latin typeface="Calibri" panose="020F0502020204030204" pitchFamily="34" charset="0"/>
                <a:ea typeface="Calibri" panose="020F0502020204030204" pitchFamily="34" charset="0"/>
                <a:cs typeface="Times New Roman" panose="02020603050405020304" pitchFamily="18" charset="0"/>
              </a:rPr>
              <a:t>il personale infermieristico per la valutazione delle informazioni utili per il piano assistenziale;</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Font typeface="Symbol" panose="05050102010706020507" pitchFamily="18" charset="2"/>
              <a:buChar char=""/>
            </a:pPr>
            <a:r>
              <a:rPr lang="it-IT" sz="1200" dirty="0">
                <a:latin typeface="Calibri" panose="020F0502020204030204" pitchFamily="34" charset="0"/>
                <a:ea typeface="Calibri" panose="020F0502020204030204" pitchFamily="34" charset="0"/>
                <a:cs typeface="Times New Roman" panose="02020603050405020304" pitchFamily="18" charset="0"/>
              </a:rPr>
              <a:t>il personale di assistenza per la valutazione dei problemi psicologico-relazionali, sociali, familiari dei malati;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Font typeface="Symbol" panose="05050102010706020507" pitchFamily="18" charset="2"/>
              <a:buChar char=""/>
            </a:pPr>
            <a:r>
              <a:rPr lang="it-IT" sz="1200" dirty="0">
                <a:latin typeface="Calibri" panose="020F0502020204030204" pitchFamily="34" charset="0"/>
                <a:ea typeface="Calibri" panose="020F0502020204030204" pitchFamily="34" charset="0"/>
                <a:cs typeface="Times New Roman" panose="02020603050405020304" pitchFamily="18" charset="0"/>
              </a:rPr>
              <a:t>il personale amministrativo che provvede agli aspetti gestionali, quali le prenotazioni degli esami anche presso altre strutture e agli oneri burocratici, quali ad esempio, le procedure per l'esenzione del ticket per patologia.</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200" dirty="0">
                <a:latin typeface="Calibri" panose="020F0502020204030204" pitchFamily="34" charset="0"/>
                <a:ea typeface="Calibri" panose="020F0502020204030204" pitchFamily="34" charset="0"/>
                <a:cs typeface="Times New Roman" panose="02020603050405020304" pitchFamily="18" charset="0"/>
              </a:rPr>
              <a:t>Un importante supporto alle attività di primo accesso può essere garantito dal coinvolgimento delle Associazioni di Volontariato e/o dei pazienti.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200" dirty="0">
                <a:latin typeface="Calibri" panose="020F0502020204030204" pitchFamily="34" charset="0"/>
                <a:ea typeface="Calibri" panose="020F0502020204030204" pitchFamily="34" charset="0"/>
                <a:cs typeface="Times New Roman" panose="02020603050405020304" pitchFamily="18" charset="0"/>
              </a:rPr>
              <a:t>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200" b="1" dirty="0">
                <a:latin typeface="Calibri" panose="020F0502020204030204" pitchFamily="34" charset="0"/>
                <a:ea typeface="Calibri" panose="020F0502020204030204" pitchFamily="34" charset="0"/>
                <a:cs typeface="Times New Roman" panose="02020603050405020304" pitchFamily="18" charset="0"/>
              </a:rPr>
              <a:t>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pPr>
            <a:r>
              <a:rPr lang="it-IT"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RUOLO DELLE ASSOCIAZIONI DI VOLONTARIATO E DEI </a:t>
            </a:r>
            <a:r>
              <a:rPr lang="it-IT"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PAZIENTI</a:t>
            </a:r>
          </a:p>
          <a:p>
            <a:pPr algn="just">
              <a:lnSpc>
                <a:spcPct val="110000"/>
              </a:lnSpc>
              <a:spcAft>
                <a:spcPts val="0"/>
              </a:spcAft>
            </a:pPr>
            <a:endParaRPr lang="it-IT"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200" dirty="0" smtClean="0">
                <a:latin typeface="Calibri" panose="020F0502020204030204" pitchFamily="34" charset="0"/>
                <a:ea typeface="Calibri" panose="020F0502020204030204" pitchFamily="34" charset="0"/>
                <a:cs typeface="Times New Roman" panose="02020603050405020304" pitchFamily="18" charset="0"/>
              </a:rPr>
              <a:t>Il </a:t>
            </a:r>
            <a:r>
              <a:rPr lang="it-IT" sz="1200" dirty="0">
                <a:latin typeface="Calibri" panose="020F0502020204030204" pitchFamily="34" charset="0"/>
                <a:ea typeface="Calibri" panose="020F0502020204030204" pitchFamily="34" charset="0"/>
                <a:cs typeface="Times New Roman" panose="02020603050405020304" pitchFamily="18" charset="0"/>
              </a:rPr>
              <a:t>ruolo delle Associazioni di volontariato ha raggiunto da anni una maturità ed una consapevolezza tali da potersi porre in modo efficace come interlocutore nelle fasi progettuali e gestionali degli interventi sanitari.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200" dirty="0">
                <a:latin typeface="Calibri" panose="020F0502020204030204" pitchFamily="34" charset="0"/>
                <a:ea typeface="Calibri" panose="020F0502020204030204" pitchFamily="34" charset="0"/>
                <a:cs typeface="Times New Roman" panose="02020603050405020304" pitchFamily="18" charset="0"/>
              </a:rPr>
              <a:t>Il volontariato, e più in generale l'associazionismo, sono una delle componenti formalmente riconosciute dalle reti. Un corretto coinvolgimento e co-partecipazione dei pazienti/cittadini alla gestione di alcuni servizi sanitari all’interno delle reti clinico-assistenziali contribuisce a migliorare la qualità dei servizi stessi.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dirty="0">
                <a:latin typeface="Calibri" panose="020F0502020204030204" pitchFamily="34" charset="0"/>
                <a:ea typeface="Times New Roman" panose="02020603050405020304" pitchFamily="18" charset="0"/>
              </a:rPr>
              <a:t>Nei Piani di Rete devono essere individuate sedi e fasi del percorso di cura in cui il volontariato, "accreditato" dalla rete svolge specifiche funzioni di integrazione e/o completamento dell'offerta istituzionale. La rete prevede azioni di sviluppo della collaborazione tra le Direzioni Aziendali e le Associazioni su diversi temi sensibili come la collaborazione su progetti/attività riguardanti la formazione ai pazienti, la formazione ai “</a:t>
            </a:r>
            <a:r>
              <a:rPr lang="it-IT" sz="1200" i="1" dirty="0" err="1">
                <a:latin typeface="Calibri" panose="020F0502020204030204" pitchFamily="34" charset="0"/>
                <a:ea typeface="Times New Roman" panose="02020603050405020304" pitchFamily="18" charset="0"/>
              </a:rPr>
              <a:t>caregiver</a:t>
            </a:r>
            <a:r>
              <a:rPr lang="it-IT" sz="1200" i="1" dirty="0">
                <a:latin typeface="Calibri" panose="020F0502020204030204" pitchFamily="34" charset="0"/>
                <a:ea typeface="Times New Roman" panose="02020603050405020304" pitchFamily="18" charset="0"/>
              </a:rPr>
              <a:t>”</a:t>
            </a:r>
            <a:r>
              <a:rPr lang="it-IT" sz="1200" dirty="0">
                <a:latin typeface="Calibri" panose="020F0502020204030204" pitchFamily="34" charset="0"/>
                <a:ea typeface="Times New Roman" panose="02020603050405020304" pitchFamily="18" charset="0"/>
              </a:rPr>
              <a:t> ed il supporto psicologico. </a:t>
            </a:r>
            <a:endParaRPr lang="it-IT"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2978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2031" y="838943"/>
            <a:ext cx="8420519" cy="4779770"/>
          </a:xfrm>
          <a:prstGeom prst="rect">
            <a:avLst/>
          </a:prstGeom>
        </p:spPr>
        <p:txBody>
          <a:bodyPr wrap="square">
            <a:spAutoFit/>
          </a:bodyPr>
          <a:lstStyle/>
          <a:p>
            <a:pPr algn="ctr">
              <a:lnSpc>
                <a:spcPct val="115000"/>
              </a:lnSpc>
              <a:spcAft>
                <a:spcPts val="0"/>
              </a:spcAft>
            </a:pPr>
            <a:r>
              <a:rPr lang="it-IT"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Comunicazione-informazione</a:t>
            </a:r>
            <a:endParaRPr lang="it-IT"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endParaRPr lang="it-IT"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dirty="0" smtClean="0">
                <a:latin typeface="Calibri" panose="020F0502020204030204" pitchFamily="34" charset="0"/>
                <a:ea typeface="Calibri" panose="020F0502020204030204" pitchFamily="34" charset="0"/>
                <a:cs typeface="Times New Roman" panose="02020603050405020304" pitchFamily="18" charset="0"/>
              </a:rPr>
              <a:t>Elemento </a:t>
            </a:r>
            <a:r>
              <a:rPr lang="it-IT" sz="1600" dirty="0">
                <a:latin typeface="Calibri" panose="020F0502020204030204" pitchFamily="34" charset="0"/>
                <a:ea typeface="Calibri" panose="020F0502020204030204" pitchFamily="34" charset="0"/>
                <a:cs typeface="Times New Roman" panose="02020603050405020304" pitchFamily="18" charset="0"/>
              </a:rPr>
              <a:t>fondamentale e qualificante della rete clinico-assistenziale è la costruzione e il costante aggiornamento di un percorso comunicativo-informativo centrato intorno ai </a:t>
            </a:r>
            <a:r>
              <a:rPr lang="it-IT" sz="1600" b="1" dirty="0">
                <a:latin typeface="Calibri" panose="020F0502020204030204" pitchFamily="34" charset="0"/>
                <a:ea typeface="Calibri" panose="020F0502020204030204" pitchFamily="34" charset="0"/>
                <a:cs typeface="Times New Roman" panose="02020603050405020304" pitchFamily="18" charset="0"/>
              </a:rPr>
              <a:t>bisogni del cittadino</a:t>
            </a:r>
            <a:r>
              <a:rPr lang="it-IT" sz="16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10000"/>
              </a:lnSpc>
              <a:spcAft>
                <a:spcPts val="0"/>
              </a:spcAft>
            </a:pPr>
            <a:r>
              <a:rPr lang="it-IT" sz="1600" dirty="0">
                <a:latin typeface="Calibri" panose="020F0502020204030204" pitchFamily="34" charset="0"/>
                <a:ea typeface="Calibri" panose="020F0502020204030204" pitchFamily="34" charset="0"/>
                <a:cs typeface="Times New Roman" panose="02020603050405020304" pitchFamily="18" charset="0"/>
              </a:rPr>
              <a:t>La rete comunica in modo chiaro, univoco e aggiornato le offerte </a:t>
            </a:r>
            <a:r>
              <a:rPr lang="it-IT" sz="1600" dirty="0" err="1">
                <a:latin typeface="Calibri" panose="020F0502020204030204" pitchFamily="34" charset="0"/>
                <a:ea typeface="Calibri" panose="020F0502020204030204" pitchFamily="34" charset="0"/>
                <a:cs typeface="Times New Roman" panose="02020603050405020304" pitchFamily="18" charset="0"/>
              </a:rPr>
              <a:t>erogative</a:t>
            </a:r>
            <a:r>
              <a:rPr lang="it-IT" sz="1600" dirty="0">
                <a:latin typeface="Calibri" panose="020F0502020204030204" pitchFamily="34" charset="0"/>
                <a:ea typeface="Calibri" panose="020F0502020204030204" pitchFamily="34" charset="0"/>
                <a:cs typeface="Times New Roman" panose="02020603050405020304" pitchFamily="18" charset="0"/>
              </a:rPr>
              <a:t> attraverso uno specifico sito istituzionale. Nel processo comunicativo-informativo la rete clinico-assistenziale si presenta come un sistema integrato che si riconosce in valori condivisi, adotta percorsi clinici basati su evidenze scientifiche, favorisce lo scambio di buone pratiche, cura la relazione e la comunicazione tra professionisti e tra professionisti e paziente.</a:t>
            </a:r>
          </a:p>
          <a:p>
            <a:pPr algn="just">
              <a:lnSpc>
                <a:spcPct val="110000"/>
              </a:lnSpc>
              <a:spcAft>
                <a:spcPts val="0"/>
              </a:spcAft>
            </a:pPr>
            <a:endParaRPr lang="it-IT"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dirty="0" smtClean="0">
                <a:latin typeface="Calibri" panose="020F0502020204030204" pitchFamily="34" charset="0"/>
                <a:ea typeface="Calibri" panose="020F0502020204030204" pitchFamily="34" charset="0"/>
                <a:cs typeface="Times New Roman" panose="02020603050405020304" pitchFamily="18" charset="0"/>
              </a:rPr>
              <a:t>Le </a:t>
            </a:r>
            <a:r>
              <a:rPr lang="it-IT" sz="1600" dirty="0">
                <a:latin typeface="Calibri" panose="020F0502020204030204" pitchFamily="34" charset="0"/>
                <a:ea typeface="Calibri" panose="020F0502020204030204" pitchFamily="34" charset="0"/>
                <a:cs typeface="Times New Roman" panose="02020603050405020304" pitchFamily="18" charset="0"/>
              </a:rPr>
              <a:t>strutture della rete clinico-assistenziale </a:t>
            </a:r>
            <a:r>
              <a:rPr lang="it-IT" sz="1600" b="1" dirty="0">
                <a:latin typeface="Calibri" panose="020F0502020204030204" pitchFamily="34" charset="0"/>
                <a:ea typeface="Calibri" panose="020F0502020204030204" pitchFamily="34" charset="0"/>
                <a:cs typeface="Times New Roman" panose="02020603050405020304" pitchFamily="18" charset="0"/>
              </a:rPr>
              <a:t>condividono l’appartenenza alla rete stessa sui propri siti istituzionali </a:t>
            </a:r>
            <a:r>
              <a:rPr lang="it-IT" sz="1600" dirty="0">
                <a:latin typeface="Calibri" panose="020F0502020204030204" pitchFamily="34" charset="0"/>
                <a:ea typeface="Calibri" panose="020F0502020204030204" pitchFamily="34" charset="0"/>
                <a:cs typeface="Times New Roman" panose="02020603050405020304" pitchFamily="18" charset="0"/>
              </a:rPr>
              <a:t>dove rendono disponibili informazioni comuni, valorizzano la propria specificità esponendo i servizi offerti e le modalità di accesso, descrivono i percorsi di presa in carico e individuano i referenti per gli aspetti di cura e per gli aspetti assistenziali.</a:t>
            </a:r>
            <a:r>
              <a:rPr lang="it-IT"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0000"/>
              </a:lnSpc>
              <a:spcAft>
                <a:spcPts val="0"/>
              </a:spcAft>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it-IT"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4998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3481" y="1367460"/>
            <a:ext cx="7697037" cy="3951851"/>
          </a:xfrm>
          <a:prstGeom prst="rect">
            <a:avLst/>
          </a:prstGeom>
        </p:spPr>
        <p:txBody>
          <a:bodyPr wrap="square">
            <a:spAutoFit/>
          </a:bodyPr>
          <a:lstStyle/>
          <a:p>
            <a:pPr lvl="0" algn="ctr">
              <a:lnSpc>
                <a:spcPct val="110000"/>
              </a:lnSpc>
            </a:pPr>
            <a:r>
              <a:rPr lang="it-IT"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I percorsi di presa in </a:t>
            </a:r>
            <a:r>
              <a:rPr lang="it-IT" sz="2000" b="1"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carico</a:t>
            </a:r>
          </a:p>
          <a:p>
            <a:pPr lvl="0" algn="just">
              <a:lnSpc>
                <a:spcPct val="110000"/>
              </a:lnSpc>
            </a:pPr>
            <a:endPar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Ciascuna rete definisce e aggiorna i percorsi di presa in carico di riferimento agli strumenti che consentono di </a:t>
            </a:r>
            <a:r>
              <a:rPr lang="it-IT"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coniugare rigore scientifico e metodologico, qualità delle cure, equità delle prestazioni, appropriatezza diagnostica e terapeutica, compresa l’appropriata gestione dei farmaci “ad alto costo”. </a:t>
            </a:r>
            <a:endParaRPr lang="it-IT"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endPar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Il modello di presa in carico adottato da Regione Lombardia evolve da un approccio top down -  che focalizza l’attenzione sull’ “appropriatezza” delle prestazioni erogate rispetto a standard di riferimento </a:t>
            </a:r>
            <a:r>
              <a:rPr lang="it-IT"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evidence-based</a:t>
            </a: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(PDTA), coniugando tale modalità - ad un </a:t>
            </a:r>
            <a:r>
              <a:rPr lang="it-IT"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approccio bottom-up</a:t>
            </a: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che valorizza i modelli predittivi dei bisogni, correlando la cronicità principale con le diverse comorbilità e condizioni di fragilità e vulnerabilità al fine di corrispondere ai bisogni individuali.  </a:t>
            </a:r>
          </a:p>
          <a:p>
            <a:pPr lvl="0" algn="just">
              <a:lnSpc>
                <a:spcPct val="110000"/>
              </a:lnSpc>
            </a:pP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6745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44545" y="767502"/>
            <a:ext cx="7365442" cy="5035225"/>
          </a:xfrm>
          <a:prstGeom prst="rect">
            <a:avLst/>
          </a:prstGeom>
        </p:spPr>
        <p:txBody>
          <a:bodyPr wrap="square">
            <a:spAutoFit/>
          </a:bodyPr>
          <a:lstStyle/>
          <a:p>
            <a:pPr lvl="0" algn="ctr">
              <a:lnSpc>
                <a:spcPct val="110000"/>
              </a:lnSpc>
            </a:pPr>
            <a:r>
              <a:rPr lang="it-IT"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Monitoraggio e </a:t>
            </a:r>
            <a:r>
              <a:rPr lang="it-IT" sz="2000" b="1"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valutazione</a:t>
            </a:r>
          </a:p>
          <a:p>
            <a:pPr lvl="0" algn="ctr">
              <a:lnSpc>
                <a:spcPct val="110000"/>
              </a:lnSpc>
            </a:pPr>
            <a:endParaRPr lang="it-IT"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L’efficacia e la funzionalità del modello organizzativo della rete e della sua capacità di raggiungere le finalità e gli obiettivi definiti, sono monitorati e misurati per consentire alla programmazione regionale di mettere a punto i necessari correttivi, sia organizzativi, che di sviluppo progettuale</a:t>
            </a:r>
            <a:r>
              <a:rPr lang="it-IT"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0000"/>
              </a:lnSpc>
            </a:pPr>
            <a:endPar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Le reti utilizzano i dati presenti nel sistema informativo regionale finalizzato alla valutazione e al monitoraggio dei livelli di efficienza, di efficacia, di qualità e sicurezza delle attività svolte. </a:t>
            </a:r>
            <a:endParaRPr lang="it-IT"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endPar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Gli </a:t>
            </a:r>
            <a:r>
              <a:rPr lang="it-IT"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indicatori</a:t>
            </a: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utilizzati ed i relativi standard di riferimento devono </a:t>
            </a:r>
            <a:r>
              <a:rPr lang="it-IT"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interessare tutte le componenti della rete, ospedaliere e territoriali</a:t>
            </a: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I parametri regionali considerano esperienze ed indicatori già condivisi nel </a:t>
            </a:r>
            <a:r>
              <a:rPr lang="it-IT"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Nuovo Sistema di Garanzia coordinato dal Ministero della Salute, nel Piano Nazionale Esiti (PNE), coordinato da AGENAS e in progetti attivi tra Regioni, quale il Network delle Regioni, coordinato dalla Scuola Superiore Sant’Anna di Pisa</a:t>
            </a: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0000"/>
              </a:lnSpc>
            </a:pPr>
            <a:r>
              <a:rPr lang="it-IT"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362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i="1" dirty="0" smtClean="0">
                <a:solidFill>
                  <a:srgbClr val="7030A0"/>
                </a:solidFill>
              </a:rPr>
              <a:t>I punti di atterraggio</a:t>
            </a:r>
            <a:br>
              <a:rPr lang="it-IT" sz="4000" i="1" dirty="0" smtClean="0">
                <a:solidFill>
                  <a:srgbClr val="7030A0"/>
                </a:solidFill>
              </a:rPr>
            </a:br>
            <a:r>
              <a:rPr lang="it-IT" sz="4000" i="1" dirty="0" smtClean="0">
                <a:solidFill>
                  <a:srgbClr val="7030A0"/>
                </a:solidFill>
              </a:rPr>
              <a:t>le linee da seguire </a:t>
            </a:r>
            <a:br>
              <a:rPr lang="it-IT" sz="4000" i="1" dirty="0" smtClean="0">
                <a:solidFill>
                  <a:srgbClr val="7030A0"/>
                </a:solidFill>
              </a:rPr>
            </a:br>
            <a:endParaRPr lang="it-IT" sz="4000" i="1" dirty="0">
              <a:solidFill>
                <a:srgbClr val="7030A0"/>
              </a:solidFill>
            </a:endParaRPr>
          </a:p>
        </p:txBody>
      </p:sp>
      <p:sp>
        <p:nvSpPr>
          <p:cNvPr id="3" name="Segnaposto contenuto 2"/>
          <p:cNvSpPr>
            <a:spLocks noGrp="1"/>
          </p:cNvSpPr>
          <p:nvPr>
            <p:ph idx="1"/>
          </p:nvPr>
        </p:nvSpPr>
        <p:spPr>
          <a:xfrm>
            <a:off x="904351" y="1677410"/>
            <a:ext cx="7556362" cy="4209331"/>
          </a:xfrm>
        </p:spPr>
        <p:txBody>
          <a:bodyPr/>
          <a:lstStyle/>
          <a:p>
            <a:r>
              <a:rPr lang="it-IT" sz="2000" dirty="0" smtClean="0"/>
              <a:t>Indipendentemente dai modelli adottati gli obiettivi che oggi si stanno ponendo tutti i sistemi sanitari sono: </a:t>
            </a:r>
          </a:p>
          <a:p>
            <a:pPr lvl="1"/>
            <a:r>
              <a:rPr lang="it-IT" sz="2000" dirty="0" smtClean="0"/>
              <a:t>Adeguatezza  (fruibilità)</a:t>
            </a:r>
          </a:p>
          <a:p>
            <a:pPr lvl="1"/>
            <a:r>
              <a:rPr lang="it-IT" sz="2000" dirty="0" smtClean="0"/>
              <a:t>Appropriatezza </a:t>
            </a:r>
          </a:p>
          <a:p>
            <a:pPr lvl="1"/>
            <a:r>
              <a:rPr lang="it-IT" sz="2000" dirty="0" err="1" smtClean="0"/>
              <a:t>Outcome</a:t>
            </a:r>
            <a:r>
              <a:rPr lang="it-IT" sz="2000" dirty="0" smtClean="0"/>
              <a:t> </a:t>
            </a:r>
          </a:p>
          <a:p>
            <a:pPr lvl="1"/>
            <a:r>
              <a:rPr lang="it-IT" sz="2000" dirty="0" smtClean="0"/>
              <a:t>Efficienza </a:t>
            </a:r>
          </a:p>
          <a:p>
            <a:r>
              <a:rPr lang="it-IT" sz="2000" dirty="0" smtClean="0"/>
              <a:t>Il raggiungimento di questi obiettivi prevede sia azioni programmatorie che legate all’organizzazione dell’erogazione</a:t>
            </a:r>
          </a:p>
          <a:p>
            <a:r>
              <a:rPr lang="it-IT" sz="2000" b="1" dirty="0" smtClean="0">
                <a:solidFill>
                  <a:srgbClr val="FF0000"/>
                </a:solidFill>
              </a:rPr>
              <a:t>Occorre leggere il proprio ruolo alla luce di questi obiettivi</a:t>
            </a:r>
          </a:p>
          <a:p>
            <a:endParaRPr lang="it-IT" sz="2000" dirty="0" smtClean="0"/>
          </a:p>
        </p:txBody>
      </p:sp>
      <p:sp>
        <p:nvSpPr>
          <p:cNvPr id="4" name="Parentesi graffa chiusa 3"/>
          <p:cNvSpPr/>
          <p:nvPr/>
        </p:nvSpPr>
        <p:spPr>
          <a:xfrm>
            <a:off x="4863519" y="2636912"/>
            <a:ext cx="4320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solidFill>
                <a:prstClr val="black"/>
              </a:solidFill>
            </a:endParaRPr>
          </a:p>
        </p:txBody>
      </p:sp>
    </p:spTree>
    <p:extLst>
      <p:ext uri="{BB962C8B-B14F-4D97-AF65-F5344CB8AC3E}">
        <p14:creationId xmlns:p14="http://schemas.microsoft.com/office/powerpoint/2010/main" val="2925027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stretch>
            <a:fillRect/>
          </a:stretch>
        </p:blipFill>
        <p:spPr>
          <a:xfrm>
            <a:off x="179513" y="188640"/>
            <a:ext cx="7849608" cy="3672160"/>
          </a:xfrm>
          <a:prstGeom prst="rect">
            <a:avLst/>
          </a:prstGeom>
        </p:spPr>
      </p:pic>
      <p:pic>
        <p:nvPicPr>
          <p:cNvPr id="11" name="Picture 2"/>
          <p:cNvPicPr>
            <a:picLocks noGrp="1" noChangeAspect="1" noChangeArrowheads="1"/>
          </p:cNvPicPr>
          <p:nvPr>
            <p:ph idx="1"/>
          </p:nvPr>
        </p:nvPicPr>
        <p:blipFill>
          <a:blip r:embed="rId3"/>
          <a:srcRect/>
          <a:stretch>
            <a:fillRect/>
          </a:stretch>
        </p:blipFill>
        <p:spPr bwMode="auto">
          <a:xfrm>
            <a:off x="1708024" y="1836419"/>
            <a:ext cx="2785228" cy="3319463"/>
          </a:xfrm>
          <a:prstGeom prst="rect">
            <a:avLst/>
          </a:prstGeom>
          <a:noFill/>
          <a:ln w="9525">
            <a:noFill/>
            <a:miter lim="800000"/>
            <a:headEnd/>
            <a:tailEnd/>
          </a:ln>
        </p:spPr>
      </p:pic>
      <p:pic>
        <p:nvPicPr>
          <p:cNvPr id="12" name="Picture 2"/>
          <p:cNvPicPr>
            <a:picLocks noChangeAspect="1" noChangeArrowheads="1"/>
          </p:cNvPicPr>
          <p:nvPr/>
        </p:nvPicPr>
        <p:blipFill>
          <a:blip r:embed="rId4"/>
          <a:srcRect/>
          <a:stretch>
            <a:fillRect/>
          </a:stretch>
        </p:blipFill>
        <p:spPr bwMode="auto">
          <a:xfrm>
            <a:off x="3035078" y="2179318"/>
            <a:ext cx="4474676" cy="3946845"/>
          </a:xfrm>
          <a:prstGeom prst="rect">
            <a:avLst/>
          </a:prstGeom>
          <a:noFill/>
          <a:ln w="9525">
            <a:noFill/>
            <a:miter lim="800000"/>
            <a:headEnd/>
            <a:tailEnd/>
          </a:ln>
        </p:spPr>
      </p:pic>
      <p:pic>
        <p:nvPicPr>
          <p:cNvPr id="13" name="Picture 2"/>
          <p:cNvPicPr>
            <a:picLocks noChangeAspect="1" noChangeArrowheads="1"/>
          </p:cNvPicPr>
          <p:nvPr/>
        </p:nvPicPr>
        <p:blipFill>
          <a:blip r:embed="rId5"/>
          <a:srcRect/>
          <a:stretch>
            <a:fillRect/>
          </a:stretch>
        </p:blipFill>
        <p:spPr bwMode="auto">
          <a:xfrm>
            <a:off x="5120214" y="2882899"/>
            <a:ext cx="2908907" cy="3243264"/>
          </a:xfrm>
          <a:prstGeom prst="rect">
            <a:avLst/>
          </a:prstGeom>
          <a:noFill/>
          <a:ln w="9525">
            <a:noFill/>
            <a:miter lim="800000"/>
            <a:headEnd/>
            <a:tailEnd/>
          </a:ln>
        </p:spPr>
      </p:pic>
      <p:pic>
        <p:nvPicPr>
          <p:cNvPr id="14" name="Picture 2"/>
          <p:cNvPicPr>
            <a:picLocks noChangeAspect="1" noChangeArrowheads="1"/>
          </p:cNvPicPr>
          <p:nvPr/>
        </p:nvPicPr>
        <p:blipFill>
          <a:blip r:embed="rId6"/>
          <a:srcRect/>
          <a:stretch>
            <a:fillRect/>
          </a:stretch>
        </p:blipFill>
        <p:spPr bwMode="auto">
          <a:xfrm>
            <a:off x="6778073" y="4330700"/>
            <a:ext cx="2365927" cy="2239964"/>
          </a:xfrm>
          <a:prstGeom prst="rect">
            <a:avLst/>
          </a:prstGeom>
          <a:noFill/>
          <a:ln w="9525">
            <a:noFill/>
            <a:miter lim="800000"/>
            <a:headEnd/>
            <a:tailEnd/>
          </a:ln>
        </p:spPr>
      </p:pic>
      <p:sp>
        <p:nvSpPr>
          <p:cNvPr id="2" name="Rettangolo 1"/>
          <p:cNvSpPr/>
          <p:nvPr/>
        </p:nvSpPr>
        <p:spPr>
          <a:xfrm>
            <a:off x="1262130" y="1493949"/>
            <a:ext cx="1184856" cy="1803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94885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67059" y="1147570"/>
            <a:ext cx="5893358" cy="4493538"/>
          </a:xfrm>
          <a:prstGeom prst="rect">
            <a:avLst/>
          </a:prstGeom>
        </p:spPr>
        <p:txBody>
          <a:bodyPr wrap="square">
            <a:spAutoFit/>
          </a:bodyPr>
          <a:lstStyle/>
          <a:p>
            <a:pPr lvl="0" algn="ctr">
              <a:lnSpc>
                <a:spcPct val="110000"/>
              </a:lnSpc>
            </a:pPr>
            <a:r>
              <a:rPr lang="it-IT"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Continuità delle </a:t>
            </a:r>
            <a:r>
              <a:rPr lang="it-IT" sz="2000" b="1"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cure</a:t>
            </a:r>
          </a:p>
          <a:p>
            <a:pPr lvl="0" algn="just">
              <a:lnSpc>
                <a:spcPct val="110000"/>
              </a:lnSpc>
            </a:pPr>
            <a:endPar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Uno dei principali obiettivi delle reti clinico-assistenziali regionali è assicurare la continuità delle cure attraverso la </a:t>
            </a:r>
            <a:r>
              <a:rPr lang="it-IT"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sinergia tra i diversi professionisti intra ed extra-ospedalieri favorita dal lavoro in team </a:t>
            </a: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e dall’elaborazione ed implementazione di percorsi di presa in carico condivisi. </a:t>
            </a:r>
            <a:endParaRPr lang="it-IT"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endPar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pP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La logica di rete valorizza il ruolo dei </a:t>
            </a:r>
            <a:r>
              <a:rPr lang="it-IT"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Medici di Medicina Generale </a:t>
            </a: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e dei </a:t>
            </a:r>
            <a:r>
              <a:rPr lang="it-IT"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professionisti territoriali</a:t>
            </a: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realizzando un modello d’integrazione tra coloro che operano nell’Ospedale e nel Territorio. Tale modello assistenziale prevede la costruzione di appositi percorsi e la presa in carico da parte di un team multiprofessionale e multidisciplinare, caratterizzato da competenze sanitarie e sociali, nonché il monitoraggio, mediante adeguati strumenti di valutazione dell’appropriatezza, delle interfaccia tra i vari </a:t>
            </a:r>
            <a:r>
              <a:rPr lang="it-IT"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setting</a:t>
            </a:r>
            <a:r>
              <a:rPr lang="it-IT"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assistenziali.</a:t>
            </a:r>
            <a:endParaRPr lang="it-IT" sz="1600" dirty="0">
              <a:solidFill>
                <a:prstClr val="black"/>
              </a:solidFill>
            </a:endParaRPr>
          </a:p>
        </p:txBody>
      </p:sp>
    </p:spTree>
    <p:extLst>
      <p:ext uri="{BB962C8B-B14F-4D97-AF65-F5344CB8AC3E}">
        <p14:creationId xmlns:p14="http://schemas.microsoft.com/office/powerpoint/2010/main" val="2182138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62" name="Group 2"/>
          <p:cNvGraphicFramePr>
            <a:graphicFrameLocks noGrp="1"/>
          </p:cNvGraphicFramePr>
          <p:nvPr>
            <p:extLst/>
          </p:nvPr>
        </p:nvGraphicFramePr>
        <p:xfrm>
          <a:off x="656822" y="450761"/>
          <a:ext cx="8062175" cy="6045784"/>
        </p:xfrm>
        <a:graphic>
          <a:graphicData uri="http://schemas.openxmlformats.org/drawingml/2006/table">
            <a:tbl>
              <a:tblPr/>
              <a:tblGrid>
                <a:gridCol w="1517257"/>
                <a:gridCol w="1823789"/>
                <a:gridCol w="2504032"/>
                <a:gridCol w="2217097"/>
              </a:tblGrid>
              <a:tr h="58915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Arial" panose="020B0604020202020204" pitchFamily="34" charset="0"/>
                        </a:rPr>
                        <a:t>Contesti clinici </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Medicina della Semplicità</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Medicina della Complessità</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Medicina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Caos</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8915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Metodo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clinico</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Disease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 Oriented</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Patient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Oriented</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smtClean="0">
                          <a:ln>
                            <a:noFill/>
                          </a:ln>
                          <a:solidFill>
                            <a:schemeClr val="tx1"/>
                          </a:solidFill>
                          <a:effectLst/>
                          <a:latin typeface="Arial" panose="020B0604020202020204" pitchFamily="34" charset="0"/>
                        </a:rPr>
                        <a:t>Person</a:t>
                      </a:r>
                      <a:r>
                        <a:rPr kumimoji="0" lang="it-IT" sz="1600" b="1" i="0" u="none" strike="noStrike" cap="none" normalizeH="0" baseline="0" dirty="0" smtClean="0">
                          <a:ln>
                            <a:noFill/>
                          </a:ln>
                          <a:solidFill>
                            <a:schemeClr val="tx1"/>
                          </a:solidFill>
                          <a:effectLst/>
                          <a:latin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smtClean="0">
                          <a:ln>
                            <a:noFill/>
                          </a:ln>
                          <a:solidFill>
                            <a:schemeClr val="tx1"/>
                          </a:solidFill>
                          <a:effectLst/>
                          <a:latin typeface="Arial" panose="020B0604020202020204" pitchFamily="34" charset="0"/>
                        </a:rPr>
                        <a:t>Oriented</a:t>
                      </a:r>
                      <a:endParaRPr kumimoji="0" lang="it-IT" sz="1600" b="1" i="0" u="none" strike="noStrike" cap="none" normalizeH="0" baseline="0" dirty="0" smtClean="0">
                        <a:ln>
                          <a:noFill/>
                        </a:ln>
                        <a:solidFill>
                          <a:schemeClr val="tx1"/>
                        </a:solidFill>
                        <a:effectLst/>
                        <a:latin typeface="Arial" panose="020B0604020202020204" pitchFamily="34" charset="0"/>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r>
              <a:tr h="94930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0000"/>
                          </a:solidFill>
                          <a:effectLst/>
                          <a:latin typeface="Arial" panose="020B0604020202020204" pitchFamily="34" charset="0"/>
                        </a:rPr>
                        <a:t> Attenzione del medico</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Arial" panose="020B0604020202020204" pitchFamily="34" charset="0"/>
                        </a:rPr>
                        <a:t>  Gestione della malattia  acuta di un  solo organo</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Management del numero di malattie croniche (comorbidity)</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Management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dei vari illness (multimorbidity)</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r>
              <a:tr h="94930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000000"/>
                          </a:solidFill>
                          <a:effectLst/>
                          <a:latin typeface="Arial" panose="020B0604020202020204" pitchFamily="34" charset="0"/>
                        </a:rPr>
                        <a:t>Follow-up </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Generalmente si limita a breve periodo di tempo</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Interazione medico paziente presa in carico (ricovero- day service)</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Interazione overtime</a:t>
                      </a:r>
                      <a:endParaRPr kumimoji="0" lang="is-IS" sz="1600" b="0" i="0" u="none" strike="noStrike" cap="none" normalizeH="0" baseline="0" smtClean="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rgbClr val="000000"/>
                        </a:solidFill>
                        <a:effectLst/>
                        <a:latin typeface="Arial" panose="020B0604020202020204" pitchFamily="34" charset="0"/>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r>
              <a:tr h="158142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0000"/>
                          </a:solidFill>
                          <a:effectLst/>
                          <a:latin typeface="Arial" panose="020B0604020202020204" pitchFamily="34" charset="0"/>
                        </a:rPr>
                        <a:t>Relazione medico-paziente</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Relazione professionale limitata alla prestazione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Consenso comune</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Relazione di fiducia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Basso grado di condivisione</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Relazione esistenziale</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r>
              <a:tr h="138744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000000"/>
                          </a:solidFill>
                          <a:effectLst/>
                          <a:latin typeface="Arial" panose="020B0604020202020204" pitchFamily="34" charset="0"/>
                        </a:rPr>
                        <a:t>Obiettivo del medico</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Guarigione di malattia acuta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(Guidelines)</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Co-management delle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 patologie croniche e ottimizzazione della politerapia farmacologica(Mindlines)</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Arial" panose="020B0604020202020204" pitchFamily="34" charset="0"/>
                        </a:rPr>
                        <a:t>Il miglioramento dello stato di salute attraverso il management dei problemi di salute </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r>
            </a:tbl>
          </a:graphicData>
        </a:graphic>
      </p:graphicFrame>
    </p:spTree>
    <p:extLst>
      <p:ext uri="{BB962C8B-B14F-4D97-AF65-F5344CB8AC3E}">
        <p14:creationId xmlns:p14="http://schemas.microsoft.com/office/powerpoint/2010/main" val="3490528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927903" y="794657"/>
            <a:ext cx="5395369" cy="3530600"/>
          </a:xfrm>
          <a:prstGeom prst="rect">
            <a:avLst/>
          </a:prstGeom>
        </p:spPr>
      </p:pic>
      <p:pic>
        <p:nvPicPr>
          <p:cNvPr id="5" name="Immagine 4"/>
          <p:cNvPicPr>
            <a:picLocks noChangeAspect="1"/>
          </p:cNvPicPr>
          <p:nvPr/>
        </p:nvPicPr>
        <p:blipFill>
          <a:blip r:embed="rId3"/>
          <a:stretch>
            <a:fillRect/>
          </a:stretch>
        </p:blipFill>
        <p:spPr>
          <a:xfrm>
            <a:off x="2238796" y="4956002"/>
            <a:ext cx="4773582" cy="1060796"/>
          </a:xfrm>
          <a:prstGeom prst="rect">
            <a:avLst/>
          </a:prstGeom>
        </p:spPr>
      </p:pic>
    </p:spTree>
    <p:extLst>
      <p:ext uri="{BB962C8B-B14F-4D97-AF65-F5344CB8AC3E}">
        <p14:creationId xmlns:p14="http://schemas.microsoft.com/office/powerpoint/2010/main" val="309636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611560" y="476673"/>
            <a:ext cx="7772400" cy="93610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4000" dirty="0" smtClean="0"/>
              <a:t>Una </a:t>
            </a:r>
            <a:r>
              <a:rPr lang="it-IT" sz="4000" dirty="0"/>
              <a:t>sfida comune a tutti i Paesi sviluppati</a:t>
            </a:r>
          </a:p>
        </p:txBody>
      </p:sp>
      <p:pic>
        <p:nvPicPr>
          <p:cNvPr id="9" name="Immagine 8"/>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23244">
            <a:off x="6836754" y="3845025"/>
            <a:ext cx="1413068" cy="1948593"/>
          </a:xfrm>
          <a:prstGeom prst="rect">
            <a:avLst/>
          </a:prstGeom>
          <a:noFill/>
          <a:ln>
            <a:noFill/>
          </a:ln>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4626">
            <a:off x="786673" y="1491103"/>
            <a:ext cx="2520281" cy="3276721"/>
          </a:xfrm>
          <a:prstGeom prst="rect">
            <a:avLst/>
          </a:prstGeom>
          <a:noFill/>
          <a:ln w="9525">
            <a:solidFill>
              <a:schemeClr val="tx1"/>
            </a:solidFill>
            <a:miter lim="800000"/>
            <a:headEnd/>
            <a:tailEnd/>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
        <p:nvSpPr>
          <p:cNvPr id="11" name="CasellaDiTesto 10"/>
          <p:cNvSpPr txBox="1"/>
          <p:nvPr/>
        </p:nvSpPr>
        <p:spPr>
          <a:xfrm>
            <a:off x="1403648" y="3646722"/>
            <a:ext cx="1512168" cy="523220"/>
          </a:xfrm>
          <a:prstGeom prst="rect">
            <a:avLst/>
          </a:prstGeom>
          <a:solidFill>
            <a:schemeClr val="bg2"/>
          </a:solidFill>
        </p:spPr>
        <p:txBody>
          <a:bodyPr wrap="square" rtlCol="0">
            <a:spAutoFit/>
          </a:bodyPr>
          <a:lstStyle/>
          <a:p>
            <a:pPr algn="ctr"/>
            <a:r>
              <a:rPr lang="it-IT" sz="2800" b="1" dirty="0" smtClean="0">
                <a:solidFill>
                  <a:srgbClr val="339933"/>
                </a:solidFill>
                <a:latin typeface="Arial Black" panose="020B0A04020102020204" pitchFamily="34" charset="0"/>
              </a:rPr>
              <a:t>OMS</a:t>
            </a:r>
            <a:endParaRPr lang="it-IT" sz="2800" b="1" dirty="0">
              <a:solidFill>
                <a:srgbClr val="339933"/>
              </a:solidFill>
              <a:latin typeface="Arial Black" panose="020B0A04020102020204" pitchFamily="34" charset="0"/>
            </a:endParaRPr>
          </a:p>
        </p:txBody>
      </p:sp>
      <p:sp>
        <p:nvSpPr>
          <p:cNvPr id="17" name="CasellaDiTesto 16"/>
          <p:cNvSpPr txBox="1"/>
          <p:nvPr/>
        </p:nvSpPr>
        <p:spPr>
          <a:xfrm>
            <a:off x="3779912" y="3534800"/>
            <a:ext cx="1800200" cy="400110"/>
          </a:xfrm>
          <a:prstGeom prst="rect">
            <a:avLst/>
          </a:prstGeom>
          <a:solidFill>
            <a:schemeClr val="bg2"/>
          </a:solidFill>
        </p:spPr>
        <p:txBody>
          <a:bodyPr wrap="square" rtlCol="0">
            <a:spAutoFit/>
          </a:bodyPr>
          <a:lstStyle/>
          <a:p>
            <a:pPr algn="ctr"/>
            <a:r>
              <a:rPr lang="it-IT" sz="2000" b="1" dirty="0" smtClean="0">
                <a:solidFill>
                  <a:srgbClr val="339933"/>
                </a:solidFill>
                <a:latin typeface="Arial Black" panose="020B0A04020102020204" pitchFamily="34" charset="0"/>
              </a:rPr>
              <a:t>EUROPA</a:t>
            </a:r>
            <a:endParaRPr lang="it-IT" sz="2000" b="1" dirty="0">
              <a:solidFill>
                <a:srgbClr val="339933"/>
              </a:solidFill>
              <a:latin typeface="Arial Black" panose="020B0A04020102020204" pitchFamily="34" charset="0"/>
            </a:endParaRPr>
          </a:p>
        </p:txBody>
      </p:sp>
      <p:pic>
        <p:nvPicPr>
          <p:cNvPr id="18" name="Immagine 17"/>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2017">
            <a:off x="6337125" y="1848033"/>
            <a:ext cx="1811655" cy="2562860"/>
          </a:xfrm>
          <a:prstGeom prst="rect">
            <a:avLst/>
          </a:prstGeom>
          <a:noFill/>
          <a:ln>
            <a:noFill/>
          </a:ln>
        </p:spPr>
      </p:pic>
      <p:pic>
        <p:nvPicPr>
          <p:cNvPr id="19" name="Immagine 18"/>
          <p:cNvPicPr/>
          <p:nvPr/>
        </p:nvPicPr>
        <p:blipFill rotWithShape="1">
          <a:blip r:embed="rId5"/>
          <a:srcRect l="11071" t="19051" r="12015" b="12997"/>
          <a:stretch/>
        </p:blipFill>
        <p:spPr bwMode="auto">
          <a:xfrm rot="20934781">
            <a:off x="934971" y="4966429"/>
            <a:ext cx="2928360" cy="1382201"/>
          </a:xfrm>
          <a:prstGeom prst="rect">
            <a:avLst/>
          </a:prstGeom>
          <a:ln>
            <a:noFill/>
          </a:ln>
          <a:extLst>
            <a:ext uri="{53640926-AAD7-44D8-BBD7-CCE9431645EC}">
              <a14:shadowObscured xmlns:a14="http://schemas.microsoft.com/office/drawing/2010/main"/>
            </a:ext>
          </a:extLst>
        </p:spPr>
      </p:pic>
      <p:sp>
        <p:nvSpPr>
          <p:cNvPr id="20" name="CasellaDiTesto 19"/>
          <p:cNvSpPr txBox="1"/>
          <p:nvPr/>
        </p:nvSpPr>
        <p:spPr>
          <a:xfrm>
            <a:off x="2563294" y="5733256"/>
            <a:ext cx="972108" cy="338554"/>
          </a:xfrm>
          <a:prstGeom prst="rect">
            <a:avLst/>
          </a:prstGeom>
          <a:solidFill>
            <a:schemeClr val="bg2"/>
          </a:solidFill>
        </p:spPr>
        <p:txBody>
          <a:bodyPr wrap="square" rtlCol="0">
            <a:spAutoFit/>
          </a:bodyPr>
          <a:lstStyle/>
          <a:p>
            <a:pPr algn="ctr"/>
            <a:r>
              <a:rPr lang="it-IT" sz="1600" b="1" dirty="0" smtClean="0">
                <a:solidFill>
                  <a:srgbClr val="339933"/>
                </a:solidFill>
                <a:latin typeface="Arial Black" panose="020B0A04020102020204" pitchFamily="34" charset="0"/>
              </a:rPr>
              <a:t>UK</a:t>
            </a:r>
            <a:endParaRPr lang="it-IT" sz="1600" b="1" dirty="0">
              <a:solidFill>
                <a:srgbClr val="339933"/>
              </a:solidFill>
              <a:latin typeface="Arial Black" panose="020B0A04020102020204" pitchFamily="34" charset="0"/>
            </a:endParaRPr>
          </a:p>
        </p:txBody>
      </p:sp>
      <p:sp>
        <p:nvSpPr>
          <p:cNvPr id="21" name="CasellaDiTesto 20"/>
          <p:cNvSpPr txBox="1"/>
          <p:nvPr/>
        </p:nvSpPr>
        <p:spPr>
          <a:xfrm rot="676070">
            <a:off x="6826220" y="3129463"/>
            <a:ext cx="1152128" cy="338554"/>
          </a:xfrm>
          <a:prstGeom prst="rect">
            <a:avLst/>
          </a:prstGeom>
          <a:solidFill>
            <a:schemeClr val="bg2"/>
          </a:solidFill>
        </p:spPr>
        <p:txBody>
          <a:bodyPr wrap="square" rtlCol="0">
            <a:spAutoFit/>
          </a:bodyPr>
          <a:lstStyle/>
          <a:p>
            <a:pPr algn="ctr"/>
            <a:r>
              <a:rPr lang="it-IT" sz="1600" b="1" dirty="0" smtClean="0">
                <a:solidFill>
                  <a:srgbClr val="339933"/>
                </a:solidFill>
                <a:latin typeface="Arial Black" panose="020B0A04020102020204" pitchFamily="34" charset="0"/>
              </a:rPr>
              <a:t>EUROPA</a:t>
            </a:r>
            <a:endParaRPr lang="it-IT" sz="1600" b="1" dirty="0">
              <a:solidFill>
                <a:srgbClr val="339933"/>
              </a:solidFill>
              <a:latin typeface="Arial Black" panose="020B0A04020102020204" pitchFamily="34" charset="0"/>
            </a:endParaRPr>
          </a:p>
        </p:txBody>
      </p:sp>
      <p:pic>
        <p:nvPicPr>
          <p:cNvPr id="14" name="Immagine 13"/>
          <p:cNvPicPr/>
          <p:nvPr/>
        </p:nvPicPr>
        <p:blipFill>
          <a:blip r:embed="rId6">
            <a:extLst>
              <a:ext uri="{28A0092B-C50C-407E-A947-70E740481C1C}">
                <a14:useLocalDpi xmlns:a14="http://schemas.microsoft.com/office/drawing/2010/main" val="0"/>
              </a:ext>
            </a:extLst>
          </a:blip>
          <a:srcRect/>
          <a:stretch>
            <a:fillRect/>
          </a:stretch>
        </p:blipFill>
        <p:spPr bwMode="auto">
          <a:xfrm rot="293119">
            <a:off x="3952008" y="3259894"/>
            <a:ext cx="2161606" cy="2782872"/>
          </a:xfrm>
          <a:prstGeom prst="rect">
            <a:avLst/>
          </a:prstGeom>
          <a:noFill/>
          <a:ln>
            <a:noFill/>
          </a:ln>
        </p:spPr>
      </p:pic>
      <p:sp>
        <p:nvSpPr>
          <p:cNvPr id="16" name="CasellaDiTesto 15"/>
          <p:cNvSpPr txBox="1"/>
          <p:nvPr/>
        </p:nvSpPr>
        <p:spPr>
          <a:xfrm>
            <a:off x="4283968" y="4797152"/>
            <a:ext cx="1584176" cy="338554"/>
          </a:xfrm>
          <a:prstGeom prst="rect">
            <a:avLst/>
          </a:prstGeom>
          <a:solidFill>
            <a:schemeClr val="bg2"/>
          </a:solidFill>
        </p:spPr>
        <p:txBody>
          <a:bodyPr wrap="square" rtlCol="0">
            <a:spAutoFit/>
          </a:bodyPr>
          <a:lstStyle/>
          <a:p>
            <a:pPr algn="ctr"/>
            <a:r>
              <a:rPr lang="it-IT" sz="1600" b="1" dirty="0" smtClean="0">
                <a:solidFill>
                  <a:srgbClr val="339933"/>
                </a:solidFill>
                <a:latin typeface="Arial Black" panose="020B0A04020102020204" pitchFamily="34" charset="0"/>
              </a:rPr>
              <a:t>CANADA</a:t>
            </a:r>
            <a:endParaRPr lang="it-IT" sz="1600" b="1" dirty="0">
              <a:solidFill>
                <a:srgbClr val="339933"/>
              </a:solidFill>
              <a:latin typeface="Arial Black" panose="020B0A04020102020204" pitchFamily="34" charset="0"/>
            </a:endParaRPr>
          </a:p>
        </p:txBody>
      </p:sp>
    </p:spTree>
    <p:extLst>
      <p:ext uri="{BB962C8B-B14F-4D97-AF65-F5344CB8AC3E}">
        <p14:creationId xmlns:p14="http://schemas.microsoft.com/office/powerpoint/2010/main" val="2280074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62" name="Group 2"/>
          <p:cNvGraphicFramePr>
            <a:graphicFrameLocks noGrp="1"/>
          </p:cNvGraphicFramePr>
          <p:nvPr>
            <p:extLst/>
          </p:nvPr>
        </p:nvGraphicFramePr>
        <p:xfrm>
          <a:off x="656822" y="450761"/>
          <a:ext cx="8062175" cy="6045784"/>
        </p:xfrm>
        <a:graphic>
          <a:graphicData uri="http://schemas.openxmlformats.org/drawingml/2006/table">
            <a:tbl>
              <a:tblPr/>
              <a:tblGrid>
                <a:gridCol w="1517257"/>
                <a:gridCol w="1823789"/>
                <a:gridCol w="2504032"/>
                <a:gridCol w="2217097"/>
              </a:tblGrid>
              <a:tr h="58915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Arial" panose="020B0604020202020204" pitchFamily="34" charset="0"/>
                        </a:rPr>
                        <a:t>Contesti clinici </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Medicina della Semplicità</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Medicina della Complessità</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Medicina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Caos</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8915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Metodo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clinico</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Disease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 Oriented</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Patient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panose="020B0604020202020204" pitchFamily="34" charset="0"/>
                        </a:rPr>
                        <a:t>Oriented</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smtClean="0">
                          <a:ln>
                            <a:noFill/>
                          </a:ln>
                          <a:solidFill>
                            <a:schemeClr val="tx1"/>
                          </a:solidFill>
                          <a:effectLst/>
                          <a:latin typeface="Arial" panose="020B0604020202020204" pitchFamily="34" charset="0"/>
                        </a:rPr>
                        <a:t>Person</a:t>
                      </a:r>
                      <a:r>
                        <a:rPr kumimoji="0" lang="it-IT" sz="1600" b="1" i="0" u="none" strike="noStrike" cap="none" normalizeH="0" baseline="0" dirty="0" smtClean="0">
                          <a:ln>
                            <a:noFill/>
                          </a:ln>
                          <a:solidFill>
                            <a:schemeClr val="tx1"/>
                          </a:solidFill>
                          <a:effectLst/>
                          <a:latin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smtClean="0">
                          <a:ln>
                            <a:noFill/>
                          </a:ln>
                          <a:solidFill>
                            <a:schemeClr val="tx1"/>
                          </a:solidFill>
                          <a:effectLst/>
                          <a:latin typeface="Arial" panose="020B0604020202020204" pitchFamily="34" charset="0"/>
                        </a:rPr>
                        <a:t>Oriented</a:t>
                      </a:r>
                      <a:endParaRPr kumimoji="0" lang="it-IT" sz="1600" b="1" i="0" u="none" strike="noStrike" cap="none" normalizeH="0" baseline="0" dirty="0" smtClean="0">
                        <a:ln>
                          <a:noFill/>
                        </a:ln>
                        <a:solidFill>
                          <a:schemeClr val="tx1"/>
                        </a:solidFill>
                        <a:effectLst/>
                        <a:latin typeface="Arial" panose="020B0604020202020204" pitchFamily="34" charset="0"/>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r>
              <a:tr h="94930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0000"/>
                          </a:solidFill>
                          <a:effectLst/>
                          <a:latin typeface="Arial" panose="020B0604020202020204" pitchFamily="34" charset="0"/>
                        </a:rPr>
                        <a:t> Attenzione del medico</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Arial" panose="020B0604020202020204" pitchFamily="34" charset="0"/>
                        </a:rPr>
                        <a:t>  Gestione della malattia  acuta di un  solo organo</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Management del numero di malattie croniche (comorbidity)</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Management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dei vari illness (multimorbidity)</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r>
              <a:tr h="94930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000000"/>
                          </a:solidFill>
                          <a:effectLst/>
                          <a:latin typeface="Arial" panose="020B0604020202020204" pitchFamily="34" charset="0"/>
                        </a:rPr>
                        <a:t>Follow-up </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Generalmente si limita a breve periodo di tempo</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Interazione medico paziente presa in carico (ricovero- day service)</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Interazione overtime</a:t>
                      </a:r>
                      <a:endParaRPr kumimoji="0" lang="is-IS" sz="1600" b="0" i="0" u="none" strike="noStrike" cap="none" normalizeH="0" baseline="0" smtClean="0">
                        <a:ln>
                          <a:noFill/>
                        </a:ln>
                        <a:solidFill>
                          <a:srgbClr val="000000"/>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rgbClr val="000000"/>
                        </a:solidFill>
                        <a:effectLst/>
                        <a:latin typeface="Arial" panose="020B0604020202020204" pitchFamily="34" charset="0"/>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r>
              <a:tr h="158142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0000"/>
                          </a:solidFill>
                          <a:effectLst/>
                          <a:latin typeface="Arial" panose="020B0604020202020204" pitchFamily="34" charset="0"/>
                        </a:rPr>
                        <a:t>Relazione medico-paziente</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Relazione professionale limitata alla prestazione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Consenso comune</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Relazione di fiducia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Basso grado di condivisione</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Relazione esistenziale</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r>
              <a:tr h="138744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000000"/>
                          </a:solidFill>
                          <a:effectLst/>
                          <a:latin typeface="Arial" panose="020B0604020202020204" pitchFamily="34" charset="0"/>
                        </a:rPr>
                        <a:t>Obiettivo del medico</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2E6"/>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Guarigione di malattia acuta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(Guidelines)</a:t>
                      </a:r>
                    </a:p>
                  </a:txBody>
                  <a:tcPr marL="91434" marR="91434" marT="45716" marB="45716"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Co-management delle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anose="020B0604020202020204" pitchFamily="34" charset="0"/>
                        </a:rPr>
                        <a:t> patologie croniche e ottimizzazione della politerapia farmacologica(Mindlines)</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Arial" panose="020B0604020202020204" pitchFamily="34" charset="0"/>
                        </a:rPr>
                        <a:t>Il miglioramento dello stato di salute attraverso il management dei problemi di salute </a:t>
                      </a: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D9CC"/>
                    </a:solidFill>
                  </a:tcPr>
                </a:tc>
              </a:tr>
            </a:tbl>
          </a:graphicData>
        </a:graphic>
      </p:graphicFrame>
    </p:spTree>
    <p:extLst>
      <p:ext uri="{BB962C8B-B14F-4D97-AF65-F5344CB8AC3E}">
        <p14:creationId xmlns:p14="http://schemas.microsoft.com/office/powerpoint/2010/main" val="1721793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0" y="188913"/>
            <a:ext cx="9144000" cy="6215062"/>
            <a:chOff x="0" y="108"/>
            <a:chExt cx="5760" cy="3915"/>
          </a:xfrm>
        </p:grpSpPr>
        <p:pic>
          <p:nvPicPr>
            <p:cNvPr id="43043" name="Picture 39" descr="Rettangolo-bianco"/>
            <p:cNvPicPr>
              <a:picLocks noChangeAspect="1" noChangeArrowheads="1"/>
            </p:cNvPicPr>
            <p:nvPr/>
          </p:nvPicPr>
          <p:blipFill>
            <a:blip r:embed="rId3" cstate="print"/>
            <a:srcRect t="8076" b="18893"/>
            <a:stretch>
              <a:fillRect/>
            </a:stretch>
          </p:blipFill>
          <p:spPr bwMode="auto">
            <a:xfrm>
              <a:off x="49" y="108"/>
              <a:ext cx="5671" cy="3915"/>
            </a:xfrm>
            <a:prstGeom prst="rect">
              <a:avLst/>
            </a:prstGeom>
            <a:noFill/>
            <a:ln w="9525">
              <a:noFill/>
              <a:miter lim="800000"/>
              <a:headEnd/>
              <a:tailEnd/>
            </a:ln>
          </p:spPr>
        </p:pic>
        <p:pic>
          <p:nvPicPr>
            <p:cNvPr id="43044" name="Picture 40" descr="Rettangolo-chiaro"/>
            <p:cNvPicPr>
              <a:picLocks noChangeAspect="1" noChangeArrowheads="1"/>
            </p:cNvPicPr>
            <p:nvPr/>
          </p:nvPicPr>
          <p:blipFill>
            <a:blip r:embed="rId4" cstate="print"/>
            <a:srcRect l="3857" r="1950"/>
            <a:stretch>
              <a:fillRect/>
            </a:stretch>
          </p:blipFill>
          <p:spPr bwMode="auto">
            <a:xfrm>
              <a:off x="0" y="300"/>
              <a:ext cx="5760" cy="409"/>
            </a:xfrm>
            <a:prstGeom prst="rect">
              <a:avLst/>
            </a:prstGeom>
            <a:noFill/>
            <a:ln w="9525">
              <a:noFill/>
              <a:miter lim="800000"/>
              <a:headEnd/>
              <a:tailEnd/>
            </a:ln>
          </p:spPr>
        </p:pic>
      </p:grpSp>
      <p:sp>
        <p:nvSpPr>
          <p:cNvPr id="43012" name="Text Box 5"/>
          <p:cNvSpPr txBox="1">
            <a:spLocks noChangeArrowheads="1"/>
          </p:cNvSpPr>
          <p:nvPr/>
        </p:nvSpPr>
        <p:spPr bwMode="auto">
          <a:xfrm>
            <a:off x="477838" y="615950"/>
            <a:ext cx="8126412" cy="396875"/>
          </a:xfrm>
          <a:prstGeom prst="rect">
            <a:avLst/>
          </a:prstGeom>
          <a:noFill/>
          <a:ln w="9525">
            <a:noFill/>
            <a:miter lim="800000"/>
            <a:headEnd/>
            <a:tailEnd/>
          </a:ln>
        </p:spPr>
        <p:txBody>
          <a:bodyPr>
            <a:spAutoFit/>
          </a:bodyPr>
          <a:lstStyle/>
          <a:p>
            <a:r>
              <a:rPr lang="it-IT" sz="2000"/>
              <a:t>Fattori di complessità organizzativa: </a:t>
            </a:r>
            <a:r>
              <a:rPr lang="it-IT" sz="2000" b="1">
                <a:solidFill>
                  <a:srgbClr val="0070C0"/>
                </a:solidFill>
              </a:rPr>
              <a:t>INTERDIPENDENZA</a:t>
            </a:r>
            <a:r>
              <a:rPr lang="it-IT">
                <a:solidFill>
                  <a:srgbClr val="0070C0"/>
                </a:solidFill>
              </a:rPr>
              <a:t> </a:t>
            </a:r>
          </a:p>
        </p:txBody>
      </p:sp>
      <p:grpSp>
        <p:nvGrpSpPr>
          <p:cNvPr id="3" name="Group 62"/>
          <p:cNvGrpSpPr>
            <a:grpSpLocks/>
          </p:cNvGrpSpPr>
          <p:nvPr/>
        </p:nvGrpSpPr>
        <p:grpSpPr bwMode="auto">
          <a:xfrm>
            <a:off x="539750" y="1844675"/>
            <a:ext cx="3240088" cy="3517900"/>
            <a:chOff x="367" y="1141"/>
            <a:chExt cx="2041" cy="2216"/>
          </a:xfrm>
        </p:grpSpPr>
        <p:grpSp>
          <p:nvGrpSpPr>
            <p:cNvPr id="4" name="Group 31"/>
            <p:cNvGrpSpPr>
              <a:grpSpLocks/>
            </p:cNvGrpSpPr>
            <p:nvPr/>
          </p:nvGrpSpPr>
          <p:grpSpPr bwMode="auto">
            <a:xfrm>
              <a:off x="367" y="1253"/>
              <a:ext cx="2014" cy="2104"/>
              <a:chOff x="367" y="1208"/>
              <a:chExt cx="2014" cy="2104"/>
            </a:xfrm>
          </p:grpSpPr>
          <p:grpSp>
            <p:nvGrpSpPr>
              <p:cNvPr id="5" name="Group 27"/>
              <p:cNvGrpSpPr>
                <a:grpSpLocks/>
              </p:cNvGrpSpPr>
              <p:nvPr/>
            </p:nvGrpSpPr>
            <p:grpSpPr bwMode="auto">
              <a:xfrm>
                <a:off x="612" y="1208"/>
                <a:ext cx="1769" cy="1905"/>
                <a:chOff x="546" y="1344"/>
                <a:chExt cx="1769" cy="1905"/>
              </a:xfrm>
            </p:grpSpPr>
            <p:sp>
              <p:nvSpPr>
                <p:cNvPr id="43040" name="Line 24"/>
                <p:cNvSpPr>
                  <a:spLocks noChangeShapeType="1"/>
                </p:cNvSpPr>
                <p:nvPr/>
              </p:nvSpPr>
              <p:spPr bwMode="auto">
                <a:xfrm flipV="1">
                  <a:off x="567" y="1344"/>
                  <a:ext cx="0" cy="1905"/>
                </a:xfrm>
                <a:prstGeom prst="line">
                  <a:avLst/>
                </a:prstGeom>
                <a:noFill/>
                <a:ln w="76200">
                  <a:solidFill>
                    <a:srgbClr val="00CC66"/>
                  </a:solidFill>
                  <a:round/>
                  <a:headEnd/>
                  <a:tailEnd type="stealth" w="lg" len="lg"/>
                </a:ln>
              </p:spPr>
              <p:txBody>
                <a:bodyPr/>
                <a:lstStyle/>
                <a:p>
                  <a:endParaRPr lang="it-IT"/>
                </a:p>
              </p:txBody>
            </p:sp>
            <p:sp>
              <p:nvSpPr>
                <p:cNvPr id="43041" name="Line 25"/>
                <p:cNvSpPr>
                  <a:spLocks noChangeShapeType="1"/>
                </p:cNvSpPr>
                <p:nvPr/>
              </p:nvSpPr>
              <p:spPr bwMode="auto">
                <a:xfrm flipV="1">
                  <a:off x="546" y="3228"/>
                  <a:ext cx="1769" cy="0"/>
                </a:xfrm>
                <a:prstGeom prst="line">
                  <a:avLst/>
                </a:prstGeom>
                <a:noFill/>
                <a:ln w="76200">
                  <a:solidFill>
                    <a:srgbClr val="00CC66"/>
                  </a:solidFill>
                  <a:round/>
                  <a:headEnd/>
                  <a:tailEnd type="stealth" w="lg" len="lg"/>
                </a:ln>
              </p:spPr>
              <p:txBody>
                <a:bodyPr/>
                <a:lstStyle/>
                <a:p>
                  <a:endParaRPr lang="it-IT"/>
                </a:p>
              </p:txBody>
            </p:sp>
            <p:sp>
              <p:nvSpPr>
                <p:cNvPr id="43042" name="Line 26"/>
                <p:cNvSpPr>
                  <a:spLocks noChangeShapeType="1"/>
                </p:cNvSpPr>
                <p:nvPr/>
              </p:nvSpPr>
              <p:spPr bwMode="auto">
                <a:xfrm flipV="1">
                  <a:off x="588" y="1389"/>
                  <a:ext cx="1633" cy="1814"/>
                </a:xfrm>
                <a:prstGeom prst="line">
                  <a:avLst/>
                </a:prstGeom>
                <a:noFill/>
                <a:ln w="25400">
                  <a:solidFill>
                    <a:srgbClr val="FF0000"/>
                  </a:solidFill>
                  <a:prstDash val="sysDot"/>
                  <a:round/>
                  <a:headEnd/>
                  <a:tailEnd/>
                </a:ln>
              </p:spPr>
              <p:txBody>
                <a:bodyPr/>
                <a:lstStyle/>
                <a:p>
                  <a:endParaRPr lang="it-IT"/>
                </a:p>
              </p:txBody>
            </p:sp>
          </p:grpSp>
          <p:sp>
            <p:nvSpPr>
              <p:cNvPr id="43038" name="Text Box 28"/>
              <p:cNvSpPr txBox="1">
                <a:spLocks noChangeArrowheads="1"/>
              </p:cNvSpPr>
              <p:nvPr/>
            </p:nvSpPr>
            <p:spPr bwMode="auto">
              <a:xfrm rot="-5400000">
                <a:off x="-111" y="2130"/>
                <a:ext cx="1188" cy="231"/>
              </a:xfrm>
              <a:prstGeom prst="rect">
                <a:avLst/>
              </a:prstGeom>
              <a:noFill/>
              <a:ln w="9525">
                <a:noFill/>
                <a:miter lim="800000"/>
                <a:headEnd/>
                <a:tailEnd/>
              </a:ln>
            </p:spPr>
            <p:txBody>
              <a:bodyPr wrap="none">
                <a:spAutoFit/>
              </a:bodyPr>
              <a:lstStyle/>
              <a:p>
                <a:r>
                  <a:rPr lang="it-IT"/>
                  <a:t>Specializzazione</a:t>
                </a:r>
              </a:p>
            </p:txBody>
          </p:sp>
          <p:sp>
            <p:nvSpPr>
              <p:cNvPr id="43039" name="Text Box 30"/>
              <p:cNvSpPr txBox="1">
                <a:spLocks noChangeArrowheads="1"/>
              </p:cNvSpPr>
              <p:nvPr/>
            </p:nvSpPr>
            <p:spPr bwMode="auto">
              <a:xfrm>
                <a:off x="849" y="3081"/>
                <a:ext cx="1148" cy="231"/>
              </a:xfrm>
              <a:prstGeom prst="rect">
                <a:avLst/>
              </a:prstGeom>
              <a:noFill/>
              <a:ln w="9525">
                <a:noFill/>
                <a:miter lim="800000"/>
                <a:headEnd/>
                <a:tailEnd/>
              </a:ln>
            </p:spPr>
            <p:txBody>
              <a:bodyPr wrap="none">
                <a:spAutoFit/>
              </a:bodyPr>
              <a:lstStyle/>
              <a:p>
                <a:r>
                  <a:rPr lang="it-IT"/>
                  <a:t>Interdipendenza</a:t>
                </a:r>
              </a:p>
            </p:txBody>
          </p:sp>
        </p:grpSp>
        <p:pic>
          <p:nvPicPr>
            <p:cNvPr id="43033" name="Picture 32" descr="Rettangolo-bianco"/>
            <p:cNvPicPr>
              <a:picLocks noChangeAspect="1" noChangeArrowheads="1"/>
            </p:cNvPicPr>
            <p:nvPr/>
          </p:nvPicPr>
          <p:blipFill>
            <a:blip r:embed="rId3" cstate="print"/>
            <a:srcRect t="4013" b="7980"/>
            <a:stretch>
              <a:fillRect/>
            </a:stretch>
          </p:blipFill>
          <p:spPr bwMode="auto">
            <a:xfrm>
              <a:off x="745" y="1141"/>
              <a:ext cx="1088" cy="726"/>
            </a:xfrm>
            <a:prstGeom prst="rect">
              <a:avLst/>
            </a:prstGeom>
            <a:noFill/>
            <a:ln w="9525">
              <a:noFill/>
              <a:miter lim="800000"/>
              <a:headEnd/>
              <a:tailEnd/>
            </a:ln>
          </p:spPr>
        </p:pic>
        <p:sp>
          <p:nvSpPr>
            <p:cNvPr id="43034" name="Text Box 33"/>
            <p:cNvSpPr txBox="1">
              <a:spLocks noChangeArrowheads="1"/>
            </p:cNvSpPr>
            <p:nvPr/>
          </p:nvSpPr>
          <p:spPr bwMode="auto">
            <a:xfrm>
              <a:off x="881" y="1274"/>
              <a:ext cx="862" cy="460"/>
            </a:xfrm>
            <a:prstGeom prst="rect">
              <a:avLst/>
            </a:prstGeom>
            <a:noFill/>
            <a:ln w="9525">
              <a:noFill/>
              <a:miter lim="800000"/>
              <a:headEnd/>
              <a:tailEnd/>
            </a:ln>
          </p:spPr>
          <p:txBody>
            <a:bodyPr>
              <a:spAutoFit/>
            </a:bodyPr>
            <a:lstStyle/>
            <a:p>
              <a:r>
                <a:rPr lang="it-IT" sz="1400"/>
                <a:t>Accelerazione processi apprendimento</a:t>
              </a:r>
            </a:p>
          </p:txBody>
        </p:sp>
        <p:pic>
          <p:nvPicPr>
            <p:cNvPr id="43035" name="Picture 42" descr="Rettangolo-bianco"/>
            <p:cNvPicPr>
              <a:picLocks noChangeAspect="1" noChangeArrowheads="1"/>
            </p:cNvPicPr>
            <p:nvPr/>
          </p:nvPicPr>
          <p:blipFill>
            <a:blip r:embed="rId3" cstate="print"/>
            <a:srcRect t="4013" b="7980"/>
            <a:stretch>
              <a:fillRect/>
            </a:stretch>
          </p:blipFill>
          <p:spPr bwMode="auto">
            <a:xfrm>
              <a:off x="1320" y="2373"/>
              <a:ext cx="1088" cy="726"/>
            </a:xfrm>
            <a:prstGeom prst="rect">
              <a:avLst/>
            </a:prstGeom>
            <a:noFill/>
            <a:ln w="9525">
              <a:noFill/>
              <a:miter lim="800000"/>
              <a:headEnd/>
              <a:tailEnd/>
            </a:ln>
          </p:spPr>
        </p:pic>
        <p:sp>
          <p:nvSpPr>
            <p:cNvPr id="43036" name="Text Box 43"/>
            <p:cNvSpPr txBox="1">
              <a:spLocks noChangeArrowheads="1"/>
            </p:cNvSpPr>
            <p:nvPr/>
          </p:nvSpPr>
          <p:spPr bwMode="auto">
            <a:xfrm>
              <a:off x="1457" y="2509"/>
              <a:ext cx="907" cy="460"/>
            </a:xfrm>
            <a:prstGeom prst="rect">
              <a:avLst/>
            </a:prstGeom>
            <a:noFill/>
            <a:ln w="9525">
              <a:noFill/>
              <a:miter lim="800000"/>
              <a:headEnd/>
              <a:tailEnd/>
            </a:ln>
          </p:spPr>
          <p:txBody>
            <a:bodyPr>
              <a:spAutoFit/>
            </a:bodyPr>
            <a:lstStyle/>
            <a:p>
              <a:r>
                <a:rPr lang="it-IT" sz="1400"/>
                <a:t>Complessità e difficoltà organizzative</a:t>
              </a:r>
            </a:p>
          </p:txBody>
        </p:sp>
      </p:grpSp>
      <p:pic>
        <p:nvPicPr>
          <p:cNvPr id="43014" name="Picture 46" descr="Rettangolo-bianco"/>
          <p:cNvPicPr>
            <a:picLocks noChangeAspect="1" noChangeArrowheads="1"/>
          </p:cNvPicPr>
          <p:nvPr/>
        </p:nvPicPr>
        <p:blipFill>
          <a:blip r:embed="rId3" cstate="print"/>
          <a:srcRect/>
          <a:stretch>
            <a:fillRect/>
          </a:stretch>
        </p:blipFill>
        <p:spPr bwMode="auto">
          <a:xfrm>
            <a:off x="5003800" y="5422900"/>
            <a:ext cx="2987675" cy="792163"/>
          </a:xfrm>
          <a:prstGeom prst="rect">
            <a:avLst/>
          </a:prstGeom>
          <a:noFill/>
          <a:ln w="9525">
            <a:noFill/>
            <a:miter lim="800000"/>
            <a:headEnd/>
            <a:tailEnd/>
          </a:ln>
        </p:spPr>
      </p:pic>
      <p:sp>
        <p:nvSpPr>
          <p:cNvPr id="43015" name="Text Box 47"/>
          <p:cNvSpPr txBox="1">
            <a:spLocks noChangeArrowheads="1"/>
          </p:cNvSpPr>
          <p:nvPr/>
        </p:nvSpPr>
        <p:spPr bwMode="auto">
          <a:xfrm>
            <a:off x="5219700" y="5627688"/>
            <a:ext cx="2305050" cy="366712"/>
          </a:xfrm>
          <a:prstGeom prst="rect">
            <a:avLst/>
          </a:prstGeom>
          <a:noFill/>
          <a:ln w="9525">
            <a:noFill/>
            <a:miter lim="800000"/>
            <a:headEnd/>
            <a:tailEnd/>
          </a:ln>
        </p:spPr>
        <p:txBody>
          <a:bodyPr>
            <a:spAutoFit/>
          </a:bodyPr>
          <a:lstStyle/>
          <a:p>
            <a:pPr>
              <a:spcBef>
                <a:spcPct val="50000"/>
              </a:spcBef>
            </a:pPr>
            <a:r>
              <a:rPr lang="it-IT"/>
              <a:t>MMG - PLS</a:t>
            </a:r>
          </a:p>
        </p:txBody>
      </p:sp>
      <p:pic>
        <p:nvPicPr>
          <p:cNvPr id="43016" name="Picture 48" descr="Rettangolo-bianco"/>
          <p:cNvPicPr>
            <a:picLocks noChangeAspect="1" noChangeArrowheads="1"/>
          </p:cNvPicPr>
          <p:nvPr/>
        </p:nvPicPr>
        <p:blipFill>
          <a:blip r:embed="rId3" cstate="print"/>
          <a:srcRect/>
          <a:stretch>
            <a:fillRect/>
          </a:stretch>
        </p:blipFill>
        <p:spPr bwMode="auto">
          <a:xfrm>
            <a:off x="5003800" y="4868863"/>
            <a:ext cx="2987675" cy="792162"/>
          </a:xfrm>
          <a:prstGeom prst="rect">
            <a:avLst/>
          </a:prstGeom>
          <a:noFill/>
          <a:ln w="9525">
            <a:noFill/>
            <a:miter lim="800000"/>
            <a:headEnd/>
            <a:tailEnd/>
          </a:ln>
        </p:spPr>
      </p:pic>
      <p:sp>
        <p:nvSpPr>
          <p:cNvPr id="43017" name="Text Box 49"/>
          <p:cNvSpPr txBox="1">
            <a:spLocks noChangeArrowheads="1"/>
          </p:cNvSpPr>
          <p:nvPr/>
        </p:nvSpPr>
        <p:spPr bwMode="auto">
          <a:xfrm>
            <a:off x="5219700" y="5073650"/>
            <a:ext cx="2305050" cy="366713"/>
          </a:xfrm>
          <a:prstGeom prst="rect">
            <a:avLst/>
          </a:prstGeom>
          <a:noFill/>
          <a:ln w="9525">
            <a:noFill/>
            <a:miter lim="800000"/>
            <a:headEnd/>
            <a:tailEnd/>
          </a:ln>
        </p:spPr>
        <p:txBody>
          <a:bodyPr>
            <a:spAutoFit/>
          </a:bodyPr>
          <a:lstStyle/>
          <a:p>
            <a:pPr>
              <a:spcBef>
                <a:spcPct val="50000"/>
              </a:spcBef>
            </a:pPr>
            <a:r>
              <a:rPr lang="it-IT"/>
              <a:t>Servizi Ambulatoriali</a:t>
            </a:r>
          </a:p>
        </p:txBody>
      </p:sp>
      <p:pic>
        <p:nvPicPr>
          <p:cNvPr id="43018" name="Picture 50" descr="Rettangolo-bianco"/>
          <p:cNvPicPr>
            <a:picLocks noChangeAspect="1" noChangeArrowheads="1"/>
          </p:cNvPicPr>
          <p:nvPr/>
        </p:nvPicPr>
        <p:blipFill>
          <a:blip r:embed="rId3" cstate="print"/>
          <a:srcRect/>
          <a:stretch>
            <a:fillRect/>
          </a:stretch>
        </p:blipFill>
        <p:spPr bwMode="auto">
          <a:xfrm>
            <a:off x="5014913" y="4300538"/>
            <a:ext cx="2987675" cy="792162"/>
          </a:xfrm>
          <a:prstGeom prst="rect">
            <a:avLst/>
          </a:prstGeom>
          <a:noFill/>
          <a:ln w="9525">
            <a:noFill/>
            <a:miter lim="800000"/>
            <a:headEnd/>
            <a:tailEnd/>
          </a:ln>
        </p:spPr>
      </p:pic>
      <p:sp>
        <p:nvSpPr>
          <p:cNvPr id="43019" name="Text Box 51"/>
          <p:cNvSpPr txBox="1">
            <a:spLocks noChangeArrowheads="1"/>
          </p:cNvSpPr>
          <p:nvPr/>
        </p:nvSpPr>
        <p:spPr bwMode="auto">
          <a:xfrm>
            <a:off x="5230813" y="4505325"/>
            <a:ext cx="2305050" cy="366713"/>
          </a:xfrm>
          <a:prstGeom prst="rect">
            <a:avLst/>
          </a:prstGeom>
          <a:noFill/>
          <a:ln w="9525">
            <a:noFill/>
            <a:miter lim="800000"/>
            <a:headEnd/>
            <a:tailEnd/>
          </a:ln>
        </p:spPr>
        <p:txBody>
          <a:bodyPr>
            <a:spAutoFit/>
          </a:bodyPr>
          <a:lstStyle/>
          <a:p>
            <a:pPr>
              <a:spcBef>
                <a:spcPct val="50000"/>
              </a:spcBef>
            </a:pPr>
            <a:r>
              <a:rPr lang="it-IT"/>
              <a:t>Distretti Sanitari</a:t>
            </a:r>
          </a:p>
        </p:txBody>
      </p:sp>
      <p:pic>
        <p:nvPicPr>
          <p:cNvPr id="43020" name="Picture 52" descr="Rettangolo-bianco"/>
          <p:cNvPicPr>
            <a:picLocks noChangeAspect="1" noChangeArrowheads="1"/>
          </p:cNvPicPr>
          <p:nvPr/>
        </p:nvPicPr>
        <p:blipFill>
          <a:blip r:embed="rId3" cstate="print"/>
          <a:srcRect/>
          <a:stretch>
            <a:fillRect/>
          </a:stretch>
        </p:blipFill>
        <p:spPr bwMode="auto">
          <a:xfrm>
            <a:off x="5014913" y="3733800"/>
            <a:ext cx="2987675" cy="792163"/>
          </a:xfrm>
          <a:prstGeom prst="rect">
            <a:avLst/>
          </a:prstGeom>
          <a:noFill/>
          <a:ln w="9525">
            <a:noFill/>
            <a:miter lim="800000"/>
            <a:headEnd/>
            <a:tailEnd/>
          </a:ln>
        </p:spPr>
      </p:pic>
      <p:sp>
        <p:nvSpPr>
          <p:cNvPr id="43021" name="Text Box 53"/>
          <p:cNvSpPr txBox="1">
            <a:spLocks noChangeArrowheads="1"/>
          </p:cNvSpPr>
          <p:nvPr/>
        </p:nvSpPr>
        <p:spPr bwMode="auto">
          <a:xfrm>
            <a:off x="5230813" y="3938588"/>
            <a:ext cx="2305050" cy="366712"/>
          </a:xfrm>
          <a:prstGeom prst="rect">
            <a:avLst/>
          </a:prstGeom>
          <a:noFill/>
          <a:ln w="9525">
            <a:noFill/>
            <a:miter lim="800000"/>
            <a:headEnd/>
            <a:tailEnd/>
          </a:ln>
        </p:spPr>
        <p:txBody>
          <a:bodyPr>
            <a:spAutoFit/>
          </a:bodyPr>
          <a:lstStyle/>
          <a:p>
            <a:pPr>
              <a:spcBef>
                <a:spcPct val="50000"/>
              </a:spcBef>
            </a:pPr>
            <a:r>
              <a:rPr lang="it-IT"/>
              <a:t>Medici Specialisti</a:t>
            </a:r>
          </a:p>
        </p:txBody>
      </p:sp>
      <p:pic>
        <p:nvPicPr>
          <p:cNvPr id="43022" name="Picture 54" descr="Rettangolo-bianco"/>
          <p:cNvPicPr>
            <a:picLocks noChangeAspect="1" noChangeArrowheads="1"/>
          </p:cNvPicPr>
          <p:nvPr/>
        </p:nvPicPr>
        <p:blipFill>
          <a:blip r:embed="rId3" cstate="print"/>
          <a:srcRect/>
          <a:stretch>
            <a:fillRect/>
          </a:stretch>
        </p:blipFill>
        <p:spPr bwMode="auto">
          <a:xfrm>
            <a:off x="5032375" y="3179763"/>
            <a:ext cx="2987675" cy="792162"/>
          </a:xfrm>
          <a:prstGeom prst="rect">
            <a:avLst/>
          </a:prstGeom>
          <a:noFill/>
          <a:ln w="9525">
            <a:noFill/>
            <a:miter lim="800000"/>
            <a:headEnd/>
            <a:tailEnd/>
          </a:ln>
        </p:spPr>
      </p:pic>
      <p:sp>
        <p:nvSpPr>
          <p:cNvPr id="43023" name="Text Box 55"/>
          <p:cNvSpPr txBox="1">
            <a:spLocks noChangeArrowheads="1"/>
          </p:cNvSpPr>
          <p:nvPr/>
        </p:nvSpPr>
        <p:spPr bwMode="auto">
          <a:xfrm>
            <a:off x="5248275" y="3384550"/>
            <a:ext cx="2636838" cy="366713"/>
          </a:xfrm>
          <a:prstGeom prst="rect">
            <a:avLst/>
          </a:prstGeom>
          <a:noFill/>
          <a:ln w="9525">
            <a:noFill/>
            <a:miter lim="800000"/>
            <a:headEnd/>
            <a:tailEnd/>
          </a:ln>
        </p:spPr>
        <p:txBody>
          <a:bodyPr>
            <a:spAutoFit/>
          </a:bodyPr>
          <a:lstStyle/>
          <a:p>
            <a:pPr>
              <a:spcBef>
                <a:spcPct val="50000"/>
              </a:spcBef>
            </a:pPr>
            <a:r>
              <a:rPr lang="it-IT"/>
              <a:t>Strutture Ospedaliere</a:t>
            </a:r>
          </a:p>
        </p:txBody>
      </p:sp>
      <p:pic>
        <p:nvPicPr>
          <p:cNvPr id="43024" name="Picture 56" descr="Rettangolo-bianco"/>
          <p:cNvPicPr>
            <a:picLocks noChangeAspect="1" noChangeArrowheads="1"/>
          </p:cNvPicPr>
          <p:nvPr/>
        </p:nvPicPr>
        <p:blipFill>
          <a:blip r:embed="rId3" cstate="print"/>
          <a:srcRect/>
          <a:stretch>
            <a:fillRect/>
          </a:stretch>
        </p:blipFill>
        <p:spPr bwMode="auto">
          <a:xfrm>
            <a:off x="5014913" y="2620963"/>
            <a:ext cx="2987675" cy="792162"/>
          </a:xfrm>
          <a:prstGeom prst="rect">
            <a:avLst/>
          </a:prstGeom>
          <a:noFill/>
          <a:ln w="9525">
            <a:noFill/>
            <a:miter lim="800000"/>
            <a:headEnd/>
            <a:tailEnd/>
          </a:ln>
        </p:spPr>
      </p:pic>
      <p:sp>
        <p:nvSpPr>
          <p:cNvPr id="43025" name="Text Box 57"/>
          <p:cNvSpPr txBox="1">
            <a:spLocks noChangeArrowheads="1"/>
          </p:cNvSpPr>
          <p:nvPr/>
        </p:nvSpPr>
        <p:spPr bwMode="auto">
          <a:xfrm>
            <a:off x="5230813" y="2825750"/>
            <a:ext cx="2654300" cy="366713"/>
          </a:xfrm>
          <a:prstGeom prst="rect">
            <a:avLst/>
          </a:prstGeom>
          <a:noFill/>
          <a:ln w="9525">
            <a:noFill/>
            <a:miter lim="800000"/>
            <a:headEnd/>
            <a:tailEnd/>
          </a:ln>
        </p:spPr>
        <p:txBody>
          <a:bodyPr>
            <a:spAutoFit/>
          </a:bodyPr>
          <a:lstStyle/>
          <a:p>
            <a:pPr>
              <a:spcBef>
                <a:spcPct val="50000"/>
              </a:spcBef>
            </a:pPr>
            <a:r>
              <a:rPr lang="it-IT"/>
              <a:t>Assistenza Domiciliare</a:t>
            </a:r>
          </a:p>
        </p:txBody>
      </p:sp>
      <p:pic>
        <p:nvPicPr>
          <p:cNvPr id="43026" name="Picture 58" descr="Rettangolo-bianco"/>
          <p:cNvPicPr>
            <a:picLocks noChangeAspect="1" noChangeArrowheads="1"/>
          </p:cNvPicPr>
          <p:nvPr/>
        </p:nvPicPr>
        <p:blipFill>
          <a:blip r:embed="rId3" cstate="print"/>
          <a:srcRect/>
          <a:stretch>
            <a:fillRect/>
          </a:stretch>
        </p:blipFill>
        <p:spPr bwMode="auto">
          <a:xfrm>
            <a:off x="5021263" y="2071688"/>
            <a:ext cx="2987675" cy="792162"/>
          </a:xfrm>
          <a:prstGeom prst="rect">
            <a:avLst/>
          </a:prstGeom>
          <a:noFill/>
          <a:ln w="9525">
            <a:noFill/>
            <a:miter lim="800000"/>
            <a:headEnd/>
            <a:tailEnd/>
          </a:ln>
        </p:spPr>
      </p:pic>
      <p:sp>
        <p:nvSpPr>
          <p:cNvPr id="43027" name="Text Box 59"/>
          <p:cNvSpPr txBox="1">
            <a:spLocks noChangeArrowheads="1"/>
          </p:cNvSpPr>
          <p:nvPr/>
        </p:nvSpPr>
        <p:spPr bwMode="auto">
          <a:xfrm>
            <a:off x="5237163" y="2276475"/>
            <a:ext cx="2305050" cy="366713"/>
          </a:xfrm>
          <a:prstGeom prst="rect">
            <a:avLst/>
          </a:prstGeom>
          <a:noFill/>
          <a:ln w="9525">
            <a:noFill/>
            <a:miter lim="800000"/>
            <a:headEnd/>
            <a:tailEnd/>
          </a:ln>
        </p:spPr>
        <p:txBody>
          <a:bodyPr>
            <a:spAutoFit/>
          </a:bodyPr>
          <a:lstStyle/>
          <a:p>
            <a:pPr>
              <a:spcBef>
                <a:spcPct val="50000"/>
              </a:spcBef>
            </a:pPr>
            <a:r>
              <a:rPr lang="it-IT"/>
              <a:t>Strutture Riabilitative</a:t>
            </a:r>
          </a:p>
        </p:txBody>
      </p:sp>
      <p:pic>
        <p:nvPicPr>
          <p:cNvPr id="43028" name="Picture 60" descr="Rettangolo-bianco"/>
          <p:cNvPicPr>
            <a:picLocks noChangeAspect="1" noChangeArrowheads="1"/>
          </p:cNvPicPr>
          <p:nvPr/>
        </p:nvPicPr>
        <p:blipFill>
          <a:blip r:embed="rId3" cstate="print"/>
          <a:srcRect/>
          <a:stretch>
            <a:fillRect/>
          </a:stretch>
        </p:blipFill>
        <p:spPr bwMode="auto">
          <a:xfrm>
            <a:off x="5014913" y="1519238"/>
            <a:ext cx="2987675" cy="792162"/>
          </a:xfrm>
          <a:prstGeom prst="rect">
            <a:avLst/>
          </a:prstGeom>
          <a:noFill/>
          <a:ln w="9525">
            <a:noFill/>
            <a:miter lim="800000"/>
            <a:headEnd/>
            <a:tailEnd/>
          </a:ln>
        </p:spPr>
      </p:pic>
      <p:sp>
        <p:nvSpPr>
          <p:cNvPr id="43029" name="Text Box 61"/>
          <p:cNvSpPr txBox="1">
            <a:spLocks noChangeArrowheads="1"/>
          </p:cNvSpPr>
          <p:nvPr/>
        </p:nvSpPr>
        <p:spPr bwMode="auto">
          <a:xfrm>
            <a:off x="5230813" y="1724025"/>
            <a:ext cx="2305050" cy="366713"/>
          </a:xfrm>
          <a:prstGeom prst="rect">
            <a:avLst/>
          </a:prstGeom>
          <a:noFill/>
          <a:ln w="9525">
            <a:noFill/>
            <a:miter lim="800000"/>
            <a:headEnd/>
            <a:tailEnd/>
          </a:ln>
        </p:spPr>
        <p:txBody>
          <a:bodyPr>
            <a:spAutoFit/>
          </a:bodyPr>
          <a:lstStyle/>
          <a:p>
            <a:pPr>
              <a:spcBef>
                <a:spcPct val="50000"/>
              </a:spcBef>
            </a:pPr>
            <a:r>
              <a:rPr lang="it-IT"/>
              <a:t>Area Sociosanitaria</a:t>
            </a:r>
          </a:p>
        </p:txBody>
      </p:sp>
      <p:sp>
        <p:nvSpPr>
          <p:cNvPr id="43030" name="AutoShape 63"/>
          <p:cNvSpPr>
            <a:spLocks noChangeArrowheads="1"/>
          </p:cNvSpPr>
          <p:nvPr/>
        </p:nvSpPr>
        <p:spPr bwMode="auto">
          <a:xfrm>
            <a:off x="3779838" y="1268413"/>
            <a:ext cx="1439862" cy="4824412"/>
          </a:xfrm>
          <a:prstGeom prst="upDownArrow">
            <a:avLst>
              <a:gd name="adj1" fmla="val 49944"/>
              <a:gd name="adj2" fmla="val 55564"/>
            </a:avLst>
          </a:prstGeom>
          <a:solidFill>
            <a:schemeClr val="bg1"/>
          </a:solidFill>
          <a:ln w="19050">
            <a:solidFill>
              <a:schemeClr val="tx1"/>
            </a:solidFill>
            <a:miter lim="800000"/>
            <a:headEnd/>
            <a:tailEnd/>
          </a:ln>
        </p:spPr>
        <p:txBody>
          <a:bodyPr wrap="none" anchor="ctr"/>
          <a:lstStyle/>
          <a:p>
            <a:endParaRPr lang="it-IT"/>
          </a:p>
        </p:txBody>
      </p:sp>
      <p:sp>
        <p:nvSpPr>
          <p:cNvPr id="43031" name="Text Box 45"/>
          <p:cNvSpPr txBox="1">
            <a:spLocks noChangeArrowheads="1"/>
          </p:cNvSpPr>
          <p:nvPr/>
        </p:nvSpPr>
        <p:spPr bwMode="auto">
          <a:xfrm rot="-5400000">
            <a:off x="3529806" y="3464720"/>
            <a:ext cx="1920875" cy="519112"/>
          </a:xfrm>
          <a:prstGeom prst="rect">
            <a:avLst/>
          </a:prstGeom>
          <a:noFill/>
          <a:ln w="9525">
            <a:noFill/>
            <a:miter lim="800000"/>
            <a:headEnd/>
            <a:tailEnd/>
          </a:ln>
        </p:spPr>
        <p:txBody>
          <a:bodyPr wrap="none">
            <a:spAutoFit/>
          </a:bodyPr>
          <a:lstStyle/>
          <a:p>
            <a:r>
              <a:rPr lang="it-IT" sz="2800"/>
              <a:t>PAZIENTE</a:t>
            </a:r>
          </a:p>
        </p:txBody>
      </p:sp>
    </p:spTree>
    <p:extLst>
      <p:ext uri="{BB962C8B-B14F-4D97-AF65-F5344CB8AC3E}">
        <p14:creationId xmlns:p14="http://schemas.microsoft.com/office/powerpoint/2010/main" val="775147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descr="Picture 1"/>
          <p:cNvPicPr/>
          <p:nvPr/>
        </p:nvPicPr>
        <p:blipFill>
          <a:blip r:embed="rId2">
            <a:extLst/>
          </a:blip>
          <a:stretch>
            <a:fillRect/>
          </a:stretch>
        </p:blipFill>
        <p:spPr>
          <a:xfrm>
            <a:off x="529389" y="1155032"/>
            <a:ext cx="8152598" cy="4658627"/>
          </a:xfrm>
          <a:prstGeom prst="rect">
            <a:avLst/>
          </a:prstGeom>
          <a:ln w="12700" cap="flat">
            <a:noFill/>
            <a:miter lim="400000"/>
          </a:ln>
          <a:effectLst/>
        </p:spPr>
      </p:pic>
    </p:spTree>
    <p:extLst>
      <p:ext uri="{BB962C8B-B14F-4D97-AF65-F5344CB8AC3E}">
        <p14:creationId xmlns:p14="http://schemas.microsoft.com/office/powerpoint/2010/main" val="3022580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22"/>
          </p:nvPr>
        </p:nvSpPr>
        <p:spPr>
          <a:xfrm>
            <a:off x="324511" y="357878"/>
            <a:ext cx="7660105" cy="443184"/>
          </a:xfrm>
        </p:spPr>
        <p:txBody>
          <a:bodyPr>
            <a:normAutofit fontScale="85000" lnSpcReduction="20000"/>
          </a:bodyPr>
          <a:lstStyle/>
          <a:p>
            <a:r>
              <a:rPr lang="it-IT" dirty="0"/>
              <a:t>Banca Dati Assistito </a:t>
            </a:r>
          </a:p>
        </p:txBody>
      </p:sp>
      <p:sp>
        <p:nvSpPr>
          <p:cNvPr id="3" name="Segnaposto contenuto 2"/>
          <p:cNvSpPr>
            <a:spLocks noGrp="1"/>
          </p:cNvSpPr>
          <p:nvPr>
            <p:ph idx="23"/>
          </p:nvPr>
        </p:nvSpPr>
        <p:spPr>
          <a:xfrm>
            <a:off x="271667" y="789827"/>
            <a:ext cx="8547822" cy="443184"/>
          </a:xfrm>
        </p:spPr>
        <p:txBody>
          <a:bodyPr>
            <a:normAutofit lnSpcReduction="10000"/>
          </a:bodyPr>
          <a:lstStyle/>
          <a:p>
            <a:r>
              <a:rPr lang="it-IT" dirty="0"/>
              <a:t>	Risultati</a:t>
            </a:r>
          </a:p>
        </p:txBody>
      </p:sp>
      <p:sp>
        <p:nvSpPr>
          <p:cNvPr id="4" name="Segnaposto numero diapositiva 3"/>
          <p:cNvSpPr>
            <a:spLocks noGrp="1"/>
          </p:cNvSpPr>
          <p:nvPr>
            <p:ph type="sldNum" sz="quarter" idx="12"/>
          </p:nvPr>
        </p:nvSpPr>
        <p:spPr/>
        <p:txBody>
          <a:bodyPr/>
          <a:lstStyle/>
          <a:p>
            <a:fld id="{B06463E2-7AD7-4324-B756-25CC193B0684}" type="slidenum">
              <a:rPr lang="it-IT" smtClean="0"/>
              <a:pPr/>
              <a:t>9</a:t>
            </a:fld>
            <a:endParaRPr lang="it-IT" dirty="0"/>
          </a:p>
        </p:txBody>
      </p:sp>
      <p:pic>
        <p:nvPicPr>
          <p:cNvPr id="5" name="Immagine 4">
            <a:extLst>
              <a:ext uri="{FF2B5EF4-FFF2-40B4-BE49-F238E27FC236}">
                <a16:creationId xmlns="" xmlns:a16="http://schemas.microsoft.com/office/drawing/2014/main" id="{3C5CE5DD-90AA-4677-A86E-FBF8D2F67C03}"/>
              </a:ext>
            </a:extLst>
          </p:cNvPr>
          <p:cNvPicPr>
            <a:picLocks noChangeAspect="1"/>
          </p:cNvPicPr>
          <p:nvPr/>
        </p:nvPicPr>
        <p:blipFill>
          <a:blip r:embed="rId2"/>
          <a:stretch>
            <a:fillRect/>
          </a:stretch>
        </p:blipFill>
        <p:spPr>
          <a:xfrm>
            <a:off x="4414217" y="2743855"/>
            <a:ext cx="4403222" cy="3348825"/>
          </a:xfrm>
          <a:prstGeom prst="rect">
            <a:avLst/>
          </a:prstGeom>
        </p:spPr>
      </p:pic>
      <p:sp>
        <p:nvSpPr>
          <p:cNvPr id="8" name="Rettangolo 7">
            <a:extLst>
              <a:ext uri="{FF2B5EF4-FFF2-40B4-BE49-F238E27FC236}">
                <a16:creationId xmlns="" xmlns:a16="http://schemas.microsoft.com/office/drawing/2014/main" id="{5A8F91CD-F944-4F13-92CD-FA3892C48012}"/>
              </a:ext>
            </a:extLst>
          </p:cNvPr>
          <p:cNvSpPr/>
          <p:nvPr/>
        </p:nvSpPr>
        <p:spPr>
          <a:xfrm>
            <a:off x="1399442" y="5497810"/>
            <a:ext cx="215974" cy="143983"/>
          </a:xfrm>
          <a:prstGeom prst="rect">
            <a:avLst/>
          </a:prstGeom>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dirty="0">
              <a:solidFill>
                <a:schemeClr val="bg2"/>
              </a:solidFill>
            </a:endParaRPr>
          </a:p>
        </p:txBody>
      </p:sp>
      <p:sp>
        <p:nvSpPr>
          <p:cNvPr id="9" name="Rettangolo 8">
            <a:extLst>
              <a:ext uri="{FF2B5EF4-FFF2-40B4-BE49-F238E27FC236}">
                <a16:creationId xmlns="" xmlns:a16="http://schemas.microsoft.com/office/drawing/2014/main" id="{2E28327C-66A8-4410-9E0C-21F5A15B0B5E}"/>
              </a:ext>
            </a:extLst>
          </p:cNvPr>
          <p:cNvSpPr/>
          <p:nvPr/>
        </p:nvSpPr>
        <p:spPr>
          <a:xfrm>
            <a:off x="1399442" y="5137853"/>
            <a:ext cx="215974" cy="143983"/>
          </a:xfrm>
          <a:prstGeom prst="rect">
            <a:avLst/>
          </a:prstGeom>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chemeClr val="bg2"/>
              </a:solidFill>
            </a:endParaRPr>
          </a:p>
        </p:txBody>
      </p:sp>
      <p:sp>
        <p:nvSpPr>
          <p:cNvPr id="10" name="Rettangolo 9">
            <a:extLst>
              <a:ext uri="{FF2B5EF4-FFF2-40B4-BE49-F238E27FC236}">
                <a16:creationId xmlns="" xmlns:a16="http://schemas.microsoft.com/office/drawing/2014/main" id="{879A147E-C6F2-4395-9F0B-93F81EE747E4}"/>
              </a:ext>
            </a:extLst>
          </p:cNvPr>
          <p:cNvSpPr/>
          <p:nvPr/>
        </p:nvSpPr>
        <p:spPr>
          <a:xfrm>
            <a:off x="1399442" y="4777897"/>
            <a:ext cx="215974" cy="143983"/>
          </a:xfrm>
          <a:prstGeom prst="rect">
            <a:avLst/>
          </a:prstGeom>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dirty="0">
              <a:solidFill>
                <a:schemeClr val="bg2"/>
              </a:solidFill>
            </a:endParaRPr>
          </a:p>
        </p:txBody>
      </p:sp>
      <p:sp>
        <p:nvSpPr>
          <p:cNvPr id="11" name="CasellaDiTesto 10">
            <a:extLst>
              <a:ext uri="{FF2B5EF4-FFF2-40B4-BE49-F238E27FC236}">
                <a16:creationId xmlns="" xmlns:a16="http://schemas.microsoft.com/office/drawing/2014/main" id="{76875EF7-AE3B-453F-A842-96C0AD1223CD}"/>
              </a:ext>
            </a:extLst>
          </p:cNvPr>
          <p:cNvSpPr txBox="1"/>
          <p:nvPr/>
        </p:nvSpPr>
        <p:spPr>
          <a:xfrm>
            <a:off x="1759399" y="5400563"/>
            <a:ext cx="2405869" cy="369247"/>
          </a:xfrm>
          <a:prstGeom prst="rect">
            <a:avLst/>
          </a:prstGeom>
          <a:noFill/>
        </p:spPr>
        <p:txBody>
          <a:bodyPr wrap="square" rtlCol="0">
            <a:spAutoFit/>
          </a:bodyPr>
          <a:lstStyle/>
          <a:p>
            <a:r>
              <a:rPr lang="it-IT" dirty="0">
                <a:solidFill>
                  <a:schemeClr val="tx1">
                    <a:lumMod val="85000"/>
                    <a:lumOff val="15000"/>
                  </a:schemeClr>
                </a:solidFill>
                <a:latin typeface="+mj-lt"/>
              </a:rPr>
              <a:t>58% TERZO LIVELLO</a:t>
            </a:r>
          </a:p>
        </p:txBody>
      </p:sp>
      <p:sp>
        <p:nvSpPr>
          <p:cNvPr id="12" name="CasellaDiTesto 11">
            <a:extLst>
              <a:ext uri="{FF2B5EF4-FFF2-40B4-BE49-F238E27FC236}">
                <a16:creationId xmlns="" xmlns:a16="http://schemas.microsoft.com/office/drawing/2014/main" id="{A2EB90FE-3C5B-4EDA-97C9-A222C9F69D96}"/>
              </a:ext>
            </a:extLst>
          </p:cNvPr>
          <p:cNvSpPr txBox="1"/>
          <p:nvPr/>
        </p:nvSpPr>
        <p:spPr>
          <a:xfrm>
            <a:off x="1759399" y="5040607"/>
            <a:ext cx="2596627" cy="369247"/>
          </a:xfrm>
          <a:prstGeom prst="rect">
            <a:avLst/>
          </a:prstGeom>
          <a:noFill/>
        </p:spPr>
        <p:txBody>
          <a:bodyPr wrap="square" rtlCol="0">
            <a:spAutoFit/>
          </a:bodyPr>
          <a:lstStyle/>
          <a:p>
            <a:r>
              <a:rPr lang="it-IT" dirty="0">
                <a:solidFill>
                  <a:schemeClr val="tx1">
                    <a:lumMod val="85000"/>
                    <a:lumOff val="15000"/>
                  </a:schemeClr>
                </a:solidFill>
                <a:latin typeface="+mj-lt"/>
              </a:rPr>
              <a:t>37% SECONDO LIVELLO</a:t>
            </a:r>
          </a:p>
        </p:txBody>
      </p:sp>
      <p:sp>
        <p:nvSpPr>
          <p:cNvPr id="13" name="CasellaDiTesto 12">
            <a:extLst>
              <a:ext uri="{FF2B5EF4-FFF2-40B4-BE49-F238E27FC236}">
                <a16:creationId xmlns="" xmlns:a16="http://schemas.microsoft.com/office/drawing/2014/main" id="{7BDCA5E5-00B1-4E19-9495-84D1655BD1F0}"/>
              </a:ext>
            </a:extLst>
          </p:cNvPr>
          <p:cNvSpPr txBox="1"/>
          <p:nvPr/>
        </p:nvSpPr>
        <p:spPr>
          <a:xfrm>
            <a:off x="1759399" y="4662935"/>
            <a:ext cx="2405869" cy="369247"/>
          </a:xfrm>
          <a:prstGeom prst="rect">
            <a:avLst/>
          </a:prstGeom>
          <a:noFill/>
        </p:spPr>
        <p:txBody>
          <a:bodyPr wrap="square" rtlCol="0">
            <a:spAutoFit/>
          </a:bodyPr>
          <a:lstStyle/>
          <a:p>
            <a:r>
              <a:rPr lang="it-IT" dirty="0">
                <a:solidFill>
                  <a:schemeClr val="tx1">
                    <a:lumMod val="85000"/>
                    <a:lumOff val="15000"/>
                  </a:schemeClr>
                </a:solidFill>
                <a:latin typeface="+mj-lt"/>
              </a:rPr>
              <a:t>5% PRIMO LIVELLO</a:t>
            </a:r>
          </a:p>
        </p:txBody>
      </p:sp>
      <p:sp>
        <p:nvSpPr>
          <p:cNvPr id="14" name="CasellaDiTesto 13">
            <a:extLst>
              <a:ext uri="{FF2B5EF4-FFF2-40B4-BE49-F238E27FC236}">
                <a16:creationId xmlns="" xmlns:a16="http://schemas.microsoft.com/office/drawing/2014/main" id="{31BD91EE-9CD2-40FD-9BA5-A5588E1BD0FE}"/>
              </a:ext>
            </a:extLst>
          </p:cNvPr>
          <p:cNvSpPr txBox="1"/>
          <p:nvPr/>
        </p:nvSpPr>
        <p:spPr>
          <a:xfrm>
            <a:off x="4875635" y="1219106"/>
            <a:ext cx="3871863" cy="400017"/>
          </a:xfrm>
          <a:prstGeom prst="rect">
            <a:avLst/>
          </a:prstGeom>
          <a:noFill/>
        </p:spPr>
        <p:txBody>
          <a:bodyPr wrap="square" rtlCol="0">
            <a:spAutoFit/>
          </a:bodyPr>
          <a:lstStyle/>
          <a:p>
            <a:r>
              <a:rPr lang="it-IT" sz="2000" b="1" dirty="0">
                <a:solidFill>
                  <a:schemeClr val="tx1">
                    <a:lumMod val="85000"/>
                    <a:lumOff val="15000"/>
                  </a:schemeClr>
                </a:solidFill>
                <a:latin typeface="+mj-lt"/>
              </a:rPr>
              <a:t>CIRCA 3.5 MILIONI DI CRONICI</a:t>
            </a:r>
          </a:p>
        </p:txBody>
      </p:sp>
      <p:sp>
        <p:nvSpPr>
          <p:cNvPr id="16" name="CasellaDiTesto 15">
            <a:extLst>
              <a:ext uri="{FF2B5EF4-FFF2-40B4-BE49-F238E27FC236}">
                <a16:creationId xmlns="" xmlns:a16="http://schemas.microsoft.com/office/drawing/2014/main" id="{5F97DB9F-A9BA-4AFA-9202-C8915EBD3B25}"/>
              </a:ext>
            </a:extLst>
          </p:cNvPr>
          <p:cNvSpPr txBox="1"/>
          <p:nvPr/>
        </p:nvSpPr>
        <p:spPr>
          <a:xfrm>
            <a:off x="1759399" y="3572983"/>
            <a:ext cx="2907887" cy="646181"/>
          </a:xfrm>
          <a:prstGeom prst="rect">
            <a:avLst/>
          </a:prstGeom>
          <a:noFill/>
        </p:spPr>
        <p:txBody>
          <a:bodyPr wrap="square" rtlCol="0">
            <a:spAutoFit/>
          </a:bodyPr>
          <a:lstStyle/>
          <a:p>
            <a:r>
              <a:rPr lang="it-IT" dirty="0">
                <a:solidFill>
                  <a:schemeClr val="tx1">
                    <a:lumMod val="85000"/>
                    <a:lumOff val="15000"/>
                  </a:schemeClr>
                </a:solidFill>
                <a:latin typeface="+mj-lt"/>
              </a:rPr>
              <a:t>PRIMO LIVELLO =1 PATOLOGIA </a:t>
            </a:r>
          </a:p>
        </p:txBody>
      </p:sp>
      <p:sp>
        <p:nvSpPr>
          <p:cNvPr id="6" name="Estrazione 5">
            <a:extLst>
              <a:ext uri="{FF2B5EF4-FFF2-40B4-BE49-F238E27FC236}">
                <a16:creationId xmlns="" xmlns:a16="http://schemas.microsoft.com/office/drawing/2014/main" id="{F1FB5711-1DF3-41B1-A4DB-03EA307055F1}"/>
              </a:ext>
            </a:extLst>
          </p:cNvPr>
          <p:cNvSpPr/>
          <p:nvPr/>
        </p:nvSpPr>
        <p:spPr>
          <a:xfrm>
            <a:off x="108537" y="1175153"/>
            <a:ext cx="1619805" cy="2898228"/>
          </a:xfrm>
          <a:prstGeom prst="flowChartExtract">
            <a:avLst/>
          </a:prstGeom>
          <a:gradFill>
            <a:gsLst>
              <a:gs pos="41000">
                <a:srgbClr val="F7EC09"/>
              </a:gs>
              <a:gs pos="0">
                <a:srgbClr val="FF0000"/>
              </a:gs>
              <a:gs pos="67000">
                <a:srgbClr val="E1F808"/>
              </a:gs>
              <a:gs pos="100000">
                <a:srgbClr val="00B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2"/>
              </a:solidFill>
            </a:endParaRPr>
          </a:p>
        </p:txBody>
      </p:sp>
      <p:sp>
        <p:nvSpPr>
          <p:cNvPr id="17" name="CasellaDiTesto 16">
            <a:extLst>
              <a:ext uri="{FF2B5EF4-FFF2-40B4-BE49-F238E27FC236}">
                <a16:creationId xmlns="" xmlns:a16="http://schemas.microsoft.com/office/drawing/2014/main" id="{A2BB83DD-4FA1-40FC-BED7-CCB35EB4CA2E}"/>
              </a:ext>
            </a:extLst>
          </p:cNvPr>
          <p:cNvSpPr txBox="1"/>
          <p:nvPr/>
        </p:nvSpPr>
        <p:spPr>
          <a:xfrm>
            <a:off x="1368242" y="2469117"/>
            <a:ext cx="3690201" cy="369247"/>
          </a:xfrm>
          <a:prstGeom prst="rect">
            <a:avLst/>
          </a:prstGeom>
          <a:noFill/>
        </p:spPr>
        <p:txBody>
          <a:bodyPr wrap="square" rtlCol="0">
            <a:spAutoFit/>
          </a:bodyPr>
          <a:lstStyle/>
          <a:p>
            <a:r>
              <a:rPr lang="it-IT" dirty="0">
                <a:solidFill>
                  <a:schemeClr val="tx1">
                    <a:lumMod val="85000"/>
                    <a:lumOff val="15000"/>
                  </a:schemeClr>
                </a:solidFill>
                <a:latin typeface="+mj-lt"/>
              </a:rPr>
              <a:t>SECONDO LIVELLO = 2 O 3 PATOLOGIE</a:t>
            </a:r>
          </a:p>
        </p:txBody>
      </p:sp>
      <p:sp>
        <p:nvSpPr>
          <p:cNvPr id="18" name="CasellaDiTesto 17">
            <a:extLst>
              <a:ext uri="{FF2B5EF4-FFF2-40B4-BE49-F238E27FC236}">
                <a16:creationId xmlns="" xmlns:a16="http://schemas.microsoft.com/office/drawing/2014/main" id="{7A285E50-1731-4164-9B1B-F82B134E1A3F}"/>
              </a:ext>
            </a:extLst>
          </p:cNvPr>
          <p:cNvSpPr txBox="1"/>
          <p:nvPr/>
        </p:nvSpPr>
        <p:spPr>
          <a:xfrm>
            <a:off x="1149240" y="1605647"/>
            <a:ext cx="3690201" cy="369247"/>
          </a:xfrm>
          <a:prstGeom prst="rect">
            <a:avLst/>
          </a:prstGeom>
          <a:noFill/>
        </p:spPr>
        <p:txBody>
          <a:bodyPr wrap="square" rtlCol="0">
            <a:spAutoFit/>
          </a:bodyPr>
          <a:lstStyle/>
          <a:p>
            <a:r>
              <a:rPr lang="it-IT" dirty="0">
                <a:solidFill>
                  <a:schemeClr val="tx1">
                    <a:lumMod val="85000"/>
                    <a:lumOff val="15000"/>
                  </a:schemeClr>
                </a:solidFill>
                <a:latin typeface="+mj-lt"/>
              </a:rPr>
              <a:t>TERZO LIVELLO = 4 O PIU’ PATOLOGIE</a:t>
            </a:r>
          </a:p>
        </p:txBody>
      </p:sp>
    </p:spTree>
    <p:extLst>
      <p:ext uri="{BB962C8B-B14F-4D97-AF65-F5344CB8AC3E}">
        <p14:creationId xmlns:p14="http://schemas.microsoft.com/office/powerpoint/2010/main" val="1569926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6988</TotalTime>
  <Words>4359</Words>
  <Application>Microsoft Office PowerPoint</Application>
  <PresentationFormat>Presentazione su schermo (4:3)</PresentationFormat>
  <Paragraphs>410</Paragraphs>
  <Slides>43</Slides>
  <Notes>2</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1</vt:i4>
      </vt:variant>
      <vt:variant>
        <vt:lpstr>Titoli diapositive</vt:lpstr>
      </vt:variant>
      <vt:variant>
        <vt:i4>43</vt:i4>
      </vt:variant>
    </vt:vector>
  </HeadingPairs>
  <TitlesOfParts>
    <vt:vector size="57" baseType="lpstr">
      <vt:lpstr>Arial</vt:lpstr>
      <vt:lpstr>Arial Black</vt:lpstr>
      <vt:lpstr>Calibri</vt:lpstr>
      <vt:lpstr>Century Gothic</vt:lpstr>
      <vt:lpstr>CenturyGothic</vt:lpstr>
      <vt:lpstr>Courier New</vt:lpstr>
      <vt:lpstr>Gill Sans MT</vt:lpstr>
      <vt:lpstr>Symbol</vt:lpstr>
      <vt:lpstr>Times New Roman</vt:lpstr>
      <vt:lpstr>Trebuchet MS</vt:lpstr>
      <vt:lpstr>Verdana</vt:lpstr>
      <vt:lpstr>Wingdings</vt:lpstr>
      <vt:lpstr>Office Theme</vt:lpstr>
      <vt:lpstr>Worksheet</vt:lpstr>
      <vt:lpstr>L’attuazione della riforma in Regione Lombardia Maurizio Bersani  </vt:lpstr>
      <vt:lpstr>Presentazione standard di PowerPoint</vt:lpstr>
      <vt:lpstr>Presentazione standard di PowerPoint</vt:lpstr>
      <vt:lpstr>I punti di atterraggio le linee da seguire  </vt:lpstr>
      <vt:lpstr>Presentazione standard di PowerPoint</vt:lpstr>
      <vt:lpstr>Presentazione standard di PowerPoint</vt:lpstr>
      <vt:lpstr>Presentazione standard di PowerPoint</vt:lpstr>
      <vt:lpstr>Presentazione standard di PowerPoint</vt:lpstr>
      <vt:lpstr>Presentazione standard di PowerPoint</vt:lpstr>
      <vt:lpstr>L’AVVIO DEL NUOVO SISTEMA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GESTORE DELLA PRESA IN CARICO (1) </vt:lpstr>
      <vt:lpstr>IL GESTORE DELLA PRESA IN CARICO(2) </vt:lpstr>
      <vt:lpstr>PDTA, linee guida, altro (piano nazionale cronicità)?</vt:lpstr>
      <vt:lpstr>PDTA, linee guida, altro ?</vt:lpstr>
      <vt:lpstr>SET DI RIFERIMENTO PER LA PRESA IN CARICO </vt:lpstr>
      <vt:lpstr>Il PAI - 1</vt:lpstr>
      <vt:lpstr>Il PAI - 2</vt:lpstr>
      <vt:lpstr>Presentazione standard di PowerPoint</vt:lpstr>
      <vt:lpstr>Presentazione standard di PowerPoint</vt:lpstr>
      <vt:lpstr>DGR n. XI /754 del 05/11/2018 </vt:lpstr>
      <vt:lpstr>DGR n. XI /754 del 05/11/2018 </vt:lpstr>
      <vt:lpstr>DGR n. XI /754 del 05/11/2018 </vt:lpstr>
      <vt:lpstr>Le reti clinico-assistenziali  </vt:lpstr>
      <vt:lpstr>Presentazione standard di PowerPoint</vt:lpstr>
      <vt:lpstr> </vt:lpstr>
      <vt:lpstr>Reti clinico assistenziali - finalità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G</dc:creator>
  <cp:lastModifiedBy>Maurizio Bersani</cp:lastModifiedBy>
  <cp:revision>643</cp:revision>
  <cp:lastPrinted>2017-05-31T09:04:07Z</cp:lastPrinted>
  <dcterms:created xsi:type="dcterms:W3CDTF">2015-10-29T09:08:29Z</dcterms:created>
  <dcterms:modified xsi:type="dcterms:W3CDTF">2018-11-26T17:39:59Z</dcterms:modified>
</cp:coreProperties>
</file>