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2"/>
  </p:notesMasterIdLst>
  <p:sldIdLst>
    <p:sldId id="257" r:id="rId2"/>
    <p:sldId id="322" r:id="rId3"/>
    <p:sldId id="323" r:id="rId4"/>
    <p:sldId id="317" r:id="rId5"/>
    <p:sldId id="319" r:id="rId6"/>
    <p:sldId id="354" r:id="rId7"/>
    <p:sldId id="345" r:id="rId8"/>
    <p:sldId id="302" r:id="rId9"/>
    <p:sldId id="303" r:id="rId10"/>
    <p:sldId id="347" r:id="rId11"/>
    <p:sldId id="320" r:id="rId12"/>
    <p:sldId id="321" r:id="rId13"/>
    <p:sldId id="324" r:id="rId14"/>
    <p:sldId id="261" r:id="rId15"/>
    <p:sldId id="259" r:id="rId16"/>
    <p:sldId id="260" r:id="rId17"/>
    <p:sldId id="325" r:id="rId18"/>
    <p:sldId id="262" r:id="rId19"/>
    <p:sldId id="263" r:id="rId20"/>
    <p:sldId id="264" r:id="rId21"/>
    <p:sldId id="265" r:id="rId22"/>
    <p:sldId id="266" r:id="rId23"/>
    <p:sldId id="267" r:id="rId24"/>
    <p:sldId id="327" r:id="rId25"/>
    <p:sldId id="326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328" r:id="rId36"/>
    <p:sldId id="359" r:id="rId37"/>
    <p:sldId id="360" r:id="rId38"/>
    <p:sldId id="330" r:id="rId39"/>
    <p:sldId id="333" r:id="rId40"/>
    <p:sldId id="349" r:id="rId41"/>
    <p:sldId id="350" r:id="rId42"/>
    <p:sldId id="351" r:id="rId43"/>
    <p:sldId id="352" r:id="rId44"/>
    <p:sldId id="358" r:id="rId45"/>
    <p:sldId id="355" r:id="rId46"/>
    <p:sldId id="356" r:id="rId47"/>
    <p:sldId id="357" r:id="rId48"/>
    <p:sldId id="283" r:id="rId49"/>
    <p:sldId id="331" r:id="rId50"/>
    <p:sldId id="353" r:id="rId51"/>
    <p:sldId id="344" r:id="rId52"/>
    <p:sldId id="316" r:id="rId53"/>
    <p:sldId id="310" r:id="rId54"/>
    <p:sldId id="311" r:id="rId55"/>
    <p:sldId id="312" r:id="rId56"/>
    <p:sldId id="313" r:id="rId57"/>
    <p:sldId id="314" r:id="rId58"/>
    <p:sldId id="315" r:id="rId59"/>
    <p:sldId id="346" r:id="rId60"/>
    <p:sldId id="348" r:id="rId61"/>
  </p:sldIdLst>
  <p:sldSz cx="12192000" cy="6858000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7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94" autoAdjust="0"/>
  </p:normalViewPr>
  <p:slideViewPr>
    <p:cSldViewPr snapToGrid="0" snapToObjects="1">
      <p:cViewPr varScale="1">
        <p:scale>
          <a:sx n="81" d="100"/>
          <a:sy n="81" d="100"/>
        </p:scale>
        <p:origin x="648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77547643501084"/>
          <c:y val="1.658889501839696E-2"/>
          <c:w val="0.517115713796645"/>
          <c:h val="0.98289108089094934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192269603463189"/>
          <c:y val="0.16434368489319856"/>
          <c:w val="0.79092407259868991"/>
          <c:h val="0.6173234619500787"/>
        </c:manualLayout>
      </c:layout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MMG partecipanti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Foglio1!$A$2:$A$3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44.5</c:v>
                </c:pt>
                <c:pt idx="1">
                  <c:v>51.3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490-46A1-9ADF-B7141794E866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MMG NON partecipanti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0"/>
                  <c:y val="6.6975680620578029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490-46A1-9ADF-B7141794E866}"/>
                </c:ext>
              </c:extLst>
            </c:dLbl>
            <c:dLbl>
              <c:idx val="1"/>
              <c:layout>
                <c:manualLayout>
                  <c:x val="-2.4756918527432375E-2"/>
                  <c:y val="4.16411780464441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490-46A1-9ADF-B7141794E866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Foglio1!$A$2:$A$3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35.9</c:v>
                </c:pt>
                <c:pt idx="1">
                  <c:v>36.6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490-46A1-9ADF-B7141794E8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36647040"/>
        <c:axId val="136648576"/>
      </c:lineChart>
      <c:catAx>
        <c:axId val="136647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6648576"/>
        <c:crosses val="autoZero"/>
        <c:auto val="1"/>
        <c:lblAlgn val="ctr"/>
        <c:lblOffset val="100"/>
        <c:noMultiLvlLbl val="0"/>
      </c:catAx>
      <c:valAx>
        <c:axId val="136648576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it-IT" dirty="0"/>
                  <a:t>% </a:t>
                </a:r>
              </a:p>
              <a:p>
                <a:pPr>
                  <a:defRPr/>
                </a:pPr>
                <a:r>
                  <a:rPr lang="it-IT" dirty="0"/>
                  <a:t>pazienti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6647040"/>
        <c:crosses val="autoZero"/>
        <c:crossBetween val="between"/>
        <c:majorUnit val="10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192269603463189"/>
          <c:y val="0.16434368489319856"/>
          <c:w val="0.79092407259868991"/>
          <c:h val="0.6173234619500787"/>
        </c:manualLayout>
      </c:layout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MMG partecipanti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Foglio1!$A$2:$A$3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29.3</c:v>
                </c:pt>
                <c:pt idx="1">
                  <c:v>30.9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490-46A1-9ADF-B7141794E866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MMG NON partecipanti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0"/>
                  <c:y val="6.6975680620578029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490-46A1-9ADF-B7141794E866}"/>
                </c:ext>
              </c:extLst>
            </c:dLbl>
            <c:dLbl>
              <c:idx val="1"/>
              <c:layout>
                <c:manualLayout>
                  <c:x val="-2.4756918527432375E-2"/>
                  <c:y val="4.16411780464441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490-46A1-9ADF-B7141794E866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Foglio1!$A$2:$A$3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19.100000000000001</c:v>
                </c:pt>
                <c:pt idx="1">
                  <c:v>18.8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490-46A1-9ADF-B7141794E8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40312960"/>
        <c:axId val="140314496"/>
      </c:lineChart>
      <c:catAx>
        <c:axId val="140312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0314496"/>
        <c:crosses val="autoZero"/>
        <c:auto val="1"/>
        <c:lblAlgn val="ctr"/>
        <c:lblOffset val="100"/>
        <c:noMultiLvlLbl val="0"/>
      </c:catAx>
      <c:valAx>
        <c:axId val="140314496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it-IT" dirty="0"/>
                  <a:t>% </a:t>
                </a:r>
              </a:p>
              <a:p>
                <a:pPr>
                  <a:defRPr/>
                </a:pPr>
                <a:r>
                  <a:rPr lang="it-IT" dirty="0"/>
                  <a:t>pazienti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0312960"/>
        <c:crosses val="autoZero"/>
        <c:crossBetween val="between"/>
        <c:majorUnit val="10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123760856628077"/>
          <c:y val="0.16434368489319856"/>
          <c:w val="0.81475400208036164"/>
          <c:h val="0.6173234619500787"/>
        </c:manualLayout>
      </c:layout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MMG partecipanti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Foglio1!$A$2:$A$3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48.9</c:v>
                </c:pt>
                <c:pt idx="1">
                  <c:v>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490-46A1-9ADF-B7141794E866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MMG NON partecipanti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0"/>
                  <c:y val="6.6975680620578029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490-46A1-9ADF-B7141794E866}"/>
                </c:ext>
              </c:extLst>
            </c:dLbl>
            <c:dLbl>
              <c:idx val="1"/>
              <c:layout>
                <c:manualLayout>
                  <c:x val="-2.4756918527432375E-2"/>
                  <c:y val="4.16411780464441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490-46A1-9ADF-B7141794E866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Foglio1!$A$2:$A$3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45.4</c:v>
                </c:pt>
                <c:pt idx="1">
                  <c:v>43.1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490-46A1-9ADF-B7141794E8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37208192"/>
        <c:axId val="137209728"/>
      </c:lineChart>
      <c:catAx>
        <c:axId val="137208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7209728"/>
        <c:crosses val="autoZero"/>
        <c:auto val="1"/>
        <c:lblAlgn val="ctr"/>
        <c:lblOffset val="100"/>
        <c:noMultiLvlLbl val="0"/>
      </c:catAx>
      <c:valAx>
        <c:axId val="137209728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it-IT" dirty="0"/>
                  <a:t>% </a:t>
                </a:r>
              </a:p>
              <a:p>
                <a:pPr>
                  <a:defRPr/>
                </a:pPr>
                <a:r>
                  <a:rPr lang="it-IT" dirty="0"/>
                  <a:t>pazienti</a:t>
                </a:r>
              </a:p>
            </c:rich>
          </c:tx>
          <c:layout>
            <c:manualLayout>
              <c:xMode val="edge"/>
              <c:yMode val="edge"/>
              <c:x val="2.6222464691439823E-2"/>
              <c:y val="0.4097420895433709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37208192"/>
        <c:crosses val="autoZero"/>
        <c:crossBetween val="between"/>
        <c:majorUnit val="10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192269603463189"/>
          <c:y val="0.16434368489319856"/>
          <c:w val="0.79092407259868991"/>
          <c:h val="0.6173234619500787"/>
        </c:manualLayout>
      </c:layout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MMG partecipanti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Foglio1!$A$2:$A$3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47.6</c:v>
                </c:pt>
                <c:pt idx="1">
                  <c:v>51.8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490-46A1-9ADF-B7141794E866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MMG NON partecipanti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0"/>
                  <c:y val="6.6975680620578029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490-46A1-9ADF-B7141794E866}"/>
                </c:ext>
              </c:extLst>
            </c:dLbl>
            <c:dLbl>
              <c:idx val="1"/>
              <c:layout>
                <c:manualLayout>
                  <c:x val="-2.4756918527432375E-2"/>
                  <c:y val="4.16411780464441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490-46A1-9ADF-B7141794E866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Foglio1!$A$2:$A$3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47.3</c:v>
                </c:pt>
                <c:pt idx="1">
                  <c:v>45.1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490-46A1-9ADF-B7141794E8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39282304"/>
        <c:axId val="139283840"/>
      </c:lineChart>
      <c:catAx>
        <c:axId val="139282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9283840"/>
        <c:crosses val="autoZero"/>
        <c:auto val="1"/>
        <c:lblAlgn val="ctr"/>
        <c:lblOffset val="100"/>
        <c:noMultiLvlLbl val="0"/>
      </c:catAx>
      <c:valAx>
        <c:axId val="139283840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it-IT" dirty="0"/>
                  <a:t>% </a:t>
                </a:r>
              </a:p>
              <a:p>
                <a:pPr>
                  <a:defRPr/>
                </a:pPr>
                <a:r>
                  <a:rPr lang="it-IT" dirty="0"/>
                  <a:t>pazienti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9282304"/>
        <c:crosses val="autoZero"/>
        <c:crossBetween val="between"/>
        <c:majorUnit val="10"/>
      </c:valAx>
    </c:plotArea>
    <c:legend>
      <c:legendPos val="b"/>
      <c:layout>
        <c:manualLayout>
          <c:xMode val="edge"/>
          <c:yMode val="edge"/>
          <c:x val="0.30067592094792678"/>
          <c:y val="0.91248277470372385"/>
          <c:w val="0.64572740804993489"/>
          <c:h val="6.793579758662768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B436C-4AFF-4AA6-A252-91A8C5628DB4}" type="datetimeFigureOut">
              <a:rPr lang="it-IT" smtClean="0"/>
              <a:t>26/11/2018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D5F7E-6665-47E4-88DD-27044E4EA6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9563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D5F7E-6665-47E4-88DD-27044E4EA6AE}" type="slidenum">
              <a:rPr lang="it-IT" smtClean="0"/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0726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92EC-58C5-6144-8610-C8854EEA8DE3}" type="datetimeFigureOut">
              <a:rPr lang="it-IT" smtClean="0"/>
              <a:t>26/11/2018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EEE4-1ACE-B546-9EF8-075209ED96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4375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92EC-58C5-6144-8610-C8854EEA8DE3}" type="datetimeFigureOut">
              <a:rPr lang="it-IT" smtClean="0"/>
              <a:t>26/11/2018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EEE4-1ACE-B546-9EF8-075209ED96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3259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92EC-58C5-6144-8610-C8854EEA8DE3}" type="datetimeFigureOut">
              <a:rPr lang="it-IT" smtClean="0"/>
              <a:t>26/11/2018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EEE4-1ACE-B546-9EF8-075209ED96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4507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92EC-58C5-6144-8610-C8854EEA8DE3}" type="datetimeFigureOut">
              <a:rPr lang="it-IT" smtClean="0"/>
              <a:t>26/11/2018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EEE4-1ACE-B546-9EF8-075209ED96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9005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92EC-58C5-6144-8610-C8854EEA8DE3}" type="datetimeFigureOut">
              <a:rPr lang="it-IT" smtClean="0"/>
              <a:t>26/11/2018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EEE4-1ACE-B546-9EF8-075209ED96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8636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92EC-58C5-6144-8610-C8854EEA8DE3}" type="datetimeFigureOut">
              <a:rPr lang="it-IT" smtClean="0"/>
              <a:t>26/11/2018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EEE4-1ACE-B546-9EF8-075209ED96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5527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92EC-58C5-6144-8610-C8854EEA8DE3}" type="datetimeFigureOut">
              <a:rPr lang="it-IT" smtClean="0"/>
              <a:t>26/11/2018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EEE4-1ACE-B546-9EF8-075209ED96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9077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92EC-58C5-6144-8610-C8854EEA8DE3}" type="datetimeFigureOut">
              <a:rPr lang="it-IT" smtClean="0"/>
              <a:t>26/11/2018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EEE4-1ACE-B546-9EF8-075209ED96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0676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92EC-58C5-6144-8610-C8854EEA8DE3}" type="datetimeFigureOut">
              <a:rPr lang="it-IT" smtClean="0"/>
              <a:t>26/11/2018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EEE4-1ACE-B546-9EF8-075209ED96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908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92EC-58C5-6144-8610-C8854EEA8DE3}" type="datetimeFigureOut">
              <a:rPr lang="it-IT" smtClean="0"/>
              <a:t>26/11/2018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EEE4-1ACE-B546-9EF8-075209ED96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3697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92EC-58C5-6144-8610-C8854EEA8DE3}" type="datetimeFigureOut">
              <a:rPr lang="it-IT" smtClean="0"/>
              <a:t>26/11/2018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EEE4-1ACE-B546-9EF8-075209ED96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7193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492EC-58C5-6144-8610-C8854EEA8DE3}" type="datetimeFigureOut">
              <a:rPr lang="it-IT" smtClean="0"/>
              <a:t>26/11/2018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8EEE4-1ACE-B546-9EF8-075209ED96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776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C78B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ts-milano.it/portale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mailto:agrusso@ats-milano.it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244338" y="2924494"/>
            <a:ext cx="9851010" cy="1362075"/>
          </a:xfrm>
        </p:spPr>
        <p:txBody>
          <a:bodyPr anchor="t">
            <a:noAutofit/>
          </a:bodyPr>
          <a:lstStyle/>
          <a:p>
            <a:pPr algn="ctr"/>
            <a:r>
              <a:rPr lang="it-IT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dati e il punto di vista di ATS della Città Metropolitana di Milano</a:t>
            </a:r>
            <a:endParaRPr lang="it-IT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3895819" y="5192005"/>
            <a:ext cx="7772400" cy="1029501"/>
          </a:xfrm>
        </p:spPr>
        <p:txBody>
          <a:bodyPr anchor="t">
            <a:noAutofit/>
          </a:bodyPr>
          <a:lstStyle/>
          <a:p>
            <a:pPr algn="r">
              <a:spcBef>
                <a:spcPts val="0"/>
              </a:spcBef>
            </a:pPr>
            <a:r>
              <a:rPr lang="it-IT" sz="1800" b="1" i="1" dirty="0" smtClean="0">
                <a:solidFill>
                  <a:schemeClr val="tx1"/>
                </a:solidFill>
              </a:rPr>
              <a:t>Antonio Giampiero Russo</a:t>
            </a:r>
          </a:p>
          <a:p>
            <a:pPr algn="r">
              <a:spcBef>
                <a:spcPts val="0"/>
              </a:spcBef>
            </a:pPr>
            <a:r>
              <a:rPr lang="it-IT" b="1" dirty="0" smtClean="0">
                <a:solidFill>
                  <a:schemeClr val="tx1"/>
                </a:solidFill>
              </a:rPr>
              <a:t>Unità di Epidemiologia</a:t>
            </a:r>
          </a:p>
          <a:p>
            <a:pPr algn="r">
              <a:spcBef>
                <a:spcPts val="0"/>
              </a:spcBef>
            </a:pPr>
            <a:r>
              <a:rPr lang="it-IT" sz="2400" b="1" dirty="0" smtClean="0">
                <a:solidFill>
                  <a:schemeClr val="tx1"/>
                </a:solidFill>
              </a:rPr>
              <a:t>ATS della Città Metropolitana di Milano</a:t>
            </a:r>
            <a:endParaRPr lang="it-IT" sz="2400" b="1" dirty="0">
              <a:solidFill>
                <a:schemeClr val="tx1"/>
              </a:solidFill>
            </a:endParaRPr>
          </a:p>
        </p:txBody>
      </p:sp>
      <p:cxnSp>
        <p:nvCxnSpPr>
          <p:cNvPr id="3" name="Connettore diritto 2"/>
          <p:cNvCxnSpPr/>
          <p:nvPr/>
        </p:nvCxnSpPr>
        <p:spPr>
          <a:xfrm flipV="1">
            <a:off x="1515035" y="5156146"/>
            <a:ext cx="10153184" cy="268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82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>
            <a:noAutofit/>
          </a:bodyPr>
          <a:lstStyle/>
          <a:p>
            <a:pPr algn="ctr"/>
            <a:r>
              <a:rPr lang="it-IT" sz="3200" dirty="0" smtClean="0"/>
              <a:t>EFFETTO ETÀ – PERIODO – COORTE DEI SOGGETTI SENZA CRONICITÀ</a:t>
            </a:r>
            <a:br>
              <a:rPr lang="it-IT" sz="3200" dirty="0" smtClean="0"/>
            </a:b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ATS 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DELLA CITTÀ METROPOLITANA DI MILANO</a:t>
            </a:r>
            <a:endParaRPr lang="it-IT" sz="32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667" y="1143000"/>
            <a:ext cx="12001828" cy="499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3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RIFLESSIONE - 1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82706" y="914400"/>
            <a:ext cx="10927976" cy="5423647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it-IT" sz="3400" dirty="0" smtClean="0"/>
              <a:t>I cronici rappresentano una parte importante della popolazione (30%) e una parte rilevante della spesa sanitaria (70%)</a:t>
            </a:r>
          </a:p>
          <a:p>
            <a:pPr algn="just">
              <a:spcBef>
                <a:spcPts val="0"/>
              </a:spcBef>
            </a:pPr>
            <a:r>
              <a:rPr lang="it-IT" sz="3400" dirty="0" smtClean="0"/>
              <a:t>I non cronici </a:t>
            </a:r>
            <a:r>
              <a:rPr lang="it-IT" sz="3400" b="1" u="sng" dirty="0" smtClean="0">
                <a:solidFill>
                  <a:srgbClr val="C00000"/>
                </a:solidFill>
              </a:rPr>
              <a:t>consumatori/NON consumatori</a:t>
            </a:r>
            <a:r>
              <a:rPr lang="it-IT" sz="3400" b="1" dirty="0" smtClean="0">
                <a:solidFill>
                  <a:srgbClr val="C00000"/>
                </a:solidFill>
              </a:rPr>
              <a:t> </a:t>
            </a:r>
            <a:r>
              <a:rPr lang="it-IT" sz="3400" dirty="0" smtClean="0"/>
              <a:t>di prestazioni rilevabili a livello di sistemi informativi sono altrettanto rilevanti e le ATS devono pensare a modelli di presa in carico / controllo della domanda anche per loro</a:t>
            </a:r>
          </a:p>
          <a:p>
            <a:pPr algn="just">
              <a:spcBef>
                <a:spcPts val="0"/>
              </a:spcBef>
            </a:pPr>
            <a:r>
              <a:rPr lang="it-IT" sz="3400" dirty="0" smtClean="0"/>
              <a:t>Sui NON cronici si concentrano potenzialmente i problemi di appropriatezza</a:t>
            </a:r>
          </a:p>
          <a:p>
            <a:pPr algn="just">
              <a:spcBef>
                <a:spcPts val="0"/>
              </a:spcBef>
            </a:pPr>
            <a:r>
              <a:rPr lang="it-IT" sz="3400" dirty="0" smtClean="0"/>
              <a:t>i soggetti senza cronicità hanno un evidente effetto periodo</a:t>
            </a:r>
            <a:endParaRPr lang="it-IT" sz="3400" dirty="0"/>
          </a:p>
        </p:txBody>
      </p:sp>
    </p:spTree>
    <p:extLst>
      <p:ext uri="{BB962C8B-B14F-4D97-AF65-F5344CB8AC3E}">
        <p14:creationId xmlns:p14="http://schemas.microsoft.com/office/powerpoint/2010/main" val="1186548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RIFLESSIONE - 2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066800"/>
            <a:ext cx="10972800" cy="5303519"/>
          </a:xfrm>
        </p:spPr>
        <p:txBody>
          <a:bodyPr>
            <a:noAutofit/>
          </a:bodyPr>
          <a:lstStyle/>
          <a:p>
            <a:pPr algn="just"/>
            <a:r>
              <a:rPr lang="it-IT" sz="4400" b="1" dirty="0" smtClean="0"/>
              <a:t>I COMUNI SONO </a:t>
            </a:r>
            <a:r>
              <a:rPr lang="it-IT" sz="4400" dirty="0" smtClean="0"/>
              <a:t>attori fondamentali per lo sviluppo dei modelli di presa in carico in quanto:</a:t>
            </a:r>
          </a:p>
          <a:p>
            <a:pPr marL="1143000" lvl="1" indent="-742950" algn="just">
              <a:buFont typeface="+mj-lt"/>
              <a:buAutoNum type="arabicPeriod"/>
            </a:pPr>
            <a:r>
              <a:rPr lang="it-IT" sz="4000" dirty="0" smtClean="0"/>
              <a:t>hanno informazioni FONDAMENTALI per raggiungere i nostri assistiti</a:t>
            </a:r>
          </a:p>
          <a:p>
            <a:pPr marL="1143000" lvl="1" indent="-742950" algn="just">
              <a:buFont typeface="+mj-lt"/>
              <a:buAutoNum type="arabicPeriod"/>
            </a:pPr>
            <a:r>
              <a:rPr lang="it-IT" sz="4000" dirty="0"/>
              <a:t>s</a:t>
            </a:r>
            <a:r>
              <a:rPr lang="it-IT" sz="4000" dirty="0" smtClean="0"/>
              <a:t>viluppano i modelli di presa in carico sociale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2933700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it-IT" dirty="0" smtClean="0"/>
              <a:t>AGENDA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143000"/>
            <a:ext cx="10972800" cy="4525963"/>
          </a:xfrm>
        </p:spPr>
        <p:txBody>
          <a:bodyPr>
            <a:normAutofit lnSpcReduction="10000"/>
          </a:bodyPr>
          <a:lstStyle/>
          <a:p>
            <a:r>
              <a:rPr lang="it-IT" sz="4400" dirty="0" smtClean="0">
                <a:solidFill>
                  <a:schemeClr val="bg2"/>
                </a:solidFill>
              </a:rPr>
              <a:t>Premessa</a:t>
            </a:r>
          </a:p>
          <a:p>
            <a:r>
              <a:rPr lang="it-IT" sz="4400" b="1" dirty="0" smtClean="0"/>
              <a:t>Quali sono le valutazioni disponibili</a:t>
            </a:r>
          </a:p>
          <a:p>
            <a:r>
              <a:rPr lang="it-IT" sz="4400" dirty="0" smtClean="0">
                <a:solidFill>
                  <a:schemeClr val="bg2"/>
                </a:solidFill>
              </a:rPr>
              <a:t>Una riflessione sull’assorbimento di risorse</a:t>
            </a:r>
          </a:p>
          <a:p>
            <a:r>
              <a:rPr lang="it-IT" sz="4400" dirty="0" smtClean="0">
                <a:solidFill>
                  <a:schemeClr val="bg2"/>
                </a:solidFill>
              </a:rPr>
              <a:t>Come sviluppare azioni di governo del sistema</a:t>
            </a:r>
          </a:p>
          <a:p>
            <a:r>
              <a:rPr lang="it-IT" sz="4400" dirty="0" smtClean="0">
                <a:solidFill>
                  <a:schemeClr val="bg2"/>
                </a:solidFill>
              </a:rPr>
              <a:t>Quali altri dati sono disponibili</a:t>
            </a:r>
            <a:endParaRPr lang="it-IT" sz="4400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it-IT" sz="1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09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2 1"/>
          <p:cNvCxnSpPr/>
          <p:nvPr/>
        </p:nvCxnSpPr>
        <p:spPr>
          <a:xfrm rot="5400000">
            <a:off x="3966604" y="1762848"/>
            <a:ext cx="928694" cy="8572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/>
          <p:cNvSpPr txBox="1"/>
          <p:nvPr/>
        </p:nvSpPr>
        <p:spPr>
          <a:xfrm>
            <a:off x="1991544" y="2771193"/>
            <a:ext cx="4374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186 MMG </a:t>
            </a:r>
            <a:r>
              <a:rPr lang="it-IT" dirty="0" err="1"/>
              <a:t>CReG</a:t>
            </a:r>
            <a:r>
              <a:rPr lang="it-IT" dirty="0"/>
              <a:t> (97.518 pazienti arruolabili)</a:t>
            </a:r>
          </a:p>
        </p:txBody>
      </p:sp>
      <p:cxnSp>
        <p:nvCxnSpPr>
          <p:cNvPr id="4" name="Connettore 2 3"/>
          <p:cNvCxnSpPr/>
          <p:nvPr/>
        </p:nvCxnSpPr>
        <p:spPr>
          <a:xfrm rot="16200000" flipH="1">
            <a:off x="7104112" y="1727130"/>
            <a:ext cx="857256" cy="8572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6627444" y="2773916"/>
            <a:ext cx="406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2.956 MMG no </a:t>
            </a:r>
            <a:r>
              <a:rPr lang="it-IT" dirty="0" err="1"/>
              <a:t>CReG</a:t>
            </a:r>
            <a:r>
              <a:rPr lang="it-IT" dirty="0"/>
              <a:t> (1.039.693 pazienti)</a:t>
            </a:r>
          </a:p>
        </p:txBody>
      </p:sp>
      <p:grpSp>
        <p:nvGrpSpPr>
          <p:cNvPr id="6" name="Gruppo 5"/>
          <p:cNvGrpSpPr/>
          <p:nvPr/>
        </p:nvGrpSpPr>
        <p:grpSpPr>
          <a:xfrm>
            <a:off x="1559496" y="3190539"/>
            <a:ext cx="4806660" cy="2541144"/>
            <a:chOff x="263993" y="3714752"/>
            <a:chExt cx="3397140" cy="2541144"/>
          </a:xfrm>
        </p:grpSpPr>
        <p:cxnSp>
          <p:nvCxnSpPr>
            <p:cNvPr id="7" name="Connettore 2 6"/>
            <p:cNvCxnSpPr/>
            <p:nvPr/>
          </p:nvCxnSpPr>
          <p:spPr>
            <a:xfrm rot="5400000">
              <a:off x="757589" y="4036223"/>
              <a:ext cx="642942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asellaDiTesto 7"/>
            <p:cNvSpPr txBox="1"/>
            <p:nvPr/>
          </p:nvSpPr>
          <p:spPr>
            <a:xfrm>
              <a:off x="512672" y="4345940"/>
              <a:ext cx="1068734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/>
                <a:t>13.788</a:t>
              </a:r>
            </a:p>
            <a:p>
              <a:pPr algn="ctr"/>
              <a:r>
                <a:rPr lang="it-IT" sz="1400" dirty="0"/>
                <a:t>Diabete mellito </a:t>
              </a:r>
            </a:p>
          </p:txBody>
        </p:sp>
        <p:cxnSp>
          <p:nvCxnSpPr>
            <p:cNvPr id="9" name="Connettore 2 8"/>
            <p:cNvCxnSpPr/>
            <p:nvPr/>
          </p:nvCxnSpPr>
          <p:spPr>
            <a:xfrm rot="5400000">
              <a:off x="2654607" y="4035429"/>
              <a:ext cx="642942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asellaDiTesto 9"/>
            <p:cNvSpPr txBox="1"/>
            <p:nvPr/>
          </p:nvSpPr>
          <p:spPr>
            <a:xfrm>
              <a:off x="2293413" y="4345940"/>
              <a:ext cx="1367720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/>
                <a:t>35.060</a:t>
              </a:r>
            </a:p>
            <a:p>
              <a:pPr algn="ctr"/>
              <a:r>
                <a:rPr lang="it-IT" sz="1400" dirty="0"/>
                <a:t>Ipertensione arteriosa</a:t>
              </a: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263993" y="5517232"/>
              <a:ext cx="71090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/>
                <a:t>8.133</a:t>
              </a:r>
            </a:p>
            <a:p>
              <a:pPr algn="ctr"/>
              <a:r>
                <a:rPr lang="it-IT" sz="1400" dirty="0"/>
                <a:t>Non Arruolati</a:t>
              </a:r>
            </a:p>
          </p:txBody>
        </p:sp>
        <p:cxnSp>
          <p:nvCxnSpPr>
            <p:cNvPr id="12" name="Connettore 2 11"/>
            <p:cNvCxnSpPr/>
            <p:nvPr/>
          </p:nvCxnSpPr>
          <p:spPr>
            <a:xfrm rot="5400000">
              <a:off x="299560" y="5189837"/>
              <a:ext cx="642942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2 12"/>
            <p:cNvCxnSpPr/>
            <p:nvPr/>
          </p:nvCxnSpPr>
          <p:spPr>
            <a:xfrm rot="5400000">
              <a:off x="1164727" y="5189837"/>
              <a:ext cx="642942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sellaDiTesto 13"/>
            <p:cNvSpPr txBox="1"/>
            <p:nvPr/>
          </p:nvSpPr>
          <p:spPr>
            <a:xfrm>
              <a:off x="1180052" y="5517232"/>
              <a:ext cx="6107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/>
                <a:t>5.655</a:t>
              </a:r>
            </a:p>
            <a:p>
              <a:pPr algn="ctr"/>
              <a:r>
                <a:rPr lang="it-IT" sz="1400" dirty="0"/>
                <a:t>Arruolati</a:t>
              </a:r>
            </a:p>
          </p:txBody>
        </p:sp>
      </p:grpSp>
      <p:sp>
        <p:nvSpPr>
          <p:cNvPr id="15" name="CasellaDiTesto 14"/>
          <p:cNvSpPr txBox="1"/>
          <p:nvPr/>
        </p:nvSpPr>
        <p:spPr>
          <a:xfrm>
            <a:off x="3910010" y="1259468"/>
            <a:ext cx="4048856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3.142 MMG e 1.137.211 pazienti cronici</a:t>
            </a:r>
          </a:p>
        </p:txBody>
      </p:sp>
      <p:sp>
        <p:nvSpPr>
          <p:cNvPr id="16" name="Titolo 1"/>
          <p:cNvSpPr txBox="1">
            <a:spLocks/>
          </p:cNvSpPr>
          <p:nvPr/>
        </p:nvSpPr>
        <p:spPr>
          <a:xfrm>
            <a:off x="191068" y="40239"/>
            <a:ext cx="11818679" cy="90363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rgbClr val="0C78B8"/>
                </a:solidFill>
              </a:rPr>
              <a:t>PROGETTO CREG ATS DI MILANO</a:t>
            </a:r>
          </a:p>
        </p:txBody>
      </p:sp>
      <p:cxnSp>
        <p:nvCxnSpPr>
          <p:cNvPr id="17" name="Connettore 2 16"/>
          <p:cNvCxnSpPr/>
          <p:nvPr/>
        </p:nvCxnSpPr>
        <p:spPr>
          <a:xfrm rot="5400000">
            <a:off x="4549269" y="4685453"/>
            <a:ext cx="642942" cy="224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rot="5400000">
            <a:off x="5629389" y="4685453"/>
            <a:ext cx="642942" cy="224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5591944" y="5013176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10.506</a:t>
            </a:r>
          </a:p>
          <a:p>
            <a:pPr algn="ctr"/>
            <a:r>
              <a:rPr lang="it-IT" sz="1400" dirty="0"/>
              <a:t>Arruolati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4430952" y="5013176"/>
            <a:ext cx="9647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24.554</a:t>
            </a:r>
          </a:p>
          <a:p>
            <a:pPr algn="ctr"/>
            <a:r>
              <a:rPr lang="it-IT" sz="1400" dirty="0"/>
              <a:t>Non Arruolati</a:t>
            </a: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3079" y="140591"/>
            <a:ext cx="1176668" cy="179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31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pPr algn="ctr"/>
            <a:r>
              <a:rPr lang="it-IT" dirty="0"/>
              <a:t>Caratteristiche dei MMG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567" y="713828"/>
            <a:ext cx="7932459" cy="550660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3079" y="140591"/>
            <a:ext cx="1176668" cy="179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80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0" cy="1143000"/>
          </a:xfrm>
        </p:spPr>
        <p:txBody>
          <a:bodyPr>
            <a:noAutofit/>
          </a:bodyPr>
          <a:lstStyle/>
          <a:p>
            <a:pPr algn="ctr"/>
            <a:r>
              <a:rPr lang="it-IT" sz="2800" dirty="0"/>
              <a:t>Confronto mediante DID </a:t>
            </a:r>
            <a:r>
              <a:rPr lang="it-IT" sz="2800" dirty="0" err="1"/>
              <a:t>analysis</a:t>
            </a:r>
            <a:r>
              <a:rPr lang="it-IT" sz="2800" dirty="0"/>
              <a:t> di pazienti non arruolati vs arruolati nel progetto CREG con diabete mellito </a:t>
            </a:r>
            <a:r>
              <a:rPr lang="it-IT" sz="2800" dirty="0" smtClean="0"/>
              <a:t>tipo II </a:t>
            </a:r>
            <a:r>
              <a:rPr lang="it-IT" sz="2800" dirty="0"/>
              <a:t>e in terapia con ipoglicemizzanti orali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77"/>
          <a:stretch/>
        </p:blipFill>
        <p:spPr>
          <a:xfrm>
            <a:off x="1150037" y="1014367"/>
            <a:ext cx="9832190" cy="518721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5597" y="2233551"/>
            <a:ext cx="1176668" cy="179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11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59" y="890067"/>
            <a:ext cx="10467319" cy="5451914"/>
          </a:xfrm>
          <a:prstGeom prst="rect">
            <a:avLst/>
          </a:prstGeo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609600" y="30798"/>
            <a:ext cx="10972800" cy="1143000"/>
          </a:xfrm>
        </p:spPr>
        <p:txBody>
          <a:bodyPr>
            <a:noAutofit/>
          </a:bodyPr>
          <a:lstStyle/>
          <a:p>
            <a:pPr algn="ctr"/>
            <a:r>
              <a:rPr lang="it-IT" sz="2800" dirty="0"/>
              <a:t>Confronto mediante DID </a:t>
            </a:r>
            <a:r>
              <a:rPr lang="it-IT" sz="2800" dirty="0" err="1"/>
              <a:t>analysis</a:t>
            </a:r>
            <a:r>
              <a:rPr lang="it-IT" sz="2800" dirty="0"/>
              <a:t> di pazienti non arruolati vs arruolati nel progetto CREG con ipertensione arteriosa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3079" y="140591"/>
            <a:ext cx="1176668" cy="179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64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/>
          <p:nvPr>
            <p:extLst>
              <p:ext uri="{D42A27DB-BD31-4B8C-83A1-F6EECF244321}">
                <p14:modId xmlns:p14="http://schemas.microsoft.com/office/powerpoint/2010/main" val="1054578756"/>
              </p:ext>
            </p:extLst>
          </p:nvPr>
        </p:nvGraphicFramePr>
        <p:xfrm>
          <a:off x="725864" y="535757"/>
          <a:ext cx="9569130" cy="5847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olo 1"/>
          <p:cNvSpPr txBox="1">
            <a:spLocks/>
          </p:cNvSpPr>
          <p:nvPr/>
        </p:nvSpPr>
        <p:spPr>
          <a:xfrm>
            <a:off x="1847528" y="0"/>
            <a:ext cx="8897304" cy="1320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rgbClr val="0C78B8"/>
                </a:solidFill>
              </a:rPr>
              <a:t>Monitoraggio cardiologico</a:t>
            </a:r>
          </a:p>
          <a:p>
            <a:r>
              <a:rPr lang="it-IT" sz="4000" b="1" dirty="0">
                <a:solidFill>
                  <a:srgbClr val="0C78B8"/>
                </a:solidFill>
              </a:rPr>
              <a:t>Pazienti con ipertensione arteriosa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457815" y="2157740"/>
            <a:ext cx="4100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DID=+6,1% p-</a:t>
            </a:r>
            <a:r>
              <a:rPr lang="it-IT" sz="2400" b="1" dirty="0" err="1"/>
              <a:t>value</a:t>
            </a:r>
            <a:r>
              <a:rPr lang="it-IT" sz="2400" b="1" dirty="0"/>
              <a:t>&lt;0,0001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3079" y="140591"/>
            <a:ext cx="1176668" cy="179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656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/>
          <p:nvPr>
            <p:extLst>
              <p:ext uri="{D42A27DB-BD31-4B8C-83A1-F6EECF244321}">
                <p14:modId xmlns:p14="http://schemas.microsoft.com/office/powerpoint/2010/main" val="799229010"/>
              </p:ext>
            </p:extLst>
          </p:nvPr>
        </p:nvGraphicFramePr>
        <p:xfrm>
          <a:off x="1847528" y="1127197"/>
          <a:ext cx="8429684" cy="5188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olo 1"/>
          <p:cNvSpPr txBox="1">
            <a:spLocks/>
          </p:cNvSpPr>
          <p:nvPr/>
        </p:nvSpPr>
        <p:spPr>
          <a:xfrm>
            <a:off x="1847528" y="0"/>
            <a:ext cx="8712968" cy="12395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rgbClr val="0C78B8"/>
                </a:solidFill>
              </a:rPr>
              <a:t>Visita cardiologica</a:t>
            </a:r>
          </a:p>
          <a:p>
            <a:r>
              <a:rPr lang="it-IT" sz="4000" b="1" dirty="0">
                <a:solidFill>
                  <a:srgbClr val="0C78B8"/>
                </a:solidFill>
              </a:rPr>
              <a:t>Pazienti con ipertensione arteriosa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816080" y="2420888"/>
            <a:ext cx="4128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DID=+1,8% p-</a:t>
            </a:r>
            <a:r>
              <a:rPr lang="it-IT" sz="2400" b="1" dirty="0" err="1"/>
              <a:t>value</a:t>
            </a:r>
            <a:r>
              <a:rPr lang="it-IT" sz="2400" b="1" dirty="0"/>
              <a:t>&lt;0,0001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3079" y="140591"/>
            <a:ext cx="1176668" cy="179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25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it-IT" dirty="0" smtClean="0"/>
              <a:t>AGENDA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143000"/>
            <a:ext cx="10972800" cy="4525963"/>
          </a:xfrm>
        </p:spPr>
        <p:txBody>
          <a:bodyPr>
            <a:normAutofit lnSpcReduction="10000"/>
          </a:bodyPr>
          <a:lstStyle/>
          <a:p>
            <a:r>
              <a:rPr lang="it-IT" sz="4400" dirty="0" smtClean="0"/>
              <a:t>Premessa</a:t>
            </a:r>
          </a:p>
          <a:p>
            <a:r>
              <a:rPr lang="it-IT" sz="4400" dirty="0" smtClean="0"/>
              <a:t>Quali sono le valutazioni disponibili</a:t>
            </a:r>
          </a:p>
          <a:p>
            <a:r>
              <a:rPr lang="it-IT" sz="4400" dirty="0" smtClean="0"/>
              <a:t>Una riflessione sull’assorbimento di risorse</a:t>
            </a:r>
          </a:p>
          <a:p>
            <a:r>
              <a:rPr lang="it-IT" sz="4400" dirty="0" smtClean="0"/>
              <a:t>Come sviluppare </a:t>
            </a:r>
            <a:r>
              <a:rPr lang="it-IT" sz="4400" dirty="0"/>
              <a:t>ulteriormente</a:t>
            </a:r>
            <a:r>
              <a:rPr lang="it-IT" sz="4400" b="1" dirty="0"/>
              <a:t> </a:t>
            </a:r>
            <a:r>
              <a:rPr lang="it-IT" sz="4400" dirty="0" smtClean="0"/>
              <a:t>azioni di governo del sistema</a:t>
            </a:r>
          </a:p>
          <a:p>
            <a:r>
              <a:rPr lang="it-IT" sz="4400" dirty="0" smtClean="0"/>
              <a:t>Quali altri dati sono disponibili</a:t>
            </a:r>
            <a:endParaRPr lang="it-IT" sz="4400" dirty="0"/>
          </a:p>
          <a:p>
            <a:pPr marL="0" indent="0">
              <a:buNone/>
            </a:pP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85503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/>
          <p:nvPr>
            <p:extLst>
              <p:ext uri="{D42A27DB-BD31-4B8C-83A1-F6EECF244321}">
                <p14:modId xmlns:p14="http://schemas.microsoft.com/office/powerpoint/2010/main" val="1896889528"/>
              </p:ext>
            </p:extLst>
          </p:nvPr>
        </p:nvGraphicFramePr>
        <p:xfrm>
          <a:off x="1631504" y="1013444"/>
          <a:ext cx="8717716" cy="5116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olo 1"/>
          <p:cNvSpPr txBox="1">
            <a:spLocks/>
          </p:cNvSpPr>
          <p:nvPr/>
        </p:nvSpPr>
        <p:spPr>
          <a:xfrm>
            <a:off x="924560" y="188640"/>
            <a:ext cx="9527416" cy="1426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rgbClr val="0C78B8"/>
                </a:solidFill>
              </a:rPr>
              <a:t>Visita oculistica (</a:t>
            </a:r>
            <a:r>
              <a:rPr lang="it-IT" sz="4000" b="1" dirty="0" err="1">
                <a:solidFill>
                  <a:srgbClr val="0C78B8"/>
                </a:solidFill>
              </a:rPr>
              <a:t>fundus</a:t>
            </a:r>
            <a:r>
              <a:rPr lang="it-IT" sz="4000" b="1" dirty="0">
                <a:solidFill>
                  <a:srgbClr val="0C78B8"/>
                </a:solidFill>
              </a:rPr>
              <a:t> oculi)</a:t>
            </a:r>
          </a:p>
          <a:p>
            <a:r>
              <a:rPr lang="it-IT" sz="4000" b="1" dirty="0">
                <a:solidFill>
                  <a:srgbClr val="0C78B8"/>
                </a:solidFill>
              </a:rPr>
              <a:t>diabetici trattati con ipoglicemizzanti orali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7248128" y="2492896"/>
            <a:ext cx="388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DID=+6,3% </a:t>
            </a:r>
            <a:r>
              <a:rPr lang="it-IT" sz="2400" b="1" dirty="0"/>
              <a:t>p-</a:t>
            </a:r>
            <a:r>
              <a:rPr lang="it-IT" sz="2400" b="1" dirty="0" err="1"/>
              <a:t>value</a:t>
            </a:r>
            <a:r>
              <a:rPr lang="it-IT" sz="2400" b="1" dirty="0"/>
              <a:t>&lt;0,0001</a:t>
            </a:r>
            <a:endParaRPr lang="it-IT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3079" y="140591"/>
            <a:ext cx="1176668" cy="179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/>
          <p:nvPr>
            <p:extLst>
              <p:ext uri="{D42A27DB-BD31-4B8C-83A1-F6EECF244321}">
                <p14:modId xmlns:p14="http://schemas.microsoft.com/office/powerpoint/2010/main" val="3570615076"/>
              </p:ext>
            </p:extLst>
          </p:nvPr>
        </p:nvGraphicFramePr>
        <p:xfrm>
          <a:off x="1481768" y="1036543"/>
          <a:ext cx="8429684" cy="5188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olo 1"/>
          <p:cNvSpPr txBox="1">
            <a:spLocks/>
          </p:cNvSpPr>
          <p:nvPr/>
        </p:nvSpPr>
        <p:spPr>
          <a:xfrm>
            <a:off x="1066800" y="0"/>
            <a:ext cx="9678032" cy="137543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rgbClr val="0C78B8"/>
                </a:solidFill>
              </a:rPr>
              <a:t>Visita oculistica (</a:t>
            </a:r>
            <a:r>
              <a:rPr lang="it-IT" sz="4000" b="1" dirty="0" err="1">
                <a:solidFill>
                  <a:srgbClr val="0C78B8"/>
                </a:solidFill>
              </a:rPr>
              <a:t>fundus</a:t>
            </a:r>
            <a:r>
              <a:rPr lang="it-IT" sz="4000" b="1" dirty="0">
                <a:solidFill>
                  <a:srgbClr val="0C78B8"/>
                </a:solidFill>
              </a:rPr>
              <a:t> oculi)</a:t>
            </a:r>
          </a:p>
          <a:p>
            <a:r>
              <a:rPr lang="it-IT" sz="4000" b="1" dirty="0">
                <a:solidFill>
                  <a:srgbClr val="0C78B8"/>
                </a:solidFill>
              </a:rPr>
              <a:t>diabetici trattati con ipoglicemizzanti orali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339447" y="1932495"/>
            <a:ext cx="4493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DID=+6,4% p-</a:t>
            </a:r>
            <a:r>
              <a:rPr lang="it-IT" sz="2400" b="1" dirty="0" err="1"/>
              <a:t>value</a:t>
            </a:r>
            <a:r>
              <a:rPr lang="it-IT" sz="2400" b="1" dirty="0"/>
              <a:t>&lt;0,0001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3079" y="140591"/>
            <a:ext cx="1176668" cy="179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76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1526" y="75921"/>
            <a:ext cx="116828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C78B8"/>
                </a:solidFill>
              </a:rPr>
              <a:t>pazienti diabetici in terapia con ipoglicemizzanti orali  (N=21.050)</a:t>
            </a:r>
          </a:p>
          <a:p>
            <a:pPr algn="ctr"/>
            <a:r>
              <a:rPr lang="it-IT" sz="3200" b="1" dirty="0">
                <a:solidFill>
                  <a:srgbClr val="0C78B8"/>
                </a:solidFill>
              </a:rPr>
              <a:t>CReG vs NON CReG </a:t>
            </a:r>
          </a:p>
          <a:p>
            <a:pPr algn="ctr"/>
            <a:r>
              <a:rPr lang="it-IT" sz="3200" b="1" dirty="0">
                <a:solidFill>
                  <a:srgbClr val="0C78B8"/>
                </a:solidFill>
              </a:rPr>
              <a:t>MATCHED PROPENSITY SCORE ANALYSIS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8120" y="749629"/>
            <a:ext cx="1176668" cy="1791904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410" y="1240301"/>
            <a:ext cx="10811321" cy="527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463105" y="0"/>
            <a:ext cx="87244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C78B8"/>
                </a:solidFill>
              </a:rPr>
              <a:t>Pazienti ipertesi (N=79.154)</a:t>
            </a:r>
          </a:p>
          <a:p>
            <a:pPr algn="ctr"/>
            <a:r>
              <a:rPr lang="it-IT" sz="3200" b="1" dirty="0" err="1">
                <a:solidFill>
                  <a:srgbClr val="0C78B8"/>
                </a:solidFill>
              </a:rPr>
              <a:t>CReG</a:t>
            </a:r>
            <a:r>
              <a:rPr lang="it-IT" sz="3200" b="1" dirty="0">
                <a:solidFill>
                  <a:srgbClr val="0C78B8"/>
                </a:solidFill>
              </a:rPr>
              <a:t> vs NON </a:t>
            </a:r>
            <a:r>
              <a:rPr lang="it-IT" sz="3200" b="1" dirty="0" err="1">
                <a:solidFill>
                  <a:srgbClr val="0C78B8"/>
                </a:solidFill>
              </a:rPr>
              <a:t>CReG</a:t>
            </a:r>
            <a:r>
              <a:rPr lang="it-IT" sz="3200" b="1" dirty="0">
                <a:solidFill>
                  <a:srgbClr val="0C78B8"/>
                </a:solidFill>
              </a:rPr>
              <a:t> </a:t>
            </a:r>
          </a:p>
          <a:p>
            <a:pPr algn="ctr"/>
            <a:r>
              <a:rPr lang="it-IT" sz="3200" b="1" dirty="0">
                <a:solidFill>
                  <a:srgbClr val="0C78B8"/>
                </a:solidFill>
              </a:rPr>
              <a:t>MATCHED PROPENSITY SCORE ANALYSIS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3079" y="140591"/>
            <a:ext cx="1176668" cy="1791904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31" y="784830"/>
            <a:ext cx="11101778" cy="542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170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RIFLESSIONE - 3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863600"/>
            <a:ext cx="10972800" cy="5506719"/>
          </a:xfrm>
        </p:spPr>
        <p:txBody>
          <a:bodyPr>
            <a:noAutofit/>
          </a:bodyPr>
          <a:lstStyle/>
          <a:p>
            <a:pPr algn="just"/>
            <a:r>
              <a:rPr lang="it-IT" sz="4400" dirty="0" smtClean="0"/>
              <a:t>La valutazione della sperimentazione CREG mostra che:</a:t>
            </a:r>
          </a:p>
          <a:p>
            <a:pPr lvl="3" algn="just"/>
            <a:r>
              <a:rPr lang="it-IT" sz="3200" dirty="0" smtClean="0"/>
              <a:t>I medici aderenti sono selezionati come i pazienti</a:t>
            </a:r>
          </a:p>
          <a:p>
            <a:pPr lvl="3" algn="just"/>
            <a:r>
              <a:rPr lang="it-IT" sz="3200" dirty="0" smtClean="0"/>
              <a:t>Che il modello di presa in carico ha incrementato l’aderenza al percorso</a:t>
            </a:r>
          </a:p>
          <a:p>
            <a:pPr lvl="3" algn="just"/>
            <a:r>
              <a:rPr lang="it-IT" sz="3200" dirty="0" smtClean="0"/>
              <a:t>Occorre continuare la valutazione per capire se anche gli outcome di medio periodo sono favorevoli</a:t>
            </a:r>
          </a:p>
          <a:p>
            <a:pPr lvl="3" algn="just"/>
            <a:r>
              <a:rPr lang="it-IT" sz="3200" dirty="0" smtClean="0"/>
              <a:t>I modelli di presa in carico migliorano l’appropriatezza di sistema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40412644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it-IT" dirty="0" smtClean="0"/>
              <a:t>AGENDA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143000"/>
            <a:ext cx="10972800" cy="4525963"/>
          </a:xfrm>
        </p:spPr>
        <p:txBody>
          <a:bodyPr>
            <a:normAutofit lnSpcReduction="10000"/>
          </a:bodyPr>
          <a:lstStyle/>
          <a:p>
            <a:r>
              <a:rPr lang="it-IT" sz="4400" b="1" dirty="0" smtClean="0">
                <a:solidFill>
                  <a:schemeClr val="bg2"/>
                </a:solidFill>
              </a:rPr>
              <a:t>Premessa</a:t>
            </a:r>
          </a:p>
          <a:p>
            <a:r>
              <a:rPr lang="it-IT" sz="4400" b="1" dirty="0" smtClean="0">
                <a:solidFill>
                  <a:schemeClr val="bg2"/>
                </a:solidFill>
              </a:rPr>
              <a:t>Quali sono le valutazioni disponibili</a:t>
            </a:r>
          </a:p>
          <a:p>
            <a:r>
              <a:rPr lang="it-IT" sz="4400" b="1" dirty="0" smtClean="0"/>
              <a:t>Una riflessione sull’assorbimento di risorse</a:t>
            </a:r>
          </a:p>
          <a:p>
            <a:r>
              <a:rPr lang="it-IT" sz="4400" dirty="0" smtClean="0">
                <a:solidFill>
                  <a:schemeClr val="bg2"/>
                </a:solidFill>
              </a:rPr>
              <a:t>Come sviluppare azioni di governo del sistema</a:t>
            </a:r>
          </a:p>
          <a:p>
            <a:r>
              <a:rPr lang="it-IT" sz="4400" dirty="0" smtClean="0">
                <a:solidFill>
                  <a:schemeClr val="bg2"/>
                </a:solidFill>
              </a:rPr>
              <a:t>Quali altri dati sono disponibili</a:t>
            </a:r>
            <a:endParaRPr lang="it-IT" sz="4400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it-IT" sz="1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2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-1" y="0"/>
            <a:ext cx="11666483" cy="1198179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latin typeface="Arial Narrow" panose="020B0606020202030204" pitchFamily="34" charset="0"/>
              </a:rPr>
              <a:t>ANDAMENTO COSTI MEDI E TOTALI SCOMPENSO</a:t>
            </a:r>
            <a:br>
              <a:rPr lang="it-IT" b="1" dirty="0">
                <a:latin typeface="Arial Narrow" panose="020B0606020202030204" pitchFamily="34" charset="0"/>
              </a:rPr>
            </a:br>
            <a:r>
              <a:rPr lang="it-IT" b="1" dirty="0">
                <a:latin typeface="Arial Narrow" panose="020B0606020202030204" pitchFamily="34" charset="0"/>
              </a:rPr>
              <a:t>nei 5 anni successivi alla diagnosi</a:t>
            </a:r>
          </a:p>
        </p:txBody>
      </p:sp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420" y="1351280"/>
            <a:ext cx="11547909" cy="529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990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1161918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COSTI PROPORZIONALI – </a:t>
            </a:r>
            <a:r>
              <a:rPr lang="it-IT" b="1" dirty="0">
                <a:latin typeface="Arial Narrow" panose="020B0606020202030204" pitchFamily="34" charset="0"/>
              </a:rPr>
              <a:t>SCOMPENSO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b="1" dirty="0">
                <a:latin typeface="Arial Narrow" panose="020B0606020202030204" pitchFamily="34" charset="0"/>
              </a:rPr>
              <a:t>nei 5 anni successivi alla diagnosi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525" y="1325563"/>
            <a:ext cx="11230661" cy="464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140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-1" y="0"/>
            <a:ext cx="11666483" cy="1198179"/>
          </a:xfrm>
        </p:spPr>
        <p:txBody>
          <a:bodyPr>
            <a:noAutofit/>
          </a:bodyPr>
          <a:lstStyle/>
          <a:p>
            <a:pPr algn="ctr"/>
            <a:r>
              <a:rPr lang="it-IT" sz="3600" b="1" dirty="0">
                <a:latin typeface="Arial Narrow" panose="020B0606020202030204" pitchFamily="34" charset="0"/>
              </a:rPr>
              <a:t>ANDAMENTO COSTI MEDI E TOTALI CARDIOPATIA ISCHEMICA</a:t>
            </a:r>
            <a:br>
              <a:rPr lang="it-IT" sz="3600" b="1" dirty="0">
                <a:latin typeface="Arial Narrow" panose="020B0606020202030204" pitchFamily="34" charset="0"/>
              </a:rPr>
            </a:br>
            <a:r>
              <a:rPr lang="it-IT" sz="3600" b="1" dirty="0">
                <a:latin typeface="Arial Narrow" panose="020B0606020202030204" pitchFamily="34" charset="0"/>
              </a:rPr>
              <a:t>nei 5 anni successivi alla diagnosi</a:t>
            </a:r>
          </a:p>
        </p:txBody>
      </p:sp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58" y="1285240"/>
            <a:ext cx="1163695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945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11619186" cy="1325563"/>
          </a:xfrm>
        </p:spPr>
        <p:txBody>
          <a:bodyPr>
            <a:noAutofit/>
          </a:bodyPr>
          <a:lstStyle/>
          <a:p>
            <a:pPr algn="ctr"/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COSTI PROPORZIONALI – </a:t>
            </a:r>
            <a:r>
              <a:rPr lang="it-IT" sz="3600" b="1" dirty="0">
                <a:latin typeface="Arial Narrow" panose="020B0606020202030204" pitchFamily="34" charset="0"/>
              </a:rPr>
              <a:t>CARDIOPATIA ISCHEMICA</a:t>
            </a:r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600" b="1" dirty="0">
                <a:latin typeface="Arial Narrow" panose="020B0606020202030204" pitchFamily="34" charset="0"/>
              </a:rPr>
              <a:t>nei 5 anni successivi alla diagnosi</a:t>
            </a:r>
            <a:endParaRPr lang="it-I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224" y="1325563"/>
            <a:ext cx="11353392" cy="469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128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it-IT" dirty="0" smtClean="0"/>
              <a:t>AGENDA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143000"/>
            <a:ext cx="10972800" cy="4525963"/>
          </a:xfrm>
        </p:spPr>
        <p:txBody>
          <a:bodyPr>
            <a:normAutofit lnSpcReduction="10000"/>
          </a:bodyPr>
          <a:lstStyle/>
          <a:p>
            <a:r>
              <a:rPr lang="it-IT" sz="4400" b="1" dirty="0" smtClean="0"/>
              <a:t>Premessa</a:t>
            </a:r>
          </a:p>
          <a:p>
            <a:r>
              <a:rPr lang="it-IT" sz="4400" dirty="0" smtClean="0">
                <a:solidFill>
                  <a:schemeClr val="bg2"/>
                </a:solidFill>
              </a:rPr>
              <a:t>Quali sono le valutazioni disponibili</a:t>
            </a:r>
          </a:p>
          <a:p>
            <a:r>
              <a:rPr lang="it-IT" sz="4400" dirty="0" smtClean="0">
                <a:solidFill>
                  <a:schemeClr val="bg2"/>
                </a:solidFill>
              </a:rPr>
              <a:t>Una riflessione sull’assorbimento di risorse</a:t>
            </a:r>
          </a:p>
          <a:p>
            <a:r>
              <a:rPr lang="it-IT" sz="4400" dirty="0" smtClean="0">
                <a:solidFill>
                  <a:schemeClr val="bg2"/>
                </a:solidFill>
              </a:rPr>
              <a:t>Come sviluppare azioni di governo del sistema</a:t>
            </a:r>
          </a:p>
          <a:p>
            <a:r>
              <a:rPr lang="it-IT" sz="4400" dirty="0" smtClean="0">
                <a:solidFill>
                  <a:schemeClr val="bg2"/>
                </a:solidFill>
              </a:rPr>
              <a:t>Quali altri dati sono disponibili</a:t>
            </a:r>
            <a:endParaRPr lang="it-IT" sz="4400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04133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435" y="10552"/>
            <a:ext cx="11573302" cy="993227"/>
          </a:xfrm>
        </p:spPr>
        <p:txBody>
          <a:bodyPr>
            <a:noAutofit/>
          </a:bodyPr>
          <a:lstStyle/>
          <a:p>
            <a:pPr algn="ctr"/>
            <a:r>
              <a:rPr lang="it-IT" sz="3600" b="1" dirty="0">
                <a:solidFill>
                  <a:srgbClr val="C00000"/>
                </a:solidFill>
                <a:latin typeface="Arial Narrow" panose="020B0606020202030204" pitchFamily="34" charset="0"/>
              </a:rPr>
              <a:t>ANDAMENTO COSTI MEDI SCOMPENSO PER CLASSI DI ETÀ</a:t>
            </a:r>
            <a:br>
              <a:rPr lang="it-IT" sz="3600" b="1" dirty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it-IT" sz="3600" b="1" dirty="0">
                <a:solidFill>
                  <a:srgbClr val="C00000"/>
                </a:solidFill>
                <a:latin typeface="Arial Narrow" panose="020B0606020202030204" pitchFamily="34" charset="0"/>
              </a:rPr>
              <a:t>nei 5 anni successivi alla diagnosi</a:t>
            </a:r>
            <a:endParaRPr lang="it-IT" sz="36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5637" y="1201002"/>
            <a:ext cx="10374355" cy="513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0268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3249" y="0"/>
            <a:ext cx="10515600" cy="1639614"/>
          </a:xfrm>
        </p:spPr>
        <p:txBody>
          <a:bodyPr>
            <a:noAutofit/>
          </a:bodyPr>
          <a:lstStyle/>
          <a:p>
            <a:pPr algn="ctr"/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Costi sanitari stimati </a:t>
            </a:r>
            <a:r>
              <a:rPr lang="it-I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classi di età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SCOMPENSO CARDIACO</a:t>
            </a:r>
            <a:endParaRPr lang="it-I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0792" y="1686721"/>
            <a:ext cx="10510415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535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3249" y="0"/>
            <a:ext cx="10515600" cy="1639614"/>
          </a:xfrm>
        </p:spPr>
        <p:txBody>
          <a:bodyPr>
            <a:noAutofit/>
          </a:bodyPr>
          <a:lstStyle/>
          <a:p>
            <a:pPr algn="ctr"/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Costi sanitari stimati </a:t>
            </a:r>
            <a:r>
              <a:rPr lang="it-I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classi di età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BPCO</a:t>
            </a:r>
            <a:endParaRPr lang="it-I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0792" y="1686721"/>
            <a:ext cx="10510415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457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3249" y="0"/>
            <a:ext cx="10515600" cy="1639614"/>
          </a:xfrm>
        </p:spPr>
        <p:txBody>
          <a:bodyPr>
            <a:noAutofit/>
          </a:bodyPr>
          <a:lstStyle/>
          <a:p>
            <a:pPr algn="ctr"/>
            <a:r>
              <a:rPr lang="it-IT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Costi sanitari stimati </a:t>
            </a:r>
            <a:r>
              <a:rPr lang="it-IT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it-IT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 di età</a:t>
            </a:r>
            <a:r>
              <a:rPr lang="it-IT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NEOPLASIA ATTIVA</a:t>
            </a:r>
            <a:endParaRPr lang="it-IT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0792" y="1686721"/>
            <a:ext cx="10510415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353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1881" y="0"/>
            <a:ext cx="11032175" cy="1325563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>
                <a:latin typeface="Arial Narrow" panose="020B0606020202030204" pitchFamily="34" charset="0"/>
              </a:rPr>
              <a:t>Analisi dei costi per latenza alla diagnosi, livello di cronicità e classe di età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834" y="949960"/>
            <a:ext cx="11464385" cy="519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813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RIFLESSIONE - 4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417638"/>
            <a:ext cx="11430000" cy="4952681"/>
          </a:xfrm>
        </p:spPr>
        <p:txBody>
          <a:bodyPr>
            <a:noAutofit/>
          </a:bodyPr>
          <a:lstStyle/>
          <a:p>
            <a:pPr algn="just"/>
            <a:r>
              <a:rPr lang="it-IT" sz="5400" dirty="0" smtClean="0"/>
              <a:t>l’assorbimento di risorse è funzione di:</a:t>
            </a:r>
          </a:p>
          <a:p>
            <a:pPr lvl="1" algn="just"/>
            <a:r>
              <a:rPr lang="it-IT" sz="4800" dirty="0"/>
              <a:t>c</a:t>
            </a:r>
            <a:r>
              <a:rPr lang="it-IT" sz="4800" dirty="0" smtClean="0"/>
              <a:t>ombinazione delle cronicità</a:t>
            </a:r>
            <a:endParaRPr lang="it-IT" sz="4800" dirty="0" smtClean="0"/>
          </a:p>
          <a:p>
            <a:pPr lvl="1" algn="just"/>
            <a:r>
              <a:rPr lang="it-IT" sz="4800" dirty="0" smtClean="0"/>
              <a:t>età del paziente</a:t>
            </a:r>
          </a:p>
          <a:p>
            <a:pPr lvl="1" algn="just"/>
            <a:r>
              <a:rPr lang="it-IT" sz="4800" b="1" u="sng" dirty="0" smtClean="0"/>
              <a:t>durata della malattia</a:t>
            </a:r>
            <a:endParaRPr lang="it-IT" sz="3200" b="1" u="sng" dirty="0"/>
          </a:p>
        </p:txBody>
      </p:sp>
    </p:spTree>
    <p:extLst>
      <p:ext uri="{BB962C8B-B14F-4D97-AF65-F5344CB8AC3E}">
        <p14:creationId xmlns:p14="http://schemas.microsoft.com/office/powerpoint/2010/main" val="38651815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A0AD91-8FBD-4FFA-8D1C-97E67C8A5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19" y="0"/>
            <a:ext cx="11354937" cy="6353665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/>
              <a:t>È possibile </a:t>
            </a:r>
            <a:r>
              <a:rPr lang="it-IT" sz="3200" dirty="0" smtClean="0"/>
              <a:t>superare </a:t>
            </a:r>
            <a:r>
              <a:rPr lang="it-IT" sz="3200" dirty="0"/>
              <a:t>i fenotipi classici, </a:t>
            </a:r>
            <a:r>
              <a:rPr lang="it-IT" sz="3200" b="1" dirty="0" smtClean="0">
                <a:solidFill>
                  <a:srgbClr val="C00000"/>
                </a:solidFill>
              </a:rPr>
              <a:t>identificando quadri </a:t>
            </a:r>
            <a:r>
              <a:rPr lang="it-IT" sz="3200" b="1" dirty="0">
                <a:solidFill>
                  <a:srgbClr val="C00000"/>
                </a:solidFill>
              </a:rPr>
              <a:t>patologici complessi, con una propria identità diagnostica</a:t>
            </a:r>
            <a:r>
              <a:rPr lang="it-IT" sz="3200" dirty="0"/>
              <a:t>, una propria eziologia e strategia preventiva, con indicazioni terapeutiche non necessariamente risultanti dalla somma dei trattamenti delle patologie che li compongono.</a:t>
            </a:r>
          </a:p>
          <a:p>
            <a:pPr algn="just"/>
            <a:r>
              <a:rPr lang="it-IT" sz="3200" dirty="0"/>
              <a:t>l’effetto combinato di più malattie croniche sui principali </a:t>
            </a:r>
            <a:r>
              <a:rPr lang="it-IT" sz="3200" b="1" dirty="0"/>
              <a:t>outcome </a:t>
            </a:r>
            <a:r>
              <a:rPr lang="it-IT" sz="3200" dirty="0" smtClean="0"/>
              <a:t>può </a:t>
            </a:r>
            <a:r>
              <a:rPr lang="it-IT" sz="3200" dirty="0"/>
              <a:t>essere diverso da quanto previsto sulla base della somma degli effetti delle singole malattie.</a:t>
            </a:r>
          </a:p>
          <a:p>
            <a:pPr algn="just"/>
            <a:r>
              <a:rPr lang="it-IT" sz="3200" dirty="0"/>
              <a:t>il </a:t>
            </a:r>
            <a:r>
              <a:rPr lang="it-IT" sz="3200" b="1" dirty="0"/>
              <a:t>fenotipo complesso </a:t>
            </a:r>
            <a:r>
              <a:rPr lang="it-IT" sz="3200" b="1" dirty="0" smtClean="0"/>
              <a:t>non viene </a:t>
            </a:r>
            <a:r>
              <a:rPr lang="it-IT" sz="3200" b="1" dirty="0"/>
              <a:t>di fatto determinato</a:t>
            </a:r>
            <a:r>
              <a:rPr lang="it-IT" sz="3200" dirty="0"/>
              <a:t> </a:t>
            </a:r>
            <a:r>
              <a:rPr lang="it-IT" sz="3200" dirty="0" smtClean="0"/>
              <a:t>sola dalla </a:t>
            </a:r>
            <a:r>
              <a:rPr lang="it-IT" sz="3200" b="1" dirty="0"/>
              <a:t>somma</a:t>
            </a:r>
            <a:r>
              <a:rPr lang="it-IT" sz="3200" dirty="0"/>
              <a:t> delle comorbidità incidenti e dalla loro </a:t>
            </a:r>
            <a:r>
              <a:rPr lang="it-IT" sz="3200" b="1" dirty="0"/>
              <a:t>severità</a:t>
            </a:r>
            <a:r>
              <a:rPr lang="it-IT" sz="3200" dirty="0"/>
              <a:t>.</a:t>
            </a:r>
          </a:p>
          <a:p>
            <a:pPr algn="just"/>
            <a:r>
              <a:rPr lang="it-IT" sz="3200" dirty="0"/>
              <a:t>I </a:t>
            </a:r>
            <a:r>
              <a:rPr lang="it-IT" sz="3200" b="1" dirty="0"/>
              <a:t>costi per la gestione </a:t>
            </a:r>
            <a:r>
              <a:rPr lang="it-IT" sz="3200" dirty="0"/>
              <a:t>di un malato complesso sono superiori alla somma delle spese per singola patologia</a:t>
            </a:r>
          </a:p>
          <a:p>
            <a:pPr algn="just"/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4079720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A177EE-2031-4382-8BBB-0C8ED06C6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3447"/>
            <a:ext cx="10972800" cy="4525963"/>
          </a:xfrm>
        </p:spPr>
        <p:txBody>
          <a:bodyPr>
            <a:normAutofit fontScale="92500"/>
          </a:bodyPr>
          <a:lstStyle/>
          <a:p>
            <a:pPr marL="534988" indent="-534988" algn="just"/>
            <a:r>
              <a:rPr lang="it-IT" sz="5400" dirty="0" smtClean="0"/>
              <a:t>la sfida è sviluppare </a:t>
            </a:r>
          </a:p>
          <a:p>
            <a:pPr marL="935038" lvl="1" indent="-534988" algn="just"/>
            <a:r>
              <a:rPr lang="it-IT" sz="5000" b="1" dirty="0" smtClean="0"/>
              <a:t>indicatori</a:t>
            </a:r>
            <a:r>
              <a:rPr lang="it-IT" sz="5000" dirty="0" smtClean="0"/>
              <a:t> </a:t>
            </a:r>
            <a:r>
              <a:rPr lang="it-IT" sz="5000" dirty="0"/>
              <a:t>per la </a:t>
            </a:r>
            <a:r>
              <a:rPr lang="it-IT" sz="5000" b="1" dirty="0"/>
              <a:t>valutazione</a:t>
            </a:r>
            <a:r>
              <a:rPr lang="it-IT" sz="5000" dirty="0"/>
              <a:t> dei modelli di presa in carico </a:t>
            </a:r>
            <a:r>
              <a:rPr lang="it-IT" sz="5000" b="1" dirty="0"/>
              <a:t>dei fenotipi complessi</a:t>
            </a:r>
          </a:p>
          <a:p>
            <a:pPr marL="935038" lvl="1" indent="-534988" algn="just"/>
            <a:r>
              <a:rPr lang="it-IT" sz="5000" b="1" dirty="0" smtClean="0"/>
              <a:t>indicatori </a:t>
            </a:r>
            <a:r>
              <a:rPr lang="it-IT" sz="5000" b="1" dirty="0"/>
              <a:t>per misurare quello che viene fatto nei NON CRONICI</a:t>
            </a:r>
          </a:p>
        </p:txBody>
      </p:sp>
    </p:spTree>
    <p:extLst>
      <p:ext uri="{BB962C8B-B14F-4D97-AF65-F5344CB8AC3E}">
        <p14:creationId xmlns:p14="http://schemas.microsoft.com/office/powerpoint/2010/main" val="37645656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it-IT" dirty="0" smtClean="0"/>
              <a:t>AGENDA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143000"/>
            <a:ext cx="10972800" cy="4525963"/>
          </a:xfrm>
        </p:spPr>
        <p:txBody>
          <a:bodyPr>
            <a:normAutofit lnSpcReduction="10000"/>
          </a:bodyPr>
          <a:lstStyle/>
          <a:p>
            <a:r>
              <a:rPr lang="it-IT" sz="4400" b="1" dirty="0" smtClean="0">
                <a:solidFill>
                  <a:schemeClr val="bg2"/>
                </a:solidFill>
              </a:rPr>
              <a:t>Premessa</a:t>
            </a:r>
          </a:p>
          <a:p>
            <a:r>
              <a:rPr lang="it-IT" sz="4400" b="1" dirty="0" smtClean="0">
                <a:solidFill>
                  <a:schemeClr val="bg2"/>
                </a:solidFill>
              </a:rPr>
              <a:t>Quali sono le valutazioni disponibili</a:t>
            </a:r>
          </a:p>
          <a:p>
            <a:r>
              <a:rPr lang="it-IT" sz="4400" b="1" dirty="0" smtClean="0">
                <a:solidFill>
                  <a:schemeClr val="bg2"/>
                </a:solidFill>
              </a:rPr>
              <a:t>Una riflessione sull’assorbimento di risorse</a:t>
            </a:r>
          </a:p>
          <a:p>
            <a:r>
              <a:rPr lang="it-IT" sz="4400" b="1" dirty="0" smtClean="0"/>
              <a:t>Come sviluppare ulteriormente azioni di governo del sistema</a:t>
            </a:r>
          </a:p>
          <a:p>
            <a:r>
              <a:rPr lang="it-IT" sz="4400" dirty="0" smtClean="0">
                <a:solidFill>
                  <a:schemeClr val="bg2"/>
                </a:solidFill>
              </a:rPr>
              <a:t>Quali altri dati sono disponibili</a:t>
            </a:r>
            <a:endParaRPr lang="it-IT" sz="4400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it-IT" sz="1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49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749" y="117885"/>
            <a:ext cx="8259954" cy="663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045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21092"/>
              </p:ext>
            </p:extLst>
          </p:nvPr>
        </p:nvGraphicFramePr>
        <p:xfrm>
          <a:off x="609600" y="904240"/>
          <a:ext cx="10972800" cy="5221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olo 2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DISTRIBUZIONE PER LIVELLO DI STRATIFICAZIONE</a:t>
            </a: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ATS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DELLA CITTÀ METROPOLITANA DI MILANO</a:t>
            </a:r>
            <a:endParaRPr lang="it-I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4" y="816637"/>
            <a:ext cx="10973751" cy="522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5171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890755"/>
            <a:ext cx="11060605" cy="3298596"/>
          </a:xfrm>
          <a:prstGeom prst="rect">
            <a:avLst/>
          </a:prstGeo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SCHEDA DEI PEDIATRI</a:t>
            </a:r>
            <a:br>
              <a:rPr lang="it-IT" dirty="0" smtClean="0"/>
            </a:br>
            <a:r>
              <a:rPr lang="it-IT" dirty="0" smtClean="0"/>
              <a:t>PRESCRIZIONI FARMACEUTICHE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4417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t="35689" b="2233"/>
          <a:stretch/>
        </p:blipFill>
        <p:spPr>
          <a:xfrm>
            <a:off x="1507415" y="1272699"/>
            <a:ext cx="8926905" cy="5000260"/>
          </a:xfrm>
          <a:prstGeom prst="rect">
            <a:avLst/>
          </a:prstGeom>
        </p:spPr>
      </p:pic>
      <p:sp>
        <p:nvSpPr>
          <p:cNvPr id="3" name="Titolo 2"/>
          <p:cNvSpPr txBox="1">
            <a:spLocks/>
          </p:cNvSpPr>
          <p:nvPr/>
        </p:nvSpPr>
        <p:spPr>
          <a:xfrm>
            <a:off x="711200" y="7461"/>
            <a:ext cx="10972800" cy="1265238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C78B8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 smtClean="0"/>
              <a:t>SCHEDA DEI PEDIATRI</a:t>
            </a:r>
            <a:br>
              <a:rPr lang="it-IT" dirty="0" smtClean="0"/>
            </a:br>
            <a:r>
              <a:rPr lang="it-IT" dirty="0" smtClean="0"/>
              <a:t>PRESTAZIONI AMBULATORIALI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7993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/>
          <p:nvPr/>
        </p:nvGrpSpPr>
        <p:grpSpPr>
          <a:xfrm>
            <a:off x="0" y="1971040"/>
            <a:ext cx="12100560" cy="3992880"/>
            <a:chOff x="364172" y="1595120"/>
            <a:chExt cx="10506075" cy="3162300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 rotWithShape="1">
            <a:blip r:embed="rId2"/>
            <a:srcRect t="10434"/>
            <a:stretch/>
          </p:blipFill>
          <p:spPr>
            <a:xfrm>
              <a:off x="364172" y="1595120"/>
              <a:ext cx="5286375" cy="3139440"/>
            </a:xfrm>
            <a:prstGeom prst="rect">
              <a:avLst/>
            </a:prstGeom>
          </p:spPr>
        </p:pic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0547" y="1595120"/>
              <a:ext cx="5219700" cy="3162300"/>
            </a:xfrm>
            <a:prstGeom prst="rect">
              <a:avLst/>
            </a:prstGeom>
          </p:spPr>
        </p:pic>
      </p:grpSp>
      <p:sp>
        <p:nvSpPr>
          <p:cNvPr id="6" name="Titolo 2"/>
          <p:cNvSpPr txBox="1">
            <a:spLocks/>
          </p:cNvSpPr>
          <p:nvPr/>
        </p:nvSpPr>
        <p:spPr>
          <a:xfrm>
            <a:off x="609600" y="152400"/>
            <a:ext cx="10972800" cy="1265238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C78B8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 smtClean="0"/>
              <a:t>SCHEDA DEI PEDIATRI</a:t>
            </a:r>
            <a:br>
              <a:rPr lang="it-IT" dirty="0" smtClean="0"/>
            </a:br>
            <a:r>
              <a:rPr lang="it-IT" dirty="0" smtClean="0"/>
              <a:t>SPESA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452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82" y="152400"/>
            <a:ext cx="5535244" cy="6228080"/>
          </a:xfrm>
          <a:prstGeom prst="rect">
            <a:avLst/>
          </a:prstGeom>
        </p:spPr>
      </p:pic>
      <p:sp>
        <p:nvSpPr>
          <p:cNvPr id="4" name="Titolo 2"/>
          <p:cNvSpPr txBox="1">
            <a:spLocks/>
          </p:cNvSpPr>
          <p:nvPr/>
        </p:nvSpPr>
        <p:spPr>
          <a:xfrm>
            <a:off x="5756326" y="2011362"/>
            <a:ext cx="5826074" cy="169703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C78B8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 smtClean="0"/>
              <a:t>SCHEDA DEI PEDIATRI</a:t>
            </a:r>
            <a:br>
              <a:rPr lang="it-IT" dirty="0" smtClean="0"/>
            </a:br>
            <a:r>
              <a:rPr lang="it-IT" dirty="0" smtClean="0"/>
              <a:t>GOVERNO CLINICO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6394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020" y="0"/>
            <a:ext cx="6562194" cy="593407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1692" y="2654031"/>
            <a:ext cx="9216936" cy="3401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407942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" y="1"/>
            <a:ext cx="11075437" cy="1156996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di endoscopie per erogatore della ATS per cui non è identificabile una indicazione</a:t>
            </a:r>
            <a:endParaRPr lang="it-IT" sz="36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805" y="1043875"/>
            <a:ext cx="9479899" cy="51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5716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1937" y="0"/>
            <a:ext cx="10515600" cy="1021100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 di endoscopie / die per erogatore della ATS per cui non è identificabile una indicazione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411" y="1021100"/>
            <a:ext cx="8395832" cy="529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453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1CFFB1-1116-4648-A958-E58232E7B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289" y="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di endoscopie in un anno per MMG per cui non è identificabile una indicazione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9B618F9-A5E2-4CA2-B816-DBA53370F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17" y="1325563"/>
            <a:ext cx="11455744" cy="474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6984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60" y="141156"/>
            <a:ext cx="11601450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049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RIFLESSIONE - </a:t>
            </a:r>
            <a:r>
              <a:rPr lang="it-IT" dirty="0" smtClean="0"/>
              <a:t>5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555422"/>
            <a:ext cx="11125200" cy="4733617"/>
          </a:xfrm>
        </p:spPr>
        <p:txBody>
          <a:bodyPr>
            <a:noAutofit/>
          </a:bodyPr>
          <a:lstStyle/>
          <a:p>
            <a:pPr algn="just"/>
            <a:r>
              <a:rPr lang="it-IT" sz="4800" dirty="0" smtClean="0"/>
              <a:t>In coerenza con le regole regionali e con il DM70 sono in essere molte attività di governo della:</a:t>
            </a:r>
          </a:p>
          <a:p>
            <a:pPr lvl="2" algn="just"/>
            <a:r>
              <a:rPr lang="it-IT" sz="4400" dirty="0" smtClean="0"/>
              <a:t>rete ospedaliera </a:t>
            </a:r>
          </a:p>
          <a:p>
            <a:pPr lvl="2" algn="just"/>
            <a:r>
              <a:rPr lang="it-IT" sz="4400" dirty="0" smtClean="0"/>
              <a:t>reti patologia e emergenza urgenza </a:t>
            </a:r>
          </a:p>
          <a:p>
            <a:pPr lvl="2" algn="just"/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41609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21" t="2492" r="2342" b="7435"/>
          <a:stretch/>
        </p:blipFill>
        <p:spPr>
          <a:xfrm>
            <a:off x="1281953" y="887506"/>
            <a:ext cx="9906000" cy="5271247"/>
          </a:xfrm>
          <a:prstGeom prst="rect">
            <a:avLst/>
          </a:prstGeom>
        </p:spPr>
      </p:pic>
      <p:sp>
        <p:nvSpPr>
          <p:cNvPr id="5" name="Titolo 2"/>
          <p:cNvSpPr>
            <a:spLocks noGrp="1"/>
          </p:cNvSpPr>
          <p:nvPr>
            <p:ph type="title"/>
          </p:nvPr>
        </p:nvSpPr>
        <p:spPr>
          <a:xfrm>
            <a:off x="233680" y="0"/>
            <a:ext cx="11866880" cy="1143000"/>
          </a:xfrm>
        </p:spPr>
        <p:txBody>
          <a:bodyPr>
            <a:noAutofit/>
          </a:bodyPr>
          <a:lstStyle/>
          <a:p>
            <a:pPr algn="ctr"/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DISTRIBUZIONE PER LIVELLO DI STRATIFICAZIONE E PER SPESA TOTALE SANITARIA</a:t>
            </a:r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ATS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DELLA CITTÀ METROPOLITANA DI MILANO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nettore 2 2"/>
          <p:cNvCxnSpPr/>
          <p:nvPr/>
        </p:nvCxnSpPr>
        <p:spPr>
          <a:xfrm flipH="1" flipV="1">
            <a:off x="7352907" y="3026004"/>
            <a:ext cx="1988318" cy="6405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 flipH="1" flipV="1">
            <a:off x="7083042" y="4050571"/>
            <a:ext cx="1693313" cy="3800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4360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RIFLESSIONE - </a:t>
            </a:r>
            <a:r>
              <a:rPr lang="it-IT" dirty="0" smtClean="0"/>
              <a:t>6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498862"/>
            <a:ext cx="10820400" cy="4456678"/>
          </a:xfrm>
        </p:spPr>
        <p:txBody>
          <a:bodyPr>
            <a:noAutofit/>
          </a:bodyPr>
          <a:lstStyle/>
          <a:p>
            <a:pPr algn="just"/>
            <a:r>
              <a:rPr lang="it-IT" sz="4800" dirty="0" smtClean="0"/>
              <a:t>sviluppare pensiero sui modelli di presa in carico dei cronici vuol dire implementare l’interazione tra ATS </a:t>
            </a:r>
            <a:r>
              <a:rPr lang="it-IT" sz="4800" dirty="0" smtClean="0"/>
              <a:t>e clinici al fine di mantenere </a:t>
            </a:r>
            <a:r>
              <a:rPr lang="it-IT" sz="4800" dirty="0" smtClean="0"/>
              <a:t>la </a:t>
            </a:r>
            <a:r>
              <a:rPr lang="it-IT" sz="4800" dirty="0" smtClean="0"/>
              <a:t>coerenza con tutte le azioni di governo clinico in essere.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42238117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it-IT" dirty="0" smtClean="0"/>
              <a:t>AGENDA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143000"/>
            <a:ext cx="10972800" cy="4525963"/>
          </a:xfrm>
        </p:spPr>
        <p:txBody>
          <a:bodyPr>
            <a:normAutofit lnSpcReduction="10000"/>
          </a:bodyPr>
          <a:lstStyle/>
          <a:p>
            <a:r>
              <a:rPr lang="it-IT" sz="4400" b="1" dirty="0" smtClean="0">
                <a:solidFill>
                  <a:schemeClr val="bg2"/>
                </a:solidFill>
              </a:rPr>
              <a:t>Premessa</a:t>
            </a:r>
          </a:p>
          <a:p>
            <a:r>
              <a:rPr lang="it-IT" sz="4400" b="1" dirty="0" smtClean="0">
                <a:solidFill>
                  <a:schemeClr val="bg2"/>
                </a:solidFill>
              </a:rPr>
              <a:t>Quali sono le valutazioni disponibili</a:t>
            </a:r>
          </a:p>
          <a:p>
            <a:r>
              <a:rPr lang="it-IT" sz="4400" b="1" dirty="0" smtClean="0">
                <a:solidFill>
                  <a:schemeClr val="bg2"/>
                </a:solidFill>
              </a:rPr>
              <a:t>Una riflessione sull’assorbimento di risorse</a:t>
            </a:r>
          </a:p>
          <a:p>
            <a:r>
              <a:rPr lang="it-IT" sz="4400" b="1" dirty="0" smtClean="0">
                <a:solidFill>
                  <a:schemeClr val="bg2"/>
                </a:solidFill>
              </a:rPr>
              <a:t>Come sviluppare azioni di governo del sistema</a:t>
            </a:r>
          </a:p>
          <a:p>
            <a:r>
              <a:rPr lang="it-IT" sz="4400" b="1" dirty="0" smtClean="0"/>
              <a:t>Quali altri dati sono disponibili</a:t>
            </a:r>
            <a:endParaRPr lang="it-IT" sz="4400" b="1" dirty="0"/>
          </a:p>
          <a:p>
            <a:pPr marL="0" indent="0">
              <a:buNone/>
            </a:pPr>
            <a:endParaRPr lang="it-IT" sz="1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20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017" y="101338"/>
            <a:ext cx="10915085" cy="613920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945" y="955040"/>
            <a:ext cx="4084755" cy="578072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1400" y="81"/>
            <a:ext cx="4345159" cy="624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9259" y="1128860"/>
            <a:ext cx="8046850" cy="4525963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B956D89C-183C-4A31-A1A2-18457BDF2E84}"/>
              </a:ext>
            </a:extLst>
          </p:cNvPr>
          <p:cNvSpPr/>
          <p:nvPr/>
        </p:nvSpPr>
        <p:spPr>
          <a:xfrm>
            <a:off x="2426132" y="0"/>
            <a:ext cx="68575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>
                <a:hlinkClick r:id="rId3"/>
              </a:rPr>
              <a:t>https://www.ats-milano.it/portale</a:t>
            </a:r>
            <a:endParaRPr lang="it-IT" sz="3600" b="1" dirty="0"/>
          </a:p>
          <a:p>
            <a:endParaRPr lang="it-IT" sz="3600" b="1" dirty="0"/>
          </a:p>
        </p:txBody>
      </p:sp>
      <p:sp>
        <p:nvSpPr>
          <p:cNvPr id="4" name="Freccia in giù 3"/>
          <p:cNvSpPr/>
          <p:nvPr/>
        </p:nvSpPr>
        <p:spPr>
          <a:xfrm rot="3358090">
            <a:off x="7677380" y="3384222"/>
            <a:ext cx="1594882" cy="187593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132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06" y="890834"/>
            <a:ext cx="11684488" cy="5236589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814927" y="0"/>
            <a:ext cx="10515600" cy="93695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 dirty="0" smtClean="0">
                <a:solidFill>
                  <a:srgbClr val="0C78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DEMOGRAFIA</a:t>
            </a:r>
            <a:br>
              <a:rPr lang="it-IT" sz="3200" b="1" dirty="0" smtClean="0">
                <a:solidFill>
                  <a:srgbClr val="0C78B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200" b="1" dirty="0" smtClean="0">
                <a:solidFill>
                  <a:srgbClr val="0C78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ATS della Città Metropolitana di Milano</a:t>
            </a:r>
            <a:endParaRPr lang="it-IT" sz="3200" dirty="0">
              <a:solidFill>
                <a:srgbClr val="0C7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56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4927" y="0"/>
            <a:ext cx="10515600" cy="936955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DEMOGRAFIA</a:t>
            </a:r>
            <a:br>
              <a:rPr lang="it-I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ATS della Città Metropolitana di Milano</a:t>
            </a:r>
            <a:endParaRPr lang="it-IT" sz="32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7994"/>
            <a:ext cx="12160380" cy="579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9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r="7570"/>
          <a:stretch/>
        </p:blipFill>
        <p:spPr>
          <a:xfrm>
            <a:off x="1244339" y="94269"/>
            <a:ext cx="9921184" cy="609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4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CC40E37C-E64B-4EAF-A480-FFA61C15C8EC}"/>
              </a:ext>
            </a:extLst>
          </p:cNvPr>
          <p:cNvSpPr txBox="1">
            <a:spLocks/>
          </p:cNvSpPr>
          <p:nvPr/>
        </p:nvSpPr>
        <p:spPr>
          <a:xfrm>
            <a:off x="1425314" y="0"/>
            <a:ext cx="9710058" cy="7293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b="1" dirty="0" smtClean="0">
                <a:solidFill>
                  <a:srgbClr val="0C78B8"/>
                </a:solidFill>
                <a:latin typeface="+mn-lt"/>
              </a:rPr>
              <a:t>PREVALENZA MALATTIE CRONICHE ATS MILANO</a:t>
            </a:r>
            <a:endParaRPr lang="it-IT" sz="3600" b="1" dirty="0">
              <a:solidFill>
                <a:srgbClr val="0C78B8"/>
              </a:solidFill>
              <a:latin typeface="+mn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65734" y="6235119"/>
            <a:ext cx="8701088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/>
              <a:t>Informazioni e </a:t>
            </a:r>
            <a:r>
              <a:rPr lang="it-IT" b="1" i="1" dirty="0"/>
              <a:t>grafici disponibili su https://</a:t>
            </a:r>
            <a:r>
              <a:rPr lang="it-IT" b="1" i="1" dirty="0" smtClean="0"/>
              <a:t>portale.ats-milano.it</a:t>
            </a:r>
            <a:endParaRPr lang="it-IT" b="1" i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59" y="967442"/>
            <a:ext cx="11102236" cy="4980798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9921240" y="1447800"/>
            <a:ext cx="1615440" cy="259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396240" y="685800"/>
            <a:ext cx="269494" cy="5549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596259" y="1569720"/>
            <a:ext cx="1339221" cy="121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615657" y="845522"/>
            <a:ext cx="10901624" cy="121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561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b="7977"/>
          <a:stretch/>
        </p:blipFill>
        <p:spPr>
          <a:xfrm>
            <a:off x="412531" y="0"/>
            <a:ext cx="11847306" cy="586364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60382" y="5863644"/>
            <a:ext cx="8701088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/>
              <a:t>Informazioni e </a:t>
            </a:r>
            <a:r>
              <a:rPr lang="it-IT" b="1" i="1" dirty="0"/>
              <a:t>grafici disponibili su https://</a:t>
            </a:r>
            <a:r>
              <a:rPr lang="it-IT" b="1" i="1" dirty="0" smtClean="0"/>
              <a:t>portale.ats-milano.it</a:t>
            </a:r>
            <a:endParaRPr lang="it-IT" b="1" i="1" dirty="0"/>
          </a:p>
        </p:txBody>
      </p:sp>
    </p:spTree>
    <p:extLst>
      <p:ext uri="{BB962C8B-B14F-4D97-AF65-F5344CB8AC3E}">
        <p14:creationId xmlns:p14="http://schemas.microsoft.com/office/powerpoint/2010/main" val="260797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RIFLESSIONE - 7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068846"/>
            <a:ext cx="10678160" cy="4952681"/>
          </a:xfrm>
        </p:spPr>
        <p:txBody>
          <a:bodyPr>
            <a:noAutofit/>
          </a:bodyPr>
          <a:lstStyle/>
          <a:p>
            <a:pPr algn="just"/>
            <a:r>
              <a:rPr lang="it-IT" sz="5400" dirty="0" smtClean="0"/>
              <a:t>Nella logica degli </a:t>
            </a:r>
            <a:r>
              <a:rPr lang="it-IT" sz="5400" b="1" i="1" dirty="0" smtClean="0"/>
              <a:t>open data </a:t>
            </a:r>
            <a:r>
              <a:rPr lang="it-IT" sz="5400" dirty="0" smtClean="0"/>
              <a:t>ATS deve cercare di diffondere informazioni sullo stato di salute e consumi per orientare le decisioni sulla base della condivisione delle informazioni con i cittadini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947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19056"/>
          </a:xfrm>
        </p:spPr>
        <p:txBody>
          <a:bodyPr/>
          <a:lstStyle/>
          <a:p>
            <a:pPr algn="ctr"/>
            <a:r>
              <a:rPr lang="it-IT" dirty="0"/>
              <a:t>Consumi pro capite in euro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" y="1093693"/>
            <a:ext cx="10751459" cy="493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483849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egnaposto numero diapositiva 2"/>
          <p:cNvSpPr txBox="1">
            <a:spLocks noChangeArrowheads="1"/>
          </p:cNvSpPr>
          <p:nvPr/>
        </p:nvSpPr>
        <p:spPr bwMode="auto">
          <a:xfrm>
            <a:off x="10247313" y="6356350"/>
            <a:ext cx="7508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fld id="{3D340398-5932-47D6-B81E-645C42EAA5DC}" type="slidenum">
              <a:rPr lang="en-US" altLang="it-IT" sz="1200" b="1">
                <a:solidFill>
                  <a:srgbClr val="FFFFFF"/>
                </a:solidFill>
              </a:rPr>
              <a:pPr algn="r" eaLnBrk="1" hangingPunct="1">
                <a:spcBef>
                  <a:spcPct val="0"/>
                </a:spcBef>
                <a:buSzTx/>
                <a:buFontTx/>
                <a:buNone/>
              </a:pPr>
              <a:t>60</a:t>
            </a:fld>
            <a:endParaRPr lang="en-US" altLang="it-IT" sz="1200" b="1">
              <a:solidFill>
                <a:srgbClr val="FFFFFF"/>
              </a:solidFill>
            </a:endParaRPr>
          </a:p>
        </p:txBody>
      </p:sp>
      <p:pic>
        <p:nvPicPr>
          <p:cNvPr id="6" name="Immagine 5" descr="ATS_Milano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99351" y="5574294"/>
            <a:ext cx="1494172" cy="10230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D184-B90E-49B6-ACE7-A3C279666B98}" type="slidenum">
              <a:rPr lang="it-IT" smtClean="0"/>
              <a:pPr/>
              <a:t>60</a:t>
            </a:fld>
            <a:endParaRPr lang="it-IT" dirty="0"/>
          </a:p>
        </p:txBody>
      </p:sp>
      <p:sp>
        <p:nvSpPr>
          <p:cNvPr id="9" name="Segnaposto contenuto 2"/>
          <p:cNvSpPr>
            <a:spLocks noGrp="1"/>
          </p:cNvSpPr>
          <p:nvPr>
            <p:ph idx="4294967295"/>
          </p:nvPr>
        </p:nvSpPr>
        <p:spPr>
          <a:xfrm>
            <a:off x="6456040" y="2795666"/>
            <a:ext cx="5000005" cy="2387600"/>
          </a:xfrm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r">
              <a:spcBef>
                <a:spcPts val="0"/>
              </a:spcBef>
              <a:buNone/>
              <a:defRPr/>
            </a:pPr>
            <a:r>
              <a:rPr lang="it-IT" b="1" i="1" dirty="0"/>
              <a:t>Antonio Giampiero Russo</a:t>
            </a:r>
          </a:p>
          <a:p>
            <a:pPr algn="r">
              <a:spcBef>
                <a:spcPts val="0"/>
              </a:spcBef>
              <a:buNone/>
              <a:defRPr/>
            </a:pPr>
            <a:endParaRPr lang="it-IT" b="1" i="1" dirty="0"/>
          </a:p>
          <a:p>
            <a:pPr algn="r">
              <a:spcBef>
                <a:spcPts val="0"/>
              </a:spcBef>
              <a:buNone/>
              <a:defRPr/>
            </a:pPr>
            <a:r>
              <a:rPr lang="it-IT" sz="1800" dirty="0"/>
              <a:t>ATS della Città Metropolitana di Milano</a:t>
            </a:r>
            <a:br>
              <a:rPr lang="it-IT" sz="1800" dirty="0"/>
            </a:br>
            <a:r>
              <a:rPr lang="it-IT" sz="1800" dirty="0"/>
              <a:t>C.so Italia 19 - 20122 Milano</a:t>
            </a:r>
            <a:br>
              <a:rPr lang="it-IT" sz="1800" dirty="0"/>
            </a:br>
            <a:r>
              <a:rPr lang="it-IT" sz="1800" dirty="0"/>
              <a:t>email </a:t>
            </a:r>
            <a:r>
              <a:rPr lang="it-IT" sz="1800" u="sng" dirty="0">
                <a:hlinkClick r:id="rId3"/>
              </a:rPr>
              <a:t>agrusso@ats-milano.it</a:t>
            </a:r>
            <a:r>
              <a:rPr lang="it-IT" sz="1800" dirty="0"/>
              <a:t/>
            </a:r>
            <a:br>
              <a:rPr lang="it-IT" sz="1800" dirty="0"/>
            </a:br>
            <a:r>
              <a:rPr lang="it-IT" sz="1800" dirty="0" smtClean="0"/>
              <a:t>Telefono +39 02 85782100</a:t>
            </a: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/>
              <a:t> </a:t>
            </a:r>
            <a:r>
              <a:rPr lang="it-IT" sz="1400" dirty="0"/>
              <a:t>             </a:t>
            </a:r>
            <a:r>
              <a:rPr lang="it-IT" dirty="0"/>
              <a:t/>
            </a:r>
            <a:br>
              <a:rPr lang="it-IT" dirty="0"/>
            </a:br>
            <a:endParaRPr lang="it-IT" b="1" i="1" dirty="0"/>
          </a:p>
          <a:p>
            <a:pPr>
              <a:buNone/>
              <a:defRPr/>
            </a:pPr>
            <a:endParaRPr lang="it-IT" dirty="0"/>
          </a:p>
          <a:p>
            <a:pPr>
              <a:buNone/>
              <a:defRPr/>
            </a:pPr>
            <a:endParaRPr lang="it-IT" dirty="0"/>
          </a:p>
          <a:p>
            <a:pPr>
              <a:buNone/>
              <a:defRPr/>
            </a:pPr>
            <a:endParaRPr lang="it-IT" dirty="0"/>
          </a:p>
        </p:txBody>
      </p:sp>
      <p:sp>
        <p:nvSpPr>
          <p:cNvPr id="8" name="CasellaDiTesto 2"/>
          <p:cNvSpPr txBox="1">
            <a:spLocks noChangeArrowheads="1"/>
          </p:cNvSpPr>
          <p:nvPr/>
        </p:nvSpPr>
        <p:spPr bwMode="auto">
          <a:xfrm>
            <a:off x="384561" y="2385012"/>
            <a:ext cx="43322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600" b="1" dirty="0">
                <a:latin typeface="Calibri" pitchFamily="34" charset="0"/>
              </a:rPr>
              <a:t>Grazie dell’attenzione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907" y="295694"/>
            <a:ext cx="2737133" cy="183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6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it-IT" sz="6000" dirty="0" smtClean="0"/>
              <a:t>Spesa per livello ed età</a:t>
            </a:r>
            <a:endParaRPr lang="it-IT" sz="6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813" y="1143000"/>
            <a:ext cx="11900373" cy="490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11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2165 MEDICI DI MEDICINA GENERALE</a:t>
            </a:r>
            <a:b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distribuzione dei cronici per assistiti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4934" y="1600200"/>
            <a:ext cx="932213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91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2666" y="0"/>
            <a:ext cx="10515600" cy="1325563"/>
          </a:xfrm>
        </p:spPr>
        <p:txBody>
          <a:bodyPr/>
          <a:lstStyle/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419</a:t>
            </a:r>
            <a:r>
              <a:rPr lang="it-IT" dirty="0"/>
              <a:t>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PEDIATRI DI LIBERA SCELTA</a:t>
            </a:r>
            <a:b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distribuzione dei cronici per assistiti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897350" y="6163398"/>
            <a:ext cx="889667" cy="2970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330"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N. assistiti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0876" y="1600200"/>
            <a:ext cx="927024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277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988</Words>
  <Application>Microsoft Office PowerPoint</Application>
  <PresentationFormat>Widescreen</PresentationFormat>
  <Paragraphs>166</Paragraphs>
  <Slides>60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60</vt:i4>
      </vt:variant>
    </vt:vector>
  </HeadingPairs>
  <TitlesOfParts>
    <vt:vector size="64" baseType="lpstr">
      <vt:lpstr>Arial</vt:lpstr>
      <vt:lpstr>Arial Narrow</vt:lpstr>
      <vt:lpstr>Calibri</vt:lpstr>
      <vt:lpstr>Tema di Office</vt:lpstr>
      <vt:lpstr>I dati e il punto di vista di ATS della Città Metropolitana di Milano</vt:lpstr>
      <vt:lpstr>AGENDA</vt:lpstr>
      <vt:lpstr>AGENDA</vt:lpstr>
      <vt:lpstr>DISTRIBUZIONE PER LIVELLO DI STRATIFICAZIONE ATS DELLA CITTÀ METROPOLITANA DI MILANO</vt:lpstr>
      <vt:lpstr>DISTRIBUZIONE PER LIVELLO DI STRATIFICAZIONE E PER SPESA TOTALE SANITARIA ATS DELLA CITTÀ METROPOLITANA DI MILANO</vt:lpstr>
      <vt:lpstr>Consumi pro capite in euro</vt:lpstr>
      <vt:lpstr>Spesa per livello ed età</vt:lpstr>
      <vt:lpstr>2165 MEDICI DI MEDICINA GENERALE distribuzione dei cronici per assistiti</vt:lpstr>
      <vt:lpstr>419 PEDIATRI DI LIBERA SCELTA distribuzione dei cronici per assistiti</vt:lpstr>
      <vt:lpstr>EFFETTO ETÀ – PERIODO – COORTE DEI SOGGETTI SENZA CRONICITÀ ATS DELLA CITTÀ METROPOLITANA DI MILANO</vt:lpstr>
      <vt:lpstr>RIFLESSIONE - 1</vt:lpstr>
      <vt:lpstr>RIFLESSIONE - 2</vt:lpstr>
      <vt:lpstr>AGENDA</vt:lpstr>
      <vt:lpstr>Presentazione standard di PowerPoint</vt:lpstr>
      <vt:lpstr>Caratteristiche dei MMG</vt:lpstr>
      <vt:lpstr>Confronto mediante DID analysis di pazienti non arruolati vs arruolati nel progetto CREG con diabete mellito tipo II e in terapia con ipoglicemizzanti orali</vt:lpstr>
      <vt:lpstr>Confronto mediante DID analysis di pazienti non arruolati vs arruolati nel progetto CREG con ipertensione arteriosa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RIFLESSIONE - 3</vt:lpstr>
      <vt:lpstr>AGENDA</vt:lpstr>
      <vt:lpstr>ANDAMENTO COSTI MEDI E TOTALI SCOMPENSO nei 5 anni successivi alla diagnosi</vt:lpstr>
      <vt:lpstr>COSTI PROPORZIONALI – SCOMPENSO nei 5 anni successivi alla diagnosi</vt:lpstr>
      <vt:lpstr>ANDAMENTO COSTI MEDI E TOTALI CARDIOPATIA ISCHEMICA nei 5 anni successivi alla diagnosi</vt:lpstr>
      <vt:lpstr>COSTI PROPORZIONALI – CARDIOPATIA ISCHEMICA nei 5 anni successivi alla diagnosi</vt:lpstr>
      <vt:lpstr>ANDAMENTO COSTI MEDI SCOMPENSO PER CLASSI DI ETÀ nei 5 anni successivi alla diagnosi</vt:lpstr>
      <vt:lpstr>Costi sanitari stimati per classi di età SCOMPENSO CARDIACO</vt:lpstr>
      <vt:lpstr>Costi sanitari stimati per classi di età BPCO</vt:lpstr>
      <vt:lpstr>Costi sanitari stimati per classi di età NEOPLASIA ATTIVA</vt:lpstr>
      <vt:lpstr>Analisi dei costi per latenza alla diagnosi, livello di cronicità e classe di età</vt:lpstr>
      <vt:lpstr>RIFLESSIONE - 4</vt:lpstr>
      <vt:lpstr>Presentazione standard di PowerPoint</vt:lpstr>
      <vt:lpstr>Presentazione standard di PowerPoint</vt:lpstr>
      <vt:lpstr>AGENDA</vt:lpstr>
      <vt:lpstr>Presentazione standard di PowerPoint</vt:lpstr>
      <vt:lpstr>SCHEDA DEI PEDIATRI PRESCRIZIONI FARMACEUTICHE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% di endoscopie per erogatore della ATS per cui non è identificabile una indicazione</vt:lpstr>
      <vt:lpstr>N. di endoscopie / die per erogatore della ATS per cui non è identificabile una indicazione</vt:lpstr>
      <vt:lpstr>% di endoscopie in un anno per MMG per cui non è identificabile una indicazione</vt:lpstr>
      <vt:lpstr>Presentazione standard di PowerPoint</vt:lpstr>
      <vt:lpstr>RIFLESSIONE - 5</vt:lpstr>
      <vt:lpstr>RIFLESSIONE - 6</vt:lpstr>
      <vt:lpstr>AGENDA</vt:lpstr>
      <vt:lpstr>Presentazione standard di PowerPoint</vt:lpstr>
      <vt:lpstr>Presentazione standard di PowerPoint</vt:lpstr>
      <vt:lpstr>Presentazione standard di PowerPoint</vt:lpstr>
      <vt:lpstr>DEMOGRAFIA ATS della Città Metropolitana di Milano</vt:lpstr>
      <vt:lpstr>Presentazione standard di PowerPoint</vt:lpstr>
      <vt:lpstr>Presentazione standard di PowerPoint</vt:lpstr>
      <vt:lpstr>Presentazione standard di PowerPoint</vt:lpstr>
      <vt:lpstr>RIFLESSIONE - 7</vt:lpstr>
      <vt:lpstr>Presentazione standard di PowerPoint</vt:lpstr>
    </vt:vector>
  </TitlesOfParts>
  <Company>Effetti Srl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Gianna Mazzetti</dc:creator>
  <cp:lastModifiedBy>Russo Antonio Giampiero</cp:lastModifiedBy>
  <cp:revision>68</cp:revision>
  <dcterms:created xsi:type="dcterms:W3CDTF">2018-11-14T13:21:37Z</dcterms:created>
  <dcterms:modified xsi:type="dcterms:W3CDTF">2018-11-26T21:33:20Z</dcterms:modified>
</cp:coreProperties>
</file>