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sldIdLst>
    <p:sldId id="257" r:id="rId2"/>
    <p:sldId id="274" r:id="rId3"/>
    <p:sldId id="280" r:id="rId4"/>
    <p:sldId id="279" r:id="rId5"/>
    <p:sldId id="278" r:id="rId6"/>
    <p:sldId id="281" r:id="rId7"/>
    <p:sldId id="277" r:id="rId8"/>
    <p:sldId id="276" r:id="rId9"/>
    <p:sldId id="283" r:id="rId10"/>
    <p:sldId id="282" r:id="rId11"/>
    <p:sldId id="285" r:id="rId12"/>
    <p:sldId id="284" r:id="rId13"/>
    <p:sldId id="286" r:id="rId14"/>
    <p:sldId id="275" r:id="rId15"/>
    <p:sldId id="290" r:id="rId16"/>
    <p:sldId id="289" r:id="rId17"/>
    <p:sldId id="288" r:id="rId18"/>
    <p:sldId id="287" r:id="rId19"/>
    <p:sldId id="292" r:id="rId20"/>
    <p:sldId id="291" r:id="rId21"/>
    <p:sldId id="261" r:id="rId22"/>
    <p:sldId id="258" r:id="rId23"/>
    <p:sldId id="265" r:id="rId24"/>
    <p:sldId id="264" r:id="rId25"/>
    <p:sldId id="263" r:id="rId26"/>
    <p:sldId id="267" r:id="rId27"/>
    <p:sldId id="266" r:id="rId28"/>
    <p:sldId id="262" r:id="rId29"/>
    <p:sldId id="268" r:id="rId30"/>
    <p:sldId id="269" r:id="rId31"/>
    <p:sldId id="273" r:id="rId32"/>
    <p:sldId id="272" r:id="rId33"/>
    <p:sldId id="271" r:id="rId34"/>
    <p:sldId id="270" r:id="rId35"/>
  </p:sldIdLst>
  <p:sldSz cx="9144000" cy="6858000" type="screen4x3"/>
  <p:notesSz cx="6858000" cy="9144000"/>
  <p:defaultTextStyle>
    <a:defPPr>
      <a:defRPr lang="it-IT"/>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C78B8"/>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snapToObjects="1">
      <p:cViewPr varScale="1">
        <p:scale>
          <a:sx n="72" d="100"/>
          <a:sy n="72" d="100"/>
        </p:scale>
        <p:origin x="1266" y="66"/>
      </p:cViewPr>
      <p:guideLst>
        <p:guide orient="horz" pos="216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olo 1"/>
          <p:cNvSpPr>
            <a:spLocks noGrp="1"/>
          </p:cNvSpPr>
          <p:nvPr>
            <p:ph type="ctrTitle"/>
          </p:nvPr>
        </p:nvSpPr>
        <p:spPr>
          <a:xfrm>
            <a:off x="685800" y="2130425"/>
            <a:ext cx="7772400" cy="1470025"/>
          </a:xfrm>
        </p:spPr>
        <p:txBody>
          <a:bodyPr/>
          <a:lstStyle/>
          <a:p>
            <a:r>
              <a:rPr lang="it-IT" smtClean="0"/>
              <a:t>Fare clic per modificare stile</a:t>
            </a:r>
            <a:endParaRPr lang="it-IT"/>
          </a:p>
        </p:txBody>
      </p:sp>
      <p:sp>
        <p:nvSpPr>
          <p:cNvPr id="3" name="Sottotitolo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it-IT" smtClean="0"/>
              <a:t>Fare clic per modificare lo stile del sottotitolo dello schema</a:t>
            </a:r>
            <a:endParaRPr lang="it-IT"/>
          </a:p>
        </p:txBody>
      </p:sp>
      <p:sp>
        <p:nvSpPr>
          <p:cNvPr id="4" name="Segnaposto data 3"/>
          <p:cNvSpPr>
            <a:spLocks noGrp="1"/>
          </p:cNvSpPr>
          <p:nvPr>
            <p:ph type="dt" sz="half" idx="10"/>
          </p:nvPr>
        </p:nvSpPr>
        <p:spPr/>
        <p:txBody>
          <a:bodyPr/>
          <a:lstStyle/>
          <a:p>
            <a:fld id="{5FB492EC-58C5-6144-8610-C8854EEA8DE3}" type="datetimeFigureOut">
              <a:rPr lang="it-IT" smtClean="0"/>
              <a:t>27/11/2018</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249437599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stile</a:t>
            </a:r>
            <a:endParaRPr lang="it-IT"/>
          </a:p>
        </p:txBody>
      </p:sp>
      <p:sp>
        <p:nvSpPr>
          <p:cNvPr id="3" name="Segnaposto contenuto 2"/>
          <p:cNvSpPr>
            <a:spLocks noGrp="1"/>
          </p:cNvSpPr>
          <p:nvPr>
            <p:ph idx="1"/>
          </p:nvPr>
        </p:nvSpPr>
        <p:spPr/>
        <p:txBody>
          <a:bodyPr/>
          <a:lstStyle/>
          <a:p>
            <a:pPr lvl="0"/>
            <a:r>
              <a:rPr lang="it-IT" smtClean="0"/>
              <a:t>Fare clic per modificare gli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5FB492EC-58C5-6144-8610-C8854EEA8DE3}" type="datetimeFigureOut">
              <a:rPr lang="it-IT" smtClean="0"/>
              <a:t>27/11/2018</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81900591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p:cNvSpPr>
            <a:spLocks noGrp="1"/>
          </p:cNvSpPr>
          <p:nvPr>
            <p:ph type="title"/>
          </p:nvPr>
        </p:nvSpPr>
        <p:spPr>
          <a:xfrm>
            <a:off x="722313" y="4406900"/>
            <a:ext cx="7772400" cy="1362075"/>
          </a:xfrm>
        </p:spPr>
        <p:txBody>
          <a:bodyPr anchor="t"/>
          <a:lstStyle>
            <a:lvl1pPr algn="l">
              <a:defRPr sz="4000" b="1" cap="all"/>
            </a:lvl1pPr>
          </a:lstStyle>
          <a:p>
            <a:r>
              <a:rPr lang="it-IT" smtClean="0"/>
              <a:t>Fare clic per modificare stile</a:t>
            </a:r>
            <a:endParaRPr lang="it-IT"/>
          </a:p>
        </p:txBody>
      </p:sp>
      <p:sp>
        <p:nvSpPr>
          <p:cNvPr id="3" name="Segnaposto testo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it-IT" smtClean="0"/>
              <a:t>Fare clic per modificare gli stili del testo dello schema</a:t>
            </a:r>
          </a:p>
        </p:txBody>
      </p:sp>
      <p:sp>
        <p:nvSpPr>
          <p:cNvPr id="4" name="Segnaposto data 3"/>
          <p:cNvSpPr>
            <a:spLocks noGrp="1"/>
          </p:cNvSpPr>
          <p:nvPr>
            <p:ph type="dt" sz="half" idx="10"/>
          </p:nvPr>
        </p:nvSpPr>
        <p:spPr/>
        <p:txBody>
          <a:bodyPr/>
          <a:lstStyle/>
          <a:p>
            <a:fld id="{5FB492EC-58C5-6144-8610-C8854EEA8DE3}" type="datetimeFigureOut">
              <a:rPr lang="it-IT" smtClean="0"/>
              <a:t>27/11/2018</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391863650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Contenuto 2">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stile</a:t>
            </a:r>
            <a:endParaRPr lang="it-IT"/>
          </a:p>
        </p:txBody>
      </p:sp>
      <p:sp>
        <p:nvSpPr>
          <p:cNvPr id="3" name="Segnaposto contenuto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smtClean="0"/>
              <a:t>Fare clic per modificare gli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contenuto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smtClean="0"/>
              <a:t>Fare clic per modificare gli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5" name="Segnaposto data 4"/>
          <p:cNvSpPr>
            <a:spLocks noGrp="1"/>
          </p:cNvSpPr>
          <p:nvPr>
            <p:ph type="dt" sz="half" idx="10"/>
          </p:nvPr>
        </p:nvSpPr>
        <p:spPr/>
        <p:txBody>
          <a:bodyPr/>
          <a:lstStyle/>
          <a:p>
            <a:fld id="{5FB492EC-58C5-6144-8610-C8854EEA8DE3}" type="datetimeFigureOut">
              <a:rPr lang="it-IT" smtClean="0"/>
              <a:t>27/11/2018</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20955270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lvl1pPr>
              <a:defRPr/>
            </a:lvl1pPr>
          </a:lstStyle>
          <a:p>
            <a:r>
              <a:rPr lang="it-IT" smtClean="0"/>
              <a:t>Fare clic per modificare stile</a:t>
            </a:r>
            <a:endParaRPr lang="it-IT"/>
          </a:p>
        </p:txBody>
      </p:sp>
      <p:sp>
        <p:nvSpPr>
          <p:cNvPr id="3" name="Segnaposto testo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gli stili del testo dello schema</a:t>
            </a:r>
          </a:p>
        </p:txBody>
      </p:sp>
      <p:sp>
        <p:nvSpPr>
          <p:cNvPr id="4" name="Segnaposto contenuto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smtClean="0"/>
              <a:t>Fare clic per modificare gli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5" name="Segnaposto testo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gli stili del testo dello schema</a:t>
            </a:r>
          </a:p>
        </p:txBody>
      </p:sp>
      <p:sp>
        <p:nvSpPr>
          <p:cNvPr id="6" name="Segnaposto contenuto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smtClean="0"/>
              <a:t>Fare clic per modificare gli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7" name="Segnaposto data 6"/>
          <p:cNvSpPr>
            <a:spLocks noGrp="1"/>
          </p:cNvSpPr>
          <p:nvPr>
            <p:ph type="dt" sz="half" idx="10"/>
          </p:nvPr>
        </p:nvSpPr>
        <p:spPr/>
        <p:txBody>
          <a:bodyPr/>
          <a:lstStyle/>
          <a:p>
            <a:fld id="{5FB492EC-58C5-6144-8610-C8854EEA8DE3}" type="datetimeFigureOut">
              <a:rPr lang="it-IT" smtClean="0"/>
              <a:t>27/11/2018</a:t>
            </a:fld>
            <a:endParaRPr lang="it-IT"/>
          </a:p>
        </p:txBody>
      </p:sp>
      <p:sp>
        <p:nvSpPr>
          <p:cNvPr id="8" name="Segnaposto piè di pagina 7"/>
          <p:cNvSpPr>
            <a:spLocks noGrp="1"/>
          </p:cNvSpPr>
          <p:nvPr>
            <p:ph type="ftr" sz="quarter" idx="11"/>
          </p:nvPr>
        </p:nvSpPr>
        <p:spPr/>
        <p:txBody>
          <a:bodyPr/>
          <a:lstStyle/>
          <a:p>
            <a:endParaRPr lang="it-IT"/>
          </a:p>
        </p:txBody>
      </p:sp>
      <p:sp>
        <p:nvSpPr>
          <p:cNvPr id="9" name="Segnaposto numero diapositiva 8"/>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277907799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stile</a:t>
            </a:r>
            <a:endParaRPr lang="it-IT"/>
          </a:p>
        </p:txBody>
      </p:sp>
      <p:sp>
        <p:nvSpPr>
          <p:cNvPr id="3" name="Segnaposto data 2"/>
          <p:cNvSpPr>
            <a:spLocks noGrp="1"/>
          </p:cNvSpPr>
          <p:nvPr>
            <p:ph type="dt" sz="half" idx="10"/>
          </p:nvPr>
        </p:nvSpPr>
        <p:spPr/>
        <p:txBody>
          <a:bodyPr/>
          <a:lstStyle/>
          <a:p>
            <a:fld id="{5FB492EC-58C5-6144-8610-C8854EEA8DE3}" type="datetimeFigureOut">
              <a:rPr lang="it-IT" smtClean="0"/>
              <a:t>27/11/2018</a:t>
            </a:fld>
            <a:endParaRPr lang="it-IT"/>
          </a:p>
        </p:txBody>
      </p:sp>
      <p:sp>
        <p:nvSpPr>
          <p:cNvPr id="4" name="Segnaposto piè di pagina 3"/>
          <p:cNvSpPr>
            <a:spLocks noGrp="1"/>
          </p:cNvSpPr>
          <p:nvPr>
            <p:ph type="ftr" sz="quarter" idx="11"/>
          </p:nvPr>
        </p:nvSpPr>
        <p:spPr/>
        <p:txBody>
          <a:bodyPr/>
          <a:lstStyle/>
          <a:p>
            <a:endParaRPr lang="it-IT"/>
          </a:p>
        </p:txBody>
      </p:sp>
      <p:sp>
        <p:nvSpPr>
          <p:cNvPr id="5" name="Segnaposto numero diapositiva 4"/>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372067673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o">
    <p:spTree>
      <p:nvGrpSpPr>
        <p:cNvPr id="1" name=""/>
        <p:cNvGrpSpPr/>
        <p:nvPr/>
      </p:nvGrpSpPr>
      <p:grpSpPr>
        <a:xfrm>
          <a:off x="0" y="0"/>
          <a:ext cx="0" cy="0"/>
          <a:chOff x="0" y="0"/>
          <a:chExt cx="0" cy="0"/>
        </a:xfrm>
      </p:grpSpPr>
      <p:sp>
        <p:nvSpPr>
          <p:cNvPr id="2" name="Segnaposto data 1"/>
          <p:cNvSpPr>
            <a:spLocks noGrp="1"/>
          </p:cNvSpPr>
          <p:nvPr>
            <p:ph type="dt" sz="half" idx="10"/>
          </p:nvPr>
        </p:nvSpPr>
        <p:spPr/>
        <p:txBody>
          <a:bodyPr/>
          <a:lstStyle/>
          <a:p>
            <a:fld id="{5FB492EC-58C5-6144-8610-C8854EEA8DE3}" type="datetimeFigureOut">
              <a:rPr lang="it-IT" smtClean="0"/>
              <a:t>27/11/2018</a:t>
            </a:fld>
            <a:endParaRPr lang="it-IT"/>
          </a:p>
        </p:txBody>
      </p:sp>
      <p:sp>
        <p:nvSpPr>
          <p:cNvPr id="3" name="Segnaposto piè di pagina 2"/>
          <p:cNvSpPr>
            <a:spLocks noGrp="1"/>
          </p:cNvSpPr>
          <p:nvPr>
            <p:ph type="ftr" sz="quarter" idx="11"/>
          </p:nvPr>
        </p:nvSpPr>
        <p:spPr/>
        <p:txBody>
          <a:bodyPr/>
          <a:lstStyle/>
          <a:p>
            <a:endParaRPr lang="it-IT"/>
          </a:p>
        </p:txBody>
      </p:sp>
      <p:sp>
        <p:nvSpPr>
          <p:cNvPr id="4" name="Segnaposto numero diapositiva 3"/>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65908412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457200" y="273050"/>
            <a:ext cx="3008313" cy="1162050"/>
          </a:xfrm>
        </p:spPr>
        <p:txBody>
          <a:bodyPr anchor="b"/>
          <a:lstStyle>
            <a:lvl1pPr algn="l">
              <a:defRPr sz="2000" b="1"/>
            </a:lvl1pPr>
          </a:lstStyle>
          <a:p>
            <a:r>
              <a:rPr lang="it-IT" smtClean="0"/>
              <a:t>Fare clic per modificare stile</a:t>
            </a:r>
            <a:endParaRPr lang="it-IT"/>
          </a:p>
        </p:txBody>
      </p:sp>
      <p:sp>
        <p:nvSpPr>
          <p:cNvPr id="3" name="Segnaposto contenuto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smtClean="0"/>
              <a:t>Fare clic per modificare gli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testo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smtClean="0"/>
              <a:t>Fare clic per modificare gli stili del testo dello schema</a:t>
            </a:r>
          </a:p>
        </p:txBody>
      </p:sp>
      <p:sp>
        <p:nvSpPr>
          <p:cNvPr id="5" name="Segnaposto data 4"/>
          <p:cNvSpPr>
            <a:spLocks noGrp="1"/>
          </p:cNvSpPr>
          <p:nvPr>
            <p:ph type="dt" sz="half" idx="10"/>
          </p:nvPr>
        </p:nvSpPr>
        <p:spPr/>
        <p:txBody>
          <a:bodyPr/>
          <a:lstStyle/>
          <a:p>
            <a:fld id="{5FB492EC-58C5-6144-8610-C8854EEA8DE3}" type="datetimeFigureOut">
              <a:rPr lang="it-IT" smtClean="0"/>
              <a:t>27/11/2018</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81369728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1792288" y="4800600"/>
            <a:ext cx="5486400" cy="566738"/>
          </a:xfrm>
        </p:spPr>
        <p:txBody>
          <a:bodyPr anchor="b"/>
          <a:lstStyle>
            <a:lvl1pPr algn="l">
              <a:defRPr sz="2000" b="1"/>
            </a:lvl1pPr>
          </a:lstStyle>
          <a:p>
            <a:r>
              <a:rPr lang="it-IT" smtClean="0"/>
              <a:t>Fare clic per modificare stile</a:t>
            </a:r>
            <a:endParaRPr lang="it-IT"/>
          </a:p>
        </p:txBody>
      </p:sp>
      <p:sp>
        <p:nvSpPr>
          <p:cNvPr id="3" name="Segnaposto immagine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it-IT"/>
          </a:p>
        </p:txBody>
      </p:sp>
      <p:sp>
        <p:nvSpPr>
          <p:cNvPr id="4" name="Segnaposto testo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smtClean="0"/>
              <a:t>Fare clic per modificare gli stili del testo dello schema</a:t>
            </a:r>
          </a:p>
        </p:txBody>
      </p:sp>
      <p:sp>
        <p:nvSpPr>
          <p:cNvPr id="5" name="Segnaposto data 4"/>
          <p:cNvSpPr>
            <a:spLocks noGrp="1"/>
          </p:cNvSpPr>
          <p:nvPr>
            <p:ph type="dt" sz="half" idx="10"/>
          </p:nvPr>
        </p:nvSpPr>
        <p:spPr/>
        <p:txBody>
          <a:bodyPr/>
          <a:lstStyle/>
          <a:p>
            <a:fld id="{5FB492EC-58C5-6144-8610-C8854EEA8DE3}" type="datetimeFigureOut">
              <a:rPr lang="it-IT" smtClean="0"/>
              <a:t>27/11/2018</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148719375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stile</a:t>
            </a:r>
            <a:endParaRPr lang="it-IT"/>
          </a:p>
        </p:txBody>
      </p:sp>
      <p:sp>
        <p:nvSpPr>
          <p:cNvPr id="3" name="Segnaposto testo verticale 2"/>
          <p:cNvSpPr>
            <a:spLocks noGrp="1"/>
          </p:cNvSpPr>
          <p:nvPr>
            <p:ph type="body" orient="vert" idx="1"/>
          </p:nvPr>
        </p:nvSpPr>
        <p:spPr/>
        <p:txBody>
          <a:bodyPr vert="eaVert"/>
          <a:lstStyle/>
          <a:p>
            <a:pPr lvl="0"/>
            <a:r>
              <a:rPr lang="it-IT" smtClean="0"/>
              <a:t>Fare clic per modificare gli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5FB492EC-58C5-6144-8610-C8854EEA8DE3}" type="datetimeFigureOut">
              <a:rPr lang="it-IT" smtClean="0"/>
              <a:t>27/11/2018</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326325961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olo verticale e testo">
    <p:spTree>
      <p:nvGrpSpPr>
        <p:cNvPr id="1" name=""/>
        <p:cNvGrpSpPr/>
        <p:nvPr/>
      </p:nvGrpSpPr>
      <p:grpSpPr>
        <a:xfrm>
          <a:off x="0" y="0"/>
          <a:ext cx="0" cy="0"/>
          <a:chOff x="0" y="0"/>
          <a:chExt cx="0" cy="0"/>
        </a:xfrm>
      </p:grpSpPr>
      <p:sp>
        <p:nvSpPr>
          <p:cNvPr id="2" name="Titolo verticale 1"/>
          <p:cNvSpPr>
            <a:spLocks noGrp="1"/>
          </p:cNvSpPr>
          <p:nvPr>
            <p:ph type="title" orient="vert"/>
          </p:nvPr>
        </p:nvSpPr>
        <p:spPr>
          <a:xfrm>
            <a:off x="6629400" y="274638"/>
            <a:ext cx="2057400" cy="5851525"/>
          </a:xfrm>
        </p:spPr>
        <p:txBody>
          <a:bodyPr vert="eaVert"/>
          <a:lstStyle/>
          <a:p>
            <a:r>
              <a:rPr lang="it-IT" smtClean="0"/>
              <a:t>Fare clic per modificare stile</a:t>
            </a:r>
            <a:endParaRPr lang="it-IT"/>
          </a:p>
        </p:txBody>
      </p:sp>
      <p:sp>
        <p:nvSpPr>
          <p:cNvPr id="3" name="Segnaposto testo verticale 2"/>
          <p:cNvSpPr>
            <a:spLocks noGrp="1"/>
          </p:cNvSpPr>
          <p:nvPr>
            <p:ph type="body" orient="vert" idx="1"/>
          </p:nvPr>
        </p:nvSpPr>
        <p:spPr>
          <a:xfrm>
            <a:off x="457200" y="274638"/>
            <a:ext cx="6019800" cy="5851525"/>
          </a:xfrm>
        </p:spPr>
        <p:txBody>
          <a:bodyPr vert="eaVert"/>
          <a:lstStyle/>
          <a:p>
            <a:pPr lvl="0"/>
            <a:r>
              <a:rPr lang="it-IT" smtClean="0"/>
              <a:t>Fare clic per modificare gli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5FB492EC-58C5-6144-8610-C8854EEA8DE3}" type="datetimeFigureOut">
              <a:rPr lang="it-IT" smtClean="0"/>
              <a:t>27/11/2018</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E268EEE4-1ACE-B546-9EF8-075209ED960A}" type="slidenum">
              <a:rPr lang="it-IT" smtClean="0"/>
              <a:t>‹N›</a:t>
            </a:fld>
            <a:endParaRPr lang="it-IT"/>
          </a:p>
        </p:txBody>
      </p:sp>
    </p:spTree>
    <p:extLst>
      <p:ext uri="{BB962C8B-B14F-4D97-AF65-F5344CB8AC3E}">
        <p14:creationId xmlns:p14="http://schemas.microsoft.com/office/powerpoint/2010/main" val="229450725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srcRect/>
          <a:stretch>
            <a:fillRect/>
          </a:stretch>
        </a:blipFill>
        <a:effectLst/>
      </p:bgPr>
    </p:bg>
    <p:spTree>
      <p:nvGrpSpPr>
        <p:cNvPr id="1" name=""/>
        <p:cNvGrpSpPr/>
        <p:nvPr/>
      </p:nvGrpSpPr>
      <p:grpSpPr>
        <a:xfrm>
          <a:off x="0" y="0"/>
          <a:ext cx="0" cy="0"/>
          <a:chOff x="0" y="0"/>
          <a:chExt cx="0" cy="0"/>
        </a:xfrm>
      </p:grpSpPr>
      <p:sp>
        <p:nvSpPr>
          <p:cNvPr id="2" name="Segnaposto titolo 1"/>
          <p:cNvSpPr>
            <a:spLocks noGrp="1"/>
          </p:cNvSpPr>
          <p:nvPr>
            <p:ph type="title"/>
          </p:nvPr>
        </p:nvSpPr>
        <p:spPr>
          <a:xfrm>
            <a:off x="457200" y="274638"/>
            <a:ext cx="8229600" cy="1143000"/>
          </a:xfrm>
          <a:prstGeom prst="rect">
            <a:avLst/>
          </a:prstGeom>
        </p:spPr>
        <p:txBody>
          <a:bodyPr vert="horz" lIns="91440" tIns="45720" rIns="91440" bIns="45720" rtlCol="0" anchor="t">
            <a:normAutofit/>
          </a:bodyPr>
          <a:lstStyle/>
          <a:p>
            <a:r>
              <a:rPr lang="it-IT" dirty="0" smtClean="0"/>
              <a:t>Fare clic per modificare stile</a:t>
            </a:r>
            <a:endParaRPr lang="it-IT" dirty="0"/>
          </a:p>
        </p:txBody>
      </p:sp>
      <p:sp>
        <p:nvSpPr>
          <p:cNvPr id="3" name="Segnaposto testo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it-IT" dirty="0" smtClean="0"/>
              <a:t>Fare clic per modificare gli stili del testo dello schema</a:t>
            </a:r>
          </a:p>
          <a:p>
            <a:pPr lvl="1"/>
            <a:r>
              <a:rPr lang="it-IT" dirty="0" smtClean="0"/>
              <a:t>Secondo livello</a:t>
            </a:r>
          </a:p>
          <a:p>
            <a:pPr lvl="2"/>
            <a:r>
              <a:rPr lang="it-IT" dirty="0" smtClean="0"/>
              <a:t>Terzo livello</a:t>
            </a:r>
          </a:p>
          <a:p>
            <a:pPr lvl="3"/>
            <a:r>
              <a:rPr lang="it-IT" dirty="0" smtClean="0"/>
              <a:t>Quarto livello</a:t>
            </a:r>
          </a:p>
          <a:p>
            <a:pPr lvl="4"/>
            <a:r>
              <a:rPr lang="it-IT" dirty="0" smtClean="0"/>
              <a:t>Quinto livello</a:t>
            </a:r>
            <a:endParaRPr lang="it-IT" dirty="0"/>
          </a:p>
        </p:txBody>
      </p:sp>
      <p:sp>
        <p:nvSpPr>
          <p:cNvPr id="4" name="Segnaposto data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FB492EC-58C5-6144-8610-C8854EEA8DE3}" type="datetimeFigureOut">
              <a:rPr lang="it-IT" smtClean="0"/>
              <a:t>27/11/2018</a:t>
            </a:fld>
            <a:endParaRPr lang="it-IT"/>
          </a:p>
        </p:txBody>
      </p:sp>
      <p:sp>
        <p:nvSpPr>
          <p:cNvPr id="5" name="Segnaposto piè di pagina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it-IT"/>
          </a:p>
        </p:txBody>
      </p:sp>
      <p:sp>
        <p:nvSpPr>
          <p:cNvPr id="6" name="Segnaposto numero diapositiva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268EEE4-1ACE-B546-9EF8-075209ED960A}" type="slidenum">
              <a:rPr lang="it-IT" smtClean="0"/>
              <a:t>‹N›</a:t>
            </a:fld>
            <a:endParaRPr lang="it-IT"/>
          </a:p>
        </p:txBody>
      </p:sp>
    </p:spTree>
    <p:extLst>
      <p:ext uri="{BB962C8B-B14F-4D97-AF65-F5344CB8AC3E}">
        <p14:creationId xmlns:p14="http://schemas.microsoft.com/office/powerpoint/2010/main" val="395776310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457200" rtl="0" eaLnBrk="1" latinLnBrk="0" hangingPunct="1">
        <a:spcBef>
          <a:spcPct val="0"/>
        </a:spcBef>
        <a:buNone/>
        <a:defRPr sz="4400" b="1" kern="1200">
          <a:solidFill>
            <a:srgbClr val="0C78B8"/>
          </a:solidFill>
          <a:latin typeface="+mj-lt"/>
          <a:ea typeface="+mj-ea"/>
          <a:cs typeface="+mj-cs"/>
        </a:defRPr>
      </a:lvl1pPr>
    </p:titleStyle>
    <p:bodyStyle>
      <a:lvl1pPr marL="342900" indent="-342900" algn="l" defTabSz="457200" rtl="0" eaLnBrk="1" latinLnBrk="0" hangingPunct="1">
        <a:spcBef>
          <a:spcPct val="20000"/>
        </a:spcBef>
        <a:buClr>
          <a:schemeClr val="accent6">
            <a:lumMod val="75000"/>
          </a:schemeClr>
        </a:buClr>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Clr>
          <a:schemeClr val="accent6">
            <a:lumMod val="75000"/>
          </a:schemeClr>
        </a:buClr>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Clr>
          <a:schemeClr val="accent6">
            <a:lumMod val="75000"/>
          </a:schemeClr>
        </a:buClr>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Clr>
          <a:schemeClr val="accent6">
            <a:lumMod val="75000"/>
          </a:schemeClr>
        </a:buClr>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Clr>
          <a:schemeClr val="accent6">
            <a:lumMod val="75000"/>
          </a:schemeClr>
        </a:buClr>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it-IT"/>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3.xml"/></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hyperlink" Target="http://www.asst-rhodense.it/inew/ASST/presa-in-carico/presa-in-carico.html" TargetMode="Externa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4" name="Titolo 3"/>
          <p:cNvSpPr>
            <a:spLocks noGrp="1"/>
          </p:cNvSpPr>
          <p:nvPr>
            <p:ph type="title"/>
          </p:nvPr>
        </p:nvSpPr>
        <p:spPr>
          <a:xfrm>
            <a:off x="722313" y="2924493"/>
            <a:ext cx="7772400" cy="1362075"/>
          </a:xfrm>
        </p:spPr>
        <p:txBody>
          <a:bodyPr anchor="t">
            <a:normAutofit fontScale="90000"/>
          </a:bodyPr>
          <a:lstStyle/>
          <a:p>
            <a:pPr algn="ctr"/>
            <a:r>
              <a:rPr lang="it-IT" sz="4500" dirty="0" smtClean="0"/>
              <a:t>Il  gestore  pubblico</a:t>
            </a:r>
            <a:br>
              <a:rPr lang="it-IT" sz="4500" dirty="0" smtClean="0"/>
            </a:br>
            <a:r>
              <a:rPr lang="it-IT" sz="4500" dirty="0" err="1" smtClean="0"/>
              <a:t>asst</a:t>
            </a:r>
            <a:r>
              <a:rPr lang="it-IT" sz="4500" dirty="0" smtClean="0"/>
              <a:t>  rhodense</a:t>
            </a:r>
            <a:endParaRPr lang="it-IT" sz="4500" dirty="0"/>
          </a:p>
        </p:txBody>
      </p:sp>
      <p:sp>
        <p:nvSpPr>
          <p:cNvPr id="5" name="Segnaposto testo 4"/>
          <p:cNvSpPr>
            <a:spLocks noGrp="1"/>
          </p:cNvSpPr>
          <p:nvPr>
            <p:ph type="body" idx="1"/>
          </p:nvPr>
        </p:nvSpPr>
        <p:spPr>
          <a:xfrm>
            <a:off x="722313" y="5687187"/>
            <a:ext cx="7772400" cy="573974"/>
          </a:xfrm>
        </p:spPr>
        <p:txBody>
          <a:bodyPr anchor="t">
            <a:noAutofit/>
          </a:bodyPr>
          <a:lstStyle/>
          <a:p>
            <a:pPr algn="ctr"/>
            <a:r>
              <a:rPr lang="it-IT" b="1" dirty="0" smtClean="0">
                <a:solidFill>
                  <a:schemeClr val="tx1"/>
                </a:solidFill>
              </a:rPr>
              <a:t>Maurizio  Montanelli</a:t>
            </a:r>
            <a:endParaRPr lang="it-IT" sz="1600" dirty="0">
              <a:solidFill>
                <a:schemeClr val="bg1">
                  <a:lumMod val="65000"/>
                </a:schemeClr>
              </a:solidFill>
            </a:endParaRPr>
          </a:p>
          <a:p>
            <a:pPr algn="ctr"/>
            <a:r>
              <a:rPr lang="it-IT" sz="1600" b="1" dirty="0" smtClean="0">
                <a:solidFill>
                  <a:schemeClr val="bg1">
                    <a:lumMod val="65000"/>
                  </a:schemeClr>
                </a:solidFill>
              </a:rPr>
              <a:t>Direttore  Sociosanitario</a:t>
            </a:r>
            <a:endParaRPr lang="it-IT" b="1" dirty="0" smtClean="0">
              <a:solidFill>
                <a:schemeClr val="tx1"/>
              </a:solidFill>
            </a:endParaRPr>
          </a:p>
        </p:txBody>
      </p:sp>
    </p:spTree>
    <p:extLst>
      <p:ext uri="{BB962C8B-B14F-4D97-AF65-F5344CB8AC3E}">
        <p14:creationId xmlns:p14="http://schemas.microsoft.com/office/powerpoint/2010/main" val="3114822366"/>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olo 3"/>
          <p:cNvSpPr txBox="1">
            <a:spLocks noGrp="1"/>
          </p:cNvSpPr>
          <p:nvPr>
            <p:ph idx="1"/>
          </p:nvPr>
        </p:nvSpPr>
        <p:spPr>
          <a:xfrm>
            <a:off x="326572" y="500743"/>
            <a:ext cx="8469086" cy="653143"/>
          </a:xfrm>
          <a:prstGeom prst="rect">
            <a:avLst/>
          </a:prstGeom>
        </p:spPr>
        <p:txBody>
          <a:bodyPr>
            <a:normAutofit/>
          </a:bodyPr>
          <a:lstStyle>
            <a:lvl1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1pPr>
            <a:lvl2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2pPr>
            <a:lvl3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3pPr>
            <a:lvl4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4pPr>
            <a:lvl5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5pPr>
            <a:lvl6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6pPr>
            <a:lvl7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7pPr>
            <a:lvl8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8pPr>
            <a:lvl9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9pPr>
          </a:lstStyle>
          <a:p>
            <a:pPr hangingPunct="1"/>
            <a:r>
              <a:rPr lang="it-IT" sz="3200" b="1" u="sng" dirty="0" smtClean="0">
                <a:solidFill>
                  <a:srgbClr val="FF0000"/>
                </a:solidFill>
                <a:effectLst>
                  <a:outerShdw blurRad="38100" dist="38100" dir="2700000" algn="tl">
                    <a:srgbClr val="C0C0C0"/>
                  </a:outerShdw>
                </a:effectLst>
                <a:latin typeface="Calibri" panose="020F0502020204030204" pitchFamily="34" charset="0"/>
                <a:cs typeface="Times New Roman" pitchFamily="18" charset="0"/>
              </a:rPr>
              <a:t>Popolazione Territorio ASST Rhodense</a:t>
            </a:r>
            <a:endParaRPr lang="it-IT" sz="3200" b="1" u="sng" dirty="0">
              <a:solidFill>
                <a:srgbClr val="FF0000"/>
              </a:solidFill>
              <a:effectLst>
                <a:outerShdw blurRad="38100" dist="38100" dir="2700000" algn="tl">
                  <a:srgbClr val="C0C0C0"/>
                </a:outerShdw>
              </a:effectLst>
              <a:latin typeface="Calibri" panose="020F0502020204030204" pitchFamily="34" charset="0"/>
              <a:cs typeface="Times New Roman" pitchFamily="18" charset="0"/>
            </a:endParaRPr>
          </a:p>
        </p:txBody>
      </p:sp>
      <p:pic>
        <p:nvPicPr>
          <p:cNvPr id="5" name="Immagin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26572" y="1382487"/>
            <a:ext cx="8568951" cy="4582884"/>
          </a:xfrm>
          <a:prstGeom prst="rect">
            <a:avLst/>
          </a:prstGeom>
        </p:spPr>
      </p:pic>
    </p:spTree>
    <p:extLst>
      <p:ext uri="{BB962C8B-B14F-4D97-AF65-F5344CB8AC3E}">
        <p14:creationId xmlns:p14="http://schemas.microsoft.com/office/powerpoint/2010/main" val="363765202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olo 3"/>
          <p:cNvSpPr txBox="1">
            <a:spLocks noGrp="1"/>
          </p:cNvSpPr>
          <p:nvPr>
            <p:ph idx="1"/>
          </p:nvPr>
        </p:nvSpPr>
        <p:spPr>
          <a:xfrm>
            <a:off x="326572" y="500743"/>
            <a:ext cx="8469086" cy="653143"/>
          </a:xfrm>
          <a:prstGeom prst="rect">
            <a:avLst/>
          </a:prstGeom>
        </p:spPr>
        <p:txBody>
          <a:bodyPr>
            <a:normAutofit/>
          </a:bodyPr>
          <a:lstStyle>
            <a:lvl1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1pPr>
            <a:lvl2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2pPr>
            <a:lvl3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3pPr>
            <a:lvl4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4pPr>
            <a:lvl5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5pPr>
            <a:lvl6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6pPr>
            <a:lvl7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7pPr>
            <a:lvl8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8pPr>
            <a:lvl9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9pPr>
          </a:lstStyle>
          <a:p>
            <a:pPr hangingPunct="1"/>
            <a:r>
              <a:rPr lang="it-IT" sz="3200" b="1" u="sng" dirty="0" smtClean="0">
                <a:solidFill>
                  <a:srgbClr val="FF0000"/>
                </a:solidFill>
                <a:effectLst>
                  <a:outerShdw blurRad="38100" dist="38100" dir="2700000" algn="tl">
                    <a:srgbClr val="C0C0C0"/>
                  </a:outerShdw>
                </a:effectLst>
                <a:latin typeface="Calibri" panose="020F0502020204030204" pitchFamily="34" charset="0"/>
                <a:cs typeface="Times New Roman" pitchFamily="18" charset="0"/>
              </a:rPr>
              <a:t>Popolazione Territorio ASST Rhodense</a:t>
            </a:r>
            <a:endParaRPr lang="it-IT" sz="3200" b="1" u="sng" dirty="0">
              <a:solidFill>
                <a:srgbClr val="FF0000"/>
              </a:solidFill>
              <a:effectLst>
                <a:outerShdw blurRad="38100" dist="38100" dir="2700000" algn="tl">
                  <a:srgbClr val="C0C0C0"/>
                </a:outerShdw>
              </a:effectLst>
              <a:latin typeface="Calibri" panose="020F0502020204030204" pitchFamily="34" charset="0"/>
              <a:cs typeface="Times New Roman" pitchFamily="18" charset="0"/>
            </a:endParaRPr>
          </a:p>
        </p:txBody>
      </p:sp>
      <p:pic>
        <p:nvPicPr>
          <p:cNvPr id="6" name="Segnaposto contenuto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95535" y="1404258"/>
            <a:ext cx="8313035" cy="4550228"/>
          </a:xfrm>
          <a:prstGeom prst="rect">
            <a:avLst/>
          </a:prstGeom>
        </p:spPr>
      </p:pic>
    </p:spTree>
    <p:extLst>
      <p:ext uri="{BB962C8B-B14F-4D97-AF65-F5344CB8AC3E}">
        <p14:creationId xmlns:p14="http://schemas.microsoft.com/office/powerpoint/2010/main" val="259181528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5"/>
          <p:cNvSpPr txBox="1">
            <a:spLocks noChangeArrowheads="1"/>
          </p:cNvSpPr>
          <p:nvPr/>
        </p:nvSpPr>
        <p:spPr bwMode="auto">
          <a:xfrm>
            <a:off x="990600" y="283030"/>
            <a:ext cx="694508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charset="0"/>
              <a:buChar char="•"/>
              <a:defRPr sz="3200">
                <a:solidFill>
                  <a:schemeClr val="tx1"/>
                </a:solidFill>
                <a:latin typeface="Calibri" pitchFamily="34" charset="0"/>
              </a:defRPr>
            </a:lvl1pPr>
            <a:lvl2pPr marL="742950" indent="-285750" eaLnBrk="0" hangingPunct="0">
              <a:spcBef>
                <a:spcPct val="20000"/>
              </a:spcBef>
              <a:buFont typeface="Arial" charset="0"/>
              <a:buChar char="–"/>
              <a:defRPr sz="2800">
                <a:solidFill>
                  <a:schemeClr val="tx1"/>
                </a:solidFill>
                <a:latin typeface="Calibri" pitchFamily="34" charset="0"/>
              </a:defRPr>
            </a:lvl2pPr>
            <a:lvl3pPr marL="1143000" indent="-228600" eaLnBrk="0" hangingPunct="0">
              <a:spcBef>
                <a:spcPct val="20000"/>
              </a:spcBef>
              <a:buFont typeface="Arial" charset="0"/>
              <a:buChar char="•"/>
              <a:defRPr sz="2400">
                <a:solidFill>
                  <a:schemeClr val="tx1"/>
                </a:solidFill>
                <a:latin typeface="Calibri" pitchFamily="34" charset="0"/>
              </a:defRPr>
            </a:lvl3pPr>
            <a:lvl4pPr marL="1600200" indent="-228600" eaLnBrk="0" hangingPunct="0">
              <a:spcBef>
                <a:spcPct val="20000"/>
              </a:spcBef>
              <a:buFont typeface="Arial" charset="0"/>
              <a:buChar char="–"/>
              <a:defRPr sz="2000">
                <a:solidFill>
                  <a:schemeClr val="tx1"/>
                </a:solidFill>
                <a:latin typeface="Calibri" pitchFamily="34" charset="0"/>
              </a:defRPr>
            </a:lvl4pPr>
            <a:lvl5pPr marL="2057400" indent="-228600" eaLnBrk="0" hangingPunct="0">
              <a:spcBef>
                <a:spcPct val="20000"/>
              </a:spcBef>
              <a:buFont typeface="Arial"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defRPr>
            </a:lvl9pPr>
          </a:lstStyle>
          <a:p>
            <a:pPr algn="ctr" eaLnBrk="1" hangingPunct="1">
              <a:spcBef>
                <a:spcPct val="0"/>
              </a:spcBef>
              <a:buFontTx/>
              <a:buNone/>
            </a:pPr>
            <a:endParaRPr lang="it-IT" altLang="it-IT" sz="1800" b="1" dirty="0" smtClean="0">
              <a:latin typeface="Arial" charset="0"/>
            </a:endParaRPr>
          </a:p>
          <a:p>
            <a:pPr algn="ctr" eaLnBrk="1" hangingPunct="1">
              <a:spcBef>
                <a:spcPct val="0"/>
              </a:spcBef>
              <a:buFontTx/>
              <a:buNone/>
            </a:pPr>
            <a:r>
              <a:rPr lang="it-IT" altLang="it-IT" sz="1800" b="1" dirty="0" smtClean="0">
                <a:latin typeface="Arial" charset="0"/>
              </a:rPr>
              <a:t>PAZIENTI </a:t>
            </a:r>
            <a:r>
              <a:rPr lang="it-IT" altLang="it-IT" sz="1800" b="1" dirty="0">
                <a:latin typeface="Arial" charset="0"/>
              </a:rPr>
              <a:t>CRONICI ASST RHODENSE</a:t>
            </a:r>
          </a:p>
        </p:txBody>
      </p:sp>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266574" y="1230086"/>
            <a:ext cx="8518197" cy="48960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06283187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ttangolo 2"/>
          <p:cNvSpPr/>
          <p:nvPr/>
        </p:nvSpPr>
        <p:spPr>
          <a:xfrm>
            <a:off x="762000" y="489857"/>
            <a:ext cx="7173686" cy="461665"/>
          </a:xfrm>
          <a:prstGeom prst="rect">
            <a:avLst/>
          </a:prstGeom>
        </p:spPr>
        <p:txBody>
          <a:bodyPr wrap="square">
            <a:spAutoFit/>
          </a:bodyPr>
          <a:lstStyle/>
          <a:p>
            <a:r>
              <a:rPr lang="it-IT" altLang="it-IT" sz="2400" dirty="0">
                <a:solidFill>
                  <a:srgbClr val="007B3C"/>
                </a:solidFill>
                <a:cs typeface="Arial" pitchFamily="34" charset="0"/>
              </a:rPr>
              <a:t>VALORI </a:t>
            </a:r>
            <a:r>
              <a:rPr lang="it-IT" altLang="it-IT" sz="2400" dirty="0" smtClean="0">
                <a:solidFill>
                  <a:srgbClr val="007B3C"/>
                </a:solidFill>
                <a:cs typeface="Arial" pitchFamily="34" charset="0"/>
              </a:rPr>
              <a:t>  MEDI   CRONICI/MMG    ASST </a:t>
            </a:r>
            <a:r>
              <a:rPr lang="it-IT" altLang="it-IT" sz="2400" dirty="0">
                <a:solidFill>
                  <a:srgbClr val="007B3C"/>
                </a:solidFill>
                <a:cs typeface="Arial" pitchFamily="34" charset="0"/>
              </a:rPr>
              <a:t>RHODENSE</a:t>
            </a:r>
          </a:p>
        </p:txBody>
      </p:sp>
      <p:pic>
        <p:nvPicPr>
          <p:cNvPr id="2051" name="Picture 3"/>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462940" y="2582910"/>
            <a:ext cx="8218120" cy="25605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6" name="Ovale 5"/>
          <p:cNvSpPr/>
          <p:nvPr/>
        </p:nvSpPr>
        <p:spPr>
          <a:xfrm>
            <a:off x="6804025" y="4561115"/>
            <a:ext cx="1877035" cy="582338"/>
          </a:xfrm>
          <a:prstGeom prst="ellipse">
            <a:avLst/>
          </a:prstGeom>
          <a:noFill/>
          <a:ln w="38100" cap="flat" cmpd="sng" algn="ctr">
            <a:solidFill>
              <a:srgbClr val="C00000"/>
            </a:solidFill>
            <a:prstDash val="solid"/>
          </a:ln>
          <a:effectLst/>
        </p:spPr>
        <p:txBody>
          <a:bodyPr anchor="ctr"/>
          <a:lstStyle/>
          <a:p>
            <a:pPr marL="0" marR="0" lvl="0" indent="0" algn="ctr" defTabSz="914400" eaLnBrk="1" fontAlgn="auto" latinLnBrk="0" hangingPunct="0">
              <a:lnSpc>
                <a:spcPct val="100000"/>
              </a:lnSpc>
              <a:spcBef>
                <a:spcPts val="0"/>
              </a:spcBef>
              <a:spcAft>
                <a:spcPts val="0"/>
              </a:spcAft>
              <a:buClrTx/>
              <a:buSzTx/>
              <a:buFontTx/>
              <a:buNone/>
              <a:tabLst/>
              <a:defRPr/>
            </a:pPr>
            <a:endParaRPr kumimoji="0" lang="it-IT" sz="1800" b="0" i="0" u="none" strike="noStrike" kern="0" cap="none" spc="0" normalizeH="0" baseline="0" noProof="0">
              <a:ln>
                <a:noFill/>
              </a:ln>
              <a:solidFill>
                <a:srgbClr val="FFFFFF"/>
              </a:solidFill>
              <a:effectLst/>
              <a:uLnTx/>
              <a:uFillTx/>
              <a:latin typeface="Calibri"/>
              <a:sym typeface="Calibri"/>
            </a:endParaRPr>
          </a:p>
        </p:txBody>
      </p:sp>
    </p:spTree>
    <p:extLst>
      <p:ext uri="{BB962C8B-B14F-4D97-AF65-F5344CB8AC3E}">
        <p14:creationId xmlns:p14="http://schemas.microsoft.com/office/powerpoint/2010/main" val="4249989685"/>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olo 3"/>
          <p:cNvSpPr txBox="1">
            <a:spLocks/>
          </p:cNvSpPr>
          <p:nvPr/>
        </p:nvSpPr>
        <p:spPr>
          <a:xfrm>
            <a:off x="268015" y="544286"/>
            <a:ext cx="8408442" cy="707571"/>
          </a:xfrm>
          <a:prstGeom prst="rect">
            <a:avLst/>
          </a:prstGeom>
        </p:spPr>
        <p:txBody>
          <a:bodyPr>
            <a:normAutofit fontScale="67500" lnSpcReduction="20000"/>
          </a:bodyPr>
          <a:lstStyle>
            <a:lvl1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1pPr>
            <a:lvl2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2pPr>
            <a:lvl3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3pPr>
            <a:lvl4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4pPr>
            <a:lvl5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5pPr>
            <a:lvl6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6pPr>
            <a:lvl7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7pPr>
            <a:lvl8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8pPr>
            <a:lvl9pPr marL="0" marR="0" indent="0" algn="ctr" defTabSz="914400" rtl="0" latinLnBrk="0">
              <a:lnSpc>
                <a:spcPct val="100000"/>
              </a:lnSpc>
              <a:spcBef>
                <a:spcPts val="0"/>
              </a:spcBef>
              <a:spcAft>
                <a:spcPts val="0"/>
              </a:spcAft>
              <a:buClrTx/>
              <a:buSzTx/>
              <a:buFontTx/>
              <a:buNone/>
              <a:tabLst/>
              <a:defRPr sz="4400" b="0" i="0" u="none" strike="noStrike" cap="none" spc="0" baseline="0">
                <a:ln>
                  <a:noFill/>
                </a:ln>
                <a:solidFill>
                  <a:srgbClr val="000000"/>
                </a:solidFill>
                <a:uFillTx/>
                <a:latin typeface="+mn-lt"/>
                <a:ea typeface="+mn-ea"/>
                <a:cs typeface="+mn-cs"/>
                <a:sym typeface="Calibri"/>
              </a:defRPr>
            </a:lvl9pPr>
          </a:lstStyle>
          <a:p>
            <a:pPr hangingPunct="1"/>
            <a:r>
              <a:rPr lang="it-IT" b="1" u="sng" dirty="0" smtClean="0">
                <a:solidFill>
                  <a:srgbClr val="FF0000"/>
                </a:solidFill>
                <a:effectLst>
                  <a:outerShdw blurRad="38100" dist="38100" dir="2700000" algn="tl">
                    <a:srgbClr val="C0C0C0"/>
                  </a:outerShdw>
                </a:effectLst>
                <a:latin typeface="Calibri" panose="020F0502020204030204" pitchFamily="34" charset="0"/>
                <a:cs typeface="Times New Roman" pitchFamily="18" charset="0"/>
              </a:rPr>
              <a:t>Prevalenza Malattie Croniche nell’ ASST Rhodense</a:t>
            </a:r>
            <a:endParaRPr lang="it-IT" dirty="0"/>
          </a:p>
        </p:txBody>
      </p:sp>
      <p:pic>
        <p:nvPicPr>
          <p:cNvPr id="307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457200" y="1251858"/>
            <a:ext cx="8229600" cy="451757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85599044"/>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ttangolo 2"/>
          <p:cNvSpPr/>
          <p:nvPr/>
        </p:nvSpPr>
        <p:spPr>
          <a:xfrm>
            <a:off x="740229" y="522514"/>
            <a:ext cx="5205865" cy="461665"/>
          </a:xfrm>
          <a:prstGeom prst="rect">
            <a:avLst/>
          </a:prstGeom>
        </p:spPr>
        <p:txBody>
          <a:bodyPr wrap="square">
            <a:spAutoFit/>
          </a:bodyPr>
          <a:lstStyle/>
          <a:p>
            <a:pPr>
              <a:spcBef>
                <a:spcPct val="0"/>
              </a:spcBef>
            </a:pPr>
            <a:r>
              <a:rPr lang="it-IT" altLang="it-IT" sz="2400" b="1" dirty="0">
                <a:ea typeface="Calibri" pitchFamily="34" charset="0"/>
                <a:cs typeface="Times New Roman" pitchFamily="18" charset="0"/>
              </a:rPr>
              <a:t>LETTERE PARTITE PER ASST</a:t>
            </a:r>
          </a:p>
        </p:txBody>
      </p:sp>
      <p:pic>
        <p:nvPicPr>
          <p:cNvPr id="4098"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457200" y="1338943"/>
            <a:ext cx="8229600" cy="453230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77682454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9"/>
          <p:cNvSpPr txBox="1">
            <a:spLocks noGrp="1" noChangeArrowheads="1"/>
          </p:cNvSpPr>
          <p:nvPr>
            <p:ph idx="1"/>
          </p:nvPr>
        </p:nvSpPr>
        <p:spPr bwMode="auto">
          <a:xfrm>
            <a:off x="370114" y="1600200"/>
            <a:ext cx="8316686" cy="3046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itchFamily="34" charset="0"/>
              <a:buChar char="•"/>
              <a:defRPr sz="3200">
                <a:solidFill>
                  <a:schemeClr val="tx1"/>
                </a:solidFill>
                <a:latin typeface="Calibri" pitchFamily="34" charset="0"/>
              </a:defRPr>
            </a:lvl1pPr>
            <a:lvl2pPr marL="742950" indent="-285750" eaLnBrk="0" hangingPunct="0">
              <a:spcBef>
                <a:spcPct val="20000"/>
              </a:spcBef>
              <a:buFont typeface="Arial" pitchFamily="34" charset="0"/>
              <a:buChar char="–"/>
              <a:defRPr sz="2800">
                <a:solidFill>
                  <a:schemeClr val="tx1"/>
                </a:solidFill>
                <a:latin typeface="Calibri" pitchFamily="34" charset="0"/>
              </a:defRPr>
            </a:lvl2pPr>
            <a:lvl3pPr marL="1143000" indent="-228600" eaLnBrk="0" hangingPunct="0">
              <a:spcBef>
                <a:spcPct val="20000"/>
              </a:spcBef>
              <a:buFont typeface="Arial" pitchFamily="34" charset="0"/>
              <a:buChar char="•"/>
              <a:defRPr sz="2400">
                <a:solidFill>
                  <a:schemeClr val="tx1"/>
                </a:solidFill>
                <a:latin typeface="Calibri" pitchFamily="34" charset="0"/>
              </a:defRPr>
            </a:lvl3pPr>
            <a:lvl4pPr marL="1600200" indent="-228600" eaLnBrk="0" hangingPunct="0">
              <a:spcBef>
                <a:spcPct val="20000"/>
              </a:spcBef>
              <a:buFont typeface="Arial" pitchFamily="34" charset="0"/>
              <a:buChar char="–"/>
              <a:defRPr sz="2000">
                <a:solidFill>
                  <a:schemeClr val="tx1"/>
                </a:solidFill>
                <a:latin typeface="Calibri" pitchFamily="34" charset="0"/>
              </a:defRPr>
            </a:lvl4pPr>
            <a:lvl5pPr marL="2057400" indent="-228600" eaLnBrk="0" hangingPunct="0">
              <a:spcBef>
                <a:spcPct val="20000"/>
              </a:spcBef>
              <a:buFont typeface="Arial" pitchFamily="34"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9pPr>
          </a:lstStyle>
          <a:p>
            <a:pPr algn="just" eaLnBrk="1" hangingPunct="1">
              <a:spcBef>
                <a:spcPct val="0"/>
              </a:spcBef>
              <a:buFontTx/>
              <a:buNone/>
            </a:pPr>
            <a:endParaRPr lang="it-IT" altLang="it-IT" sz="2400" b="1" dirty="0" smtClean="0"/>
          </a:p>
          <a:p>
            <a:pPr algn="just" eaLnBrk="1" hangingPunct="1">
              <a:spcBef>
                <a:spcPct val="0"/>
              </a:spcBef>
              <a:buFontTx/>
              <a:buNone/>
            </a:pPr>
            <a:r>
              <a:rPr lang="it-IT" altLang="it-IT" sz="2400" b="1" dirty="0" smtClean="0"/>
              <a:t>     ASST </a:t>
            </a:r>
            <a:r>
              <a:rPr lang="it-IT" altLang="it-IT" sz="2400" b="1" dirty="0"/>
              <a:t>RHODENSE è accreditata come </a:t>
            </a:r>
            <a:r>
              <a:rPr lang="it-IT" altLang="it-IT" sz="2400" b="1" dirty="0">
                <a:solidFill>
                  <a:srgbClr val="FF0000"/>
                </a:solidFill>
              </a:rPr>
              <a:t>GESTORE</a:t>
            </a:r>
            <a:r>
              <a:rPr lang="it-IT" altLang="it-IT" sz="2400" b="1" dirty="0"/>
              <a:t> per tutte e 65 le patologie previste dalla delibera di Giunta e in qualità di GESTORE ha sottoscritto </a:t>
            </a:r>
            <a:r>
              <a:rPr lang="it-IT" altLang="it-IT" sz="2400" b="1" dirty="0">
                <a:solidFill>
                  <a:srgbClr val="FF0000"/>
                </a:solidFill>
              </a:rPr>
              <a:t>contratti di avvalimento con 36</a:t>
            </a:r>
            <a:r>
              <a:rPr lang="it-IT" altLang="it-IT" sz="2400" b="1" dirty="0"/>
              <a:t> strutture pubbliche ed enti privati accreditati, al fine di garantire l’esecuzione di TUTTE le prestazioni previste nel set di riferimento in caso di impossibilità di provvedere autonomamente con le nostre strutture.  </a:t>
            </a:r>
          </a:p>
        </p:txBody>
      </p:sp>
    </p:spTree>
    <p:extLst>
      <p:ext uri="{BB962C8B-B14F-4D97-AF65-F5344CB8AC3E}">
        <p14:creationId xmlns:p14="http://schemas.microsoft.com/office/powerpoint/2010/main" val="1838032622"/>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contenuto 1"/>
          <p:cNvSpPr>
            <a:spLocks noGrp="1"/>
          </p:cNvSpPr>
          <p:nvPr>
            <p:ph idx="1"/>
          </p:nvPr>
        </p:nvSpPr>
        <p:spPr>
          <a:xfrm>
            <a:off x="457200" y="1600201"/>
            <a:ext cx="8229600" cy="3733800"/>
          </a:xfrm>
        </p:spPr>
        <p:txBody>
          <a:bodyPr/>
          <a:lstStyle/>
          <a:p>
            <a:pPr marL="0" indent="0" algn="just">
              <a:buNone/>
            </a:pPr>
            <a:r>
              <a:rPr lang="it-IT" altLang="it-IT" b="1" dirty="0">
                <a:cs typeface="Arial" charset="0"/>
              </a:rPr>
              <a:t>In qualità di </a:t>
            </a:r>
            <a:r>
              <a:rPr lang="it-IT" altLang="it-IT" b="1" dirty="0">
                <a:solidFill>
                  <a:srgbClr val="FF0000"/>
                </a:solidFill>
                <a:cs typeface="Arial" charset="0"/>
              </a:rPr>
              <a:t>EROGATORE</a:t>
            </a:r>
            <a:r>
              <a:rPr lang="it-IT" altLang="it-IT" b="1" dirty="0">
                <a:cs typeface="Arial" charset="0"/>
              </a:rPr>
              <a:t> abbiamo sottoscritto </a:t>
            </a:r>
            <a:r>
              <a:rPr lang="it-IT" altLang="it-IT" b="1" dirty="0">
                <a:solidFill>
                  <a:srgbClr val="FF0000"/>
                </a:solidFill>
                <a:cs typeface="Arial" charset="0"/>
              </a:rPr>
              <a:t>contratti di avvalimento con 17 </a:t>
            </a:r>
            <a:r>
              <a:rPr lang="it-IT" altLang="it-IT" b="1" dirty="0">
                <a:cs typeface="Arial" charset="0"/>
              </a:rPr>
              <a:t>strutture pubbliche ed enti  privati accreditati e cooperative di MMG ( a loro volta accreditati come GESTORI) per l’esecuzione di prestazioni ambulatoriali e di diagnostica a favore dei pazienti.  </a:t>
            </a:r>
          </a:p>
          <a:p>
            <a:endParaRPr lang="it-IT" dirty="0"/>
          </a:p>
        </p:txBody>
      </p:sp>
    </p:spTree>
    <p:extLst>
      <p:ext uri="{BB962C8B-B14F-4D97-AF65-F5344CB8AC3E}">
        <p14:creationId xmlns:p14="http://schemas.microsoft.com/office/powerpoint/2010/main" val="4160429865"/>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contenuto 1"/>
          <p:cNvSpPr>
            <a:spLocks noGrp="1"/>
          </p:cNvSpPr>
          <p:nvPr>
            <p:ph idx="1"/>
          </p:nvPr>
        </p:nvSpPr>
        <p:spPr>
          <a:xfrm>
            <a:off x="457200" y="870858"/>
            <a:ext cx="8229600" cy="4876799"/>
          </a:xfrm>
        </p:spPr>
        <p:txBody>
          <a:bodyPr>
            <a:normAutofit fontScale="85000" lnSpcReduction="20000"/>
          </a:bodyPr>
          <a:lstStyle/>
          <a:p>
            <a:pPr marL="0" indent="0" algn="just">
              <a:buNone/>
              <a:defRPr/>
            </a:pPr>
            <a:r>
              <a:rPr lang="it-IT" altLang="it-IT" b="1" dirty="0">
                <a:cs typeface="Arial" charset="0"/>
              </a:rPr>
              <a:t>SUL TERRITORIO DELLA ASST RHODENSE HANNO SEDE 4 COOPERATIVE DI MMG che si sono accreditati come </a:t>
            </a:r>
            <a:r>
              <a:rPr lang="it-IT" altLang="it-IT" b="1" dirty="0">
                <a:solidFill>
                  <a:srgbClr val="FF0000"/>
                </a:solidFill>
                <a:cs typeface="Arial" charset="0"/>
              </a:rPr>
              <a:t>GESTORI</a:t>
            </a:r>
          </a:p>
          <a:p>
            <a:pPr algn="just">
              <a:defRPr/>
            </a:pPr>
            <a:endParaRPr lang="it-IT" altLang="it-IT" b="1" dirty="0">
              <a:cs typeface="Arial" charset="0"/>
            </a:endParaRPr>
          </a:p>
          <a:p>
            <a:pPr marL="0" indent="0" algn="just">
              <a:buNone/>
              <a:defRPr/>
            </a:pPr>
            <a:r>
              <a:rPr lang="it-IT" altLang="it-IT" b="1" dirty="0">
                <a:solidFill>
                  <a:srgbClr val="FF0000"/>
                </a:solidFill>
                <a:cs typeface="Arial" charset="0"/>
              </a:rPr>
              <a:t>SALUTE GROANE </a:t>
            </a:r>
            <a:r>
              <a:rPr lang="it-IT" altLang="it-IT" b="1" dirty="0">
                <a:cs typeface="Arial" charset="0"/>
              </a:rPr>
              <a:t>– Garbagnate  (già attiva come CREG)</a:t>
            </a:r>
          </a:p>
          <a:p>
            <a:pPr marL="0" indent="0" algn="just">
              <a:buNone/>
              <a:defRPr/>
            </a:pPr>
            <a:r>
              <a:rPr lang="it-IT" altLang="it-IT" b="1" dirty="0">
                <a:solidFill>
                  <a:srgbClr val="FF0000"/>
                </a:solidFill>
                <a:cs typeface="Arial" charset="0"/>
              </a:rPr>
              <a:t>MEDICA RHODENSE </a:t>
            </a:r>
            <a:r>
              <a:rPr lang="it-IT" altLang="it-IT" b="1" dirty="0">
                <a:cs typeface="Arial" charset="0"/>
              </a:rPr>
              <a:t>– Rho ( già attiva come CREG)</a:t>
            </a:r>
          </a:p>
          <a:p>
            <a:pPr marL="0" indent="0" algn="just">
              <a:buNone/>
              <a:defRPr/>
            </a:pPr>
            <a:r>
              <a:rPr lang="it-IT" altLang="it-IT" b="1" dirty="0">
                <a:solidFill>
                  <a:srgbClr val="FF0000"/>
                </a:solidFill>
                <a:cs typeface="Arial" charset="0"/>
              </a:rPr>
              <a:t>GESTIONE CURE PRIMARIE </a:t>
            </a:r>
            <a:r>
              <a:rPr lang="it-IT" altLang="it-IT" b="1" dirty="0">
                <a:cs typeface="Arial" charset="0"/>
              </a:rPr>
              <a:t>- Paderno ( già attiva come CREG</a:t>
            </a:r>
            <a:r>
              <a:rPr lang="it-IT" altLang="it-IT" b="1" dirty="0">
                <a:latin typeface="Arial" charset="0"/>
                <a:cs typeface="Arial" charset="0"/>
              </a:rPr>
              <a:t>)</a:t>
            </a:r>
            <a:endParaRPr lang="it-IT" altLang="it-IT" b="1" dirty="0">
              <a:cs typeface="Arial" charset="0"/>
            </a:endParaRPr>
          </a:p>
          <a:p>
            <a:pPr marL="0" indent="0" algn="just">
              <a:buNone/>
              <a:defRPr/>
            </a:pPr>
            <a:r>
              <a:rPr lang="it-IT" altLang="it-IT" b="1" dirty="0">
                <a:solidFill>
                  <a:srgbClr val="FF0000"/>
                </a:solidFill>
                <a:cs typeface="Arial" charset="0"/>
              </a:rPr>
              <a:t>ZEROCENTO</a:t>
            </a:r>
            <a:r>
              <a:rPr lang="it-IT" altLang="it-IT" b="1" dirty="0">
                <a:cs typeface="Arial" charset="0"/>
              </a:rPr>
              <a:t> – Corsico </a:t>
            </a:r>
          </a:p>
          <a:p>
            <a:pPr algn="just">
              <a:defRPr/>
            </a:pPr>
            <a:endParaRPr lang="it-IT" altLang="it-IT" b="1" dirty="0">
              <a:cs typeface="Arial" charset="0"/>
            </a:endParaRPr>
          </a:p>
          <a:p>
            <a:pPr marL="0" indent="0" algn="just">
              <a:buNone/>
              <a:defRPr/>
            </a:pPr>
            <a:r>
              <a:rPr lang="it-IT" altLang="it-IT" b="1" dirty="0">
                <a:cs typeface="Arial" charset="0"/>
              </a:rPr>
              <a:t>Alcuni MMG e PDF sono inseriti in altre 2 cooperative </a:t>
            </a:r>
            <a:endParaRPr lang="it-IT" altLang="it-IT" b="1" dirty="0" smtClean="0">
              <a:cs typeface="Arial" charset="0"/>
            </a:endParaRPr>
          </a:p>
          <a:p>
            <a:pPr marL="0" indent="0" algn="just">
              <a:buNone/>
              <a:defRPr/>
            </a:pPr>
            <a:r>
              <a:rPr lang="it-IT" altLang="it-IT" b="1" dirty="0" smtClean="0">
                <a:cs typeface="Arial" charset="0"/>
              </a:rPr>
              <a:t>( </a:t>
            </a:r>
            <a:r>
              <a:rPr lang="it-IT" altLang="it-IT" b="1" dirty="0">
                <a:solidFill>
                  <a:srgbClr val="FF0000"/>
                </a:solidFill>
                <a:cs typeface="Arial" charset="0"/>
              </a:rPr>
              <a:t>gestori</a:t>
            </a:r>
            <a:r>
              <a:rPr lang="it-IT" altLang="it-IT" b="1" dirty="0">
                <a:cs typeface="Arial" charset="0"/>
              </a:rPr>
              <a:t> ) con sede in altre ASST </a:t>
            </a:r>
          </a:p>
          <a:p>
            <a:endParaRPr lang="it-IT" dirty="0"/>
          </a:p>
        </p:txBody>
      </p:sp>
    </p:spTree>
    <p:extLst>
      <p:ext uri="{BB962C8B-B14F-4D97-AF65-F5344CB8AC3E}">
        <p14:creationId xmlns:p14="http://schemas.microsoft.com/office/powerpoint/2010/main" val="155284766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contenuto 1"/>
          <p:cNvSpPr>
            <a:spLocks noGrp="1"/>
          </p:cNvSpPr>
          <p:nvPr>
            <p:ph idx="1"/>
          </p:nvPr>
        </p:nvSpPr>
        <p:spPr>
          <a:xfrm>
            <a:off x="631370" y="751114"/>
            <a:ext cx="8055429" cy="4310743"/>
          </a:xfrm>
        </p:spPr>
        <p:txBody>
          <a:bodyPr>
            <a:normAutofit fontScale="92500" lnSpcReduction="10000"/>
          </a:bodyPr>
          <a:lstStyle/>
          <a:p>
            <a:pPr>
              <a:spcBef>
                <a:spcPct val="0"/>
              </a:spcBef>
              <a:buNone/>
            </a:pPr>
            <a:r>
              <a:rPr lang="it-IT" altLang="it-IT" dirty="0" smtClean="0">
                <a:latin typeface="Arial" pitchFamily="34" charset="0"/>
              </a:rPr>
              <a:t>   I </a:t>
            </a:r>
            <a:r>
              <a:rPr lang="it-IT" altLang="it-IT" dirty="0">
                <a:latin typeface="Arial" pitchFamily="34" charset="0"/>
              </a:rPr>
              <a:t>medici del territorio che hanno aderito </a:t>
            </a:r>
            <a:r>
              <a:rPr lang="it-IT" altLang="it-IT" dirty="0" smtClean="0">
                <a:latin typeface="Arial" pitchFamily="34" charset="0"/>
              </a:rPr>
              <a:t>al percorso </a:t>
            </a:r>
            <a:r>
              <a:rPr lang="it-IT" altLang="it-IT" dirty="0">
                <a:latin typeface="Arial" pitchFamily="34" charset="0"/>
              </a:rPr>
              <a:t>di Presa in Carico del paziente Cronico e Fragile sono pertanto :</a:t>
            </a:r>
          </a:p>
          <a:p>
            <a:pPr>
              <a:spcBef>
                <a:spcPct val="0"/>
              </a:spcBef>
              <a:buNone/>
            </a:pPr>
            <a:endParaRPr lang="it-IT" altLang="it-IT" dirty="0">
              <a:latin typeface="Arial" pitchFamily="34" charset="0"/>
            </a:endParaRPr>
          </a:p>
          <a:p>
            <a:pPr>
              <a:spcBef>
                <a:spcPct val="0"/>
              </a:spcBef>
              <a:buNone/>
            </a:pPr>
            <a:endParaRPr lang="it-IT" altLang="it-IT" dirty="0">
              <a:latin typeface="Arial" pitchFamily="34" charset="0"/>
            </a:endParaRPr>
          </a:p>
          <a:p>
            <a:pPr>
              <a:spcBef>
                <a:spcPct val="0"/>
              </a:spcBef>
              <a:buNone/>
            </a:pPr>
            <a:r>
              <a:rPr lang="it-IT" altLang="it-IT" sz="3500" b="1" dirty="0">
                <a:solidFill>
                  <a:srgbClr val="FF0000"/>
                </a:solidFill>
                <a:latin typeface="Arial" pitchFamily="34" charset="0"/>
              </a:rPr>
              <a:t>101 Medici di Medicina Generale  su un totale di 297</a:t>
            </a:r>
          </a:p>
          <a:p>
            <a:pPr>
              <a:spcBef>
                <a:spcPct val="0"/>
              </a:spcBef>
              <a:buNone/>
            </a:pPr>
            <a:endParaRPr lang="it-IT" altLang="it-IT" sz="3500" b="1" dirty="0">
              <a:solidFill>
                <a:srgbClr val="FF0000"/>
              </a:solidFill>
              <a:latin typeface="Arial" pitchFamily="34" charset="0"/>
            </a:endParaRPr>
          </a:p>
          <a:p>
            <a:pPr>
              <a:spcBef>
                <a:spcPct val="0"/>
              </a:spcBef>
              <a:buNone/>
            </a:pPr>
            <a:r>
              <a:rPr lang="it-IT" altLang="it-IT" sz="3500" b="1" dirty="0">
                <a:solidFill>
                  <a:srgbClr val="FF0000"/>
                </a:solidFill>
                <a:latin typeface="Arial" pitchFamily="34" charset="0"/>
              </a:rPr>
              <a:t>10 Pediatri di Famiglia su un totale di  65</a:t>
            </a:r>
          </a:p>
          <a:p>
            <a:endParaRPr lang="it-IT" dirty="0"/>
          </a:p>
        </p:txBody>
      </p:sp>
    </p:spTree>
    <p:extLst>
      <p:ext uri="{BB962C8B-B14F-4D97-AF65-F5344CB8AC3E}">
        <p14:creationId xmlns:p14="http://schemas.microsoft.com/office/powerpoint/2010/main" val="2486156070"/>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9"/>
          <p:cNvSpPr txBox="1">
            <a:spLocks noGrp="1" noChangeArrowheads="1"/>
          </p:cNvSpPr>
          <p:nvPr>
            <p:ph idx="1"/>
          </p:nvPr>
        </p:nvSpPr>
        <p:spPr bwMode="auto">
          <a:xfrm>
            <a:off x="381000" y="642258"/>
            <a:ext cx="8305800" cy="501675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charset="0"/>
              <a:buChar char="•"/>
              <a:defRPr sz="3200">
                <a:solidFill>
                  <a:schemeClr val="tx1"/>
                </a:solidFill>
                <a:latin typeface="Calibri" pitchFamily="34" charset="0"/>
              </a:defRPr>
            </a:lvl1pPr>
            <a:lvl2pPr marL="742950" indent="-285750" eaLnBrk="0" hangingPunct="0">
              <a:spcBef>
                <a:spcPct val="20000"/>
              </a:spcBef>
              <a:buFont typeface="Arial" charset="0"/>
              <a:buChar char="–"/>
              <a:defRPr sz="2800">
                <a:solidFill>
                  <a:schemeClr val="tx1"/>
                </a:solidFill>
                <a:latin typeface="Calibri" pitchFamily="34" charset="0"/>
              </a:defRPr>
            </a:lvl2pPr>
            <a:lvl3pPr marL="1143000" indent="-228600" eaLnBrk="0" hangingPunct="0">
              <a:spcBef>
                <a:spcPct val="20000"/>
              </a:spcBef>
              <a:buFont typeface="Arial" charset="0"/>
              <a:buChar char="•"/>
              <a:defRPr sz="2400">
                <a:solidFill>
                  <a:schemeClr val="tx1"/>
                </a:solidFill>
                <a:latin typeface="Calibri" pitchFamily="34" charset="0"/>
              </a:defRPr>
            </a:lvl3pPr>
            <a:lvl4pPr marL="1600200" indent="-228600" eaLnBrk="0" hangingPunct="0">
              <a:spcBef>
                <a:spcPct val="20000"/>
              </a:spcBef>
              <a:buFont typeface="Arial" charset="0"/>
              <a:buChar char="–"/>
              <a:defRPr sz="2000">
                <a:solidFill>
                  <a:schemeClr val="tx1"/>
                </a:solidFill>
                <a:latin typeface="Calibri" pitchFamily="34" charset="0"/>
              </a:defRPr>
            </a:lvl4pPr>
            <a:lvl5pPr marL="2057400" indent="-228600" eaLnBrk="0" hangingPunct="0">
              <a:spcBef>
                <a:spcPct val="20000"/>
              </a:spcBef>
              <a:buFont typeface="Arial"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defRPr>
            </a:lvl9pPr>
          </a:lstStyle>
          <a:p>
            <a:pPr algn="just" eaLnBrk="1" hangingPunct="1">
              <a:spcBef>
                <a:spcPct val="0"/>
              </a:spcBef>
              <a:buFontTx/>
              <a:buNone/>
              <a:defRPr/>
            </a:pPr>
            <a:r>
              <a:rPr lang="it-IT" altLang="it-IT" sz="2000" b="1" dirty="0" smtClean="0">
                <a:solidFill>
                  <a:srgbClr val="FF0000"/>
                </a:solidFill>
                <a:latin typeface="+mj-lt"/>
                <a:cs typeface="Arial" charset="0"/>
              </a:rPr>
              <a:t>CENTRO SERVIZI  e COMUNICAZIONE ESTERNA</a:t>
            </a:r>
          </a:p>
          <a:p>
            <a:pPr algn="just" eaLnBrk="1" hangingPunct="1">
              <a:spcBef>
                <a:spcPct val="0"/>
              </a:spcBef>
              <a:buFontTx/>
              <a:buNone/>
              <a:defRPr/>
            </a:pPr>
            <a:endParaRPr lang="it-IT" altLang="it-IT" sz="2000" b="1" dirty="0" smtClean="0">
              <a:solidFill>
                <a:srgbClr val="FF0000"/>
              </a:solidFill>
              <a:latin typeface="+mj-lt"/>
              <a:cs typeface="Arial" charset="0"/>
            </a:endParaRPr>
          </a:p>
          <a:p>
            <a:pPr marL="0" indent="0" algn="just" eaLnBrk="1" hangingPunct="1">
              <a:spcBef>
                <a:spcPct val="0"/>
              </a:spcBef>
              <a:buNone/>
              <a:defRPr/>
            </a:pPr>
            <a:r>
              <a:rPr lang="it-IT" altLang="it-IT" sz="2000" b="1" dirty="0" smtClean="0">
                <a:latin typeface="+mj-lt"/>
                <a:cs typeface="Arial" charset="0"/>
              </a:rPr>
              <a:t>E’ stato predisposto specifico recapito telefonico </a:t>
            </a:r>
            <a:r>
              <a:rPr lang="it-IT" altLang="it-IT" sz="2000" b="1" dirty="0" smtClean="0">
                <a:solidFill>
                  <a:srgbClr val="FF0000"/>
                </a:solidFill>
                <a:latin typeface="+mj-lt"/>
                <a:cs typeface="Arial" charset="0"/>
              </a:rPr>
              <a:t>02 994305555</a:t>
            </a:r>
            <a:r>
              <a:rPr lang="it-IT" altLang="it-IT" sz="2000" b="1" dirty="0" smtClean="0">
                <a:latin typeface="+mj-lt"/>
                <a:cs typeface="Arial" charset="0"/>
              </a:rPr>
              <a:t>, dedicato alla PRESA IN CARICO.</a:t>
            </a:r>
            <a:r>
              <a:rPr lang="it-IT" altLang="it-IT" sz="2000" b="1" dirty="0" smtClean="0">
                <a:cs typeface="Arial" charset="0"/>
              </a:rPr>
              <a:t> Le risposte  sono assicurate da personale socio-sanitario dell’ UOC Welfare delle sedi di </a:t>
            </a:r>
            <a:r>
              <a:rPr lang="it-IT" altLang="it-IT" sz="2000" b="1" dirty="0">
                <a:cs typeface="Arial" charset="0"/>
              </a:rPr>
              <a:t>G</a:t>
            </a:r>
            <a:r>
              <a:rPr lang="it-IT" altLang="it-IT" sz="2000" b="1" dirty="0" smtClean="0">
                <a:cs typeface="Arial" charset="0"/>
              </a:rPr>
              <a:t>arbagnate, Bollate e Passirana.</a:t>
            </a:r>
          </a:p>
          <a:p>
            <a:pPr marL="0" indent="0" algn="just" eaLnBrk="1" hangingPunct="1">
              <a:spcBef>
                <a:spcPct val="0"/>
              </a:spcBef>
              <a:buNone/>
              <a:defRPr/>
            </a:pPr>
            <a:endParaRPr lang="it-IT" altLang="it-IT" sz="2000" b="1" dirty="0" smtClean="0">
              <a:latin typeface="+mj-lt"/>
              <a:cs typeface="Arial" charset="0"/>
            </a:endParaRPr>
          </a:p>
          <a:p>
            <a:pPr marL="0" indent="0" algn="just" eaLnBrk="1" hangingPunct="1">
              <a:spcBef>
                <a:spcPct val="0"/>
              </a:spcBef>
              <a:buNone/>
              <a:defRPr/>
            </a:pPr>
            <a:r>
              <a:rPr lang="it-IT" altLang="it-IT" sz="2000" b="1" dirty="0" smtClean="0">
                <a:latin typeface="+mj-lt"/>
                <a:cs typeface="Arial" charset="0"/>
              </a:rPr>
              <a:t>Sul sito aziendale è stato pubblicato specifico </a:t>
            </a:r>
            <a:r>
              <a:rPr lang="it-IT" altLang="it-IT" sz="2000" b="1" dirty="0" smtClean="0">
                <a:solidFill>
                  <a:srgbClr val="FF0000"/>
                </a:solidFill>
                <a:latin typeface="+mj-lt"/>
                <a:cs typeface="Arial" charset="0"/>
              </a:rPr>
              <a:t>link «</a:t>
            </a:r>
            <a:r>
              <a:rPr lang="it-IT" altLang="it-IT" sz="2000" b="1" i="1" dirty="0" smtClean="0">
                <a:solidFill>
                  <a:srgbClr val="FF0000"/>
                </a:solidFill>
                <a:latin typeface="+mj-lt"/>
                <a:cs typeface="Arial" charset="0"/>
              </a:rPr>
              <a:t>PRESA IN CARICO»</a:t>
            </a:r>
            <a:r>
              <a:rPr lang="it-IT" altLang="it-IT" sz="2000" b="1" i="1" dirty="0" smtClean="0">
                <a:latin typeface="+mj-lt"/>
                <a:cs typeface="Arial" charset="0"/>
              </a:rPr>
              <a:t> </a:t>
            </a:r>
            <a:r>
              <a:rPr lang="it-IT" altLang="it-IT" sz="2000" b="1" dirty="0" smtClean="0">
                <a:latin typeface="+mj-lt"/>
                <a:cs typeface="Arial" charset="0"/>
              </a:rPr>
              <a:t>nel quale sono state inserite e continueranno ad essere aggiornate tutte le informazioni utili agli utenti oltre che alla filiera degli erogatori. </a:t>
            </a:r>
          </a:p>
          <a:p>
            <a:pPr algn="just" eaLnBrk="1" hangingPunct="1">
              <a:spcBef>
                <a:spcPct val="0"/>
              </a:spcBef>
              <a:buFont typeface="Arial" charset="0"/>
              <a:buNone/>
              <a:defRPr/>
            </a:pPr>
            <a:endParaRPr lang="it-IT" altLang="it-IT" sz="2000" b="1" dirty="0" smtClean="0">
              <a:latin typeface="+mj-lt"/>
              <a:cs typeface="Arial" charset="0"/>
            </a:endParaRPr>
          </a:p>
          <a:p>
            <a:pPr marL="0" indent="0" algn="just" eaLnBrk="1" hangingPunct="1">
              <a:spcBef>
                <a:spcPct val="0"/>
              </a:spcBef>
              <a:buNone/>
              <a:defRPr/>
            </a:pPr>
            <a:endParaRPr lang="it-IT" altLang="it-IT" sz="2000" b="1" dirty="0" smtClean="0">
              <a:latin typeface="+mj-lt"/>
              <a:cs typeface="Arial" charset="0"/>
            </a:endParaRPr>
          </a:p>
          <a:p>
            <a:pPr marL="0" indent="0" algn="just" eaLnBrk="1" hangingPunct="1">
              <a:spcBef>
                <a:spcPct val="0"/>
              </a:spcBef>
              <a:buNone/>
              <a:defRPr/>
            </a:pPr>
            <a:endParaRPr lang="it-IT" altLang="it-IT" sz="2000" b="1" dirty="0">
              <a:latin typeface="+mj-lt"/>
              <a:cs typeface="Arial" charset="0"/>
            </a:endParaRPr>
          </a:p>
          <a:p>
            <a:pPr marL="0" indent="0" algn="just" eaLnBrk="1" hangingPunct="1">
              <a:spcBef>
                <a:spcPct val="0"/>
              </a:spcBef>
              <a:buNone/>
              <a:defRPr/>
            </a:pPr>
            <a:endParaRPr lang="it-IT" altLang="it-IT" sz="2000" b="1" dirty="0" smtClean="0">
              <a:latin typeface="+mj-lt"/>
              <a:cs typeface="Arial" charset="0"/>
            </a:endParaRPr>
          </a:p>
          <a:p>
            <a:pPr marL="0" indent="0" algn="just" eaLnBrk="1" hangingPunct="1">
              <a:spcBef>
                <a:spcPct val="0"/>
              </a:spcBef>
              <a:buNone/>
              <a:defRPr/>
            </a:pPr>
            <a:endParaRPr lang="it-IT" altLang="it-IT" sz="2000" b="1" dirty="0">
              <a:latin typeface="+mj-lt"/>
              <a:cs typeface="Arial" charset="0"/>
            </a:endParaRPr>
          </a:p>
          <a:p>
            <a:pPr marL="0" indent="0" algn="just" eaLnBrk="1" hangingPunct="1">
              <a:spcBef>
                <a:spcPct val="0"/>
              </a:spcBef>
              <a:buNone/>
              <a:defRPr/>
            </a:pPr>
            <a:endParaRPr lang="it-IT" altLang="it-IT" sz="2000" b="1" dirty="0" smtClean="0">
              <a:latin typeface="+mj-lt"/>
              <a:cs typeface="Arial" charset="0"/>
            </a:endParaRPr>
          </a:p>
          <a:p>
            <a:pPr marL="0" indent="0" algn="just" eaLnBrk="1" hangingPunct="1">
              <a:spcBef>
                <a:spcPct val="0"/>
              </a:spcBef>
              <a:buNone/>
              <a:defRPr/>
            </a:pPr>
            <a:r>
              <a:rPr lang="it-IT" altLang="it-IT" sz="2000" b="1" dirty="0" smtClean="0">
                <a:latin typeface="+mj-lt"/>
                <a:cs typeface="Arial" charset="0"/>
              </a:rPr>
              <a:t>E’ stato creato specifico indirizzo e mail </a:t>
            </a:r>
            <a:r>
              <a:rPr lang="it-IT" altLang="it-IT" sz="2000" b="1" dirty="0" smtClean="0">
                <a:solidFill>
                  <a:srgbClr val="FF0000"/>
                </a:solidFill>
                <a:latin typeface="+mj-lt"/>
                <a:cs typeface="Arial" charset="0"/>
              </a:rPr>
              <a:t>centroservizi@asst-rhodense.it </a:t>
            </a:r>
          </a:p>
        </p:txBody>
      </p:sp>
      <p:pic>
        <p:nvPicPr>
          <p:cNvPr id="4" name="Picture 2" descr="Presa in carico">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450771" y="3831771"/>
            <a:ext cx="1426029" cy="1219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596433481"/>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 name="Segnaposto contenuto 2"/>
          <p:cNvGraphicFramePr>
            <a:graphicFrameLocks noGrp="1"/>
          </p:cNvGraphicFramePr>
          <p:nvPr>
            <p:ph idx="1"/>
            <p:extLst>
              <p:ext uri="{D42A27DB-BD31-4B8C-83A1-F6EECF244321}">
                <p14:modId xmlns:p14="http://schemas.microsoft.com/office/powerpoint/2010/main" val="4034424949"/>
              </p:ext>
            </p:extLst>
          </p:nvPr>
        </p:nvGraphicFramePr>
        <p:xfrm>
          <a:off x="206831" y="1937656"/>
          <a:ext cx="8708570" cy="1948544"/>
        </p:xfrm>
        <a:graphic>
          <a:graphicData uri="http://schemas.openxmlformats.org/drawingml/2006/table">
            <a:tbl>
              <a:tblPr firstRow="1" firstCol="1" bandRow="1"/>
              <a:tblGrid>
                <a:gridCol w="1294606"/>
                <a:gridCol w="967952"/>
                <a:gridCol w="750584"/>
                <a:gridCol w="937929"/>
                <a:gridCol w="1001927"/>
                <a:gridCol w="968828"/>
                <a:gridCol w="756566"/>
                <a:gridCol w="1014789"/>
                <a:gridCol w="1015389"/>
              </a:tblGrid>
              <a:tr h="1428695">
                <a:tc>
                  <a:txBody>
                    <a:bodyPr/>
                    <a:lstStyle/>
                    <a:p>
                      <a:pPr algn="just">
                        <a:lnSpc>
                          <a:spcPct val="115000"/>
                        </a:lnSpc>
                        <a:spcAft>
                          <a:spcPts val="0"/>
                        </a:spcAft>
                      </a:pPr>
                      <a:r>
                        <a:rPr lang="it-IT" sz="1400" dirty="0">
                          <a:solidFill>
                            <a:srgbClr val="000000"/>
                          </a:solidFill>
                          <a:effectLst/>
                          <a:latin typeface="Calibri"/>
                          <a:ea typeface="Calibri"/>
                          <a:cs typeface="Calibri"/>
                        </a:rPr>
                        <a:t>Manifestazioni</a:t>
                      </a:r>
                      <a:endParaRPr lang="it-IT" sz="1000" dirty="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15000"/>
                        </a:lnSpc>
                        <a:spcAft>
                          <a:spcPts val="0"/>
                        </a:spcAft>
                      </a:pPr>
                      <a:r>
                        <a:rPr lang="it-IT" sz="1400">
                          <a:solidFill>
                            <a:srgbClr val="000000"/>
                          </a:solidFill>
                          <a:effectLst/>
                          <a:latin typeface="Calibri"/>
                          <a:ea typeface="Calibri"/>
                          <a:cs typeface="Calibri"/>
                        </a:rPr>
                        <a:t>Da contattare</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15000"/>
                        </a:lnSpc>
                        <a:spcAft>
                          <a:spcPts val="0"/>
                        </a:spcAft>
                      </a:pPr>
                      <a:r>
                        <a:rPr lang="it-IT" sz="1400">
                          <a:solidFill>
                            <a:srgbClr val="000000"/>
                          </a:solidFill>
                          <a:effectLst/>
                          <a:latin typeface="Calibri"/>
                          <a:ea typeface="Calibri"/>
                          <a:cs typeface="Calibri"/>
                        </a:rPr>
                        <a:t>Chiuse</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15000"/>
                        </a:lnSpc>
                        <a:spcAft>
                          <a:spcPts val="0"/>
                        </a:spcAft>
                      </a:pPr>
                      <a:r>
                        <a:rPr lang="it-IT" sz="1400">
                          <a:solidFill>
                            <a:srgbClr val="000000"/>
                          </a:solidFill>
                          <a:effectLst/>
                          <a:latin typeface="Calibri"/>
                          <a:ea typeface="Calibri"/>
                          <a:cs typeface="Calibri"/>
                        </a:rPr>
                        <a:t>Prenotate</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15000"/>
                        </a:lnSpc>
                        <a:spcAft>
                          <a:spcPts val="0"/>
                        </a:spcAft>
                      </a:pPr>
                      <a:r>
                        <a:rPr lang="it-IT" sz="1400" dirty="0">
                          <a:solidFill>
                            <a:srgbClr val="000000"/>
                          </a:solidFill>
                          <a:effectLst/>
                          <a:latin typeface="Calibri"/>
                          <a:ea typeface="Calibri"/>
                          <a:cs typeface="Times New Roman"/>
                        </a:rPr>
                        <a:t>Patti di cura sottoscritti</a:t>
                      </a:r>
                      <a:endParaRPr lang="it-IT" sz="1000" dirty="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15000"/>
                        </a:lnSpc>
                        <a:spcAft>
                          <a:spcPts val="0"/>
                        </a:spcAft>
                      </a:pPr>
                      <a:r>
                        <a:rPr lang="it-IT" sz="1400">
                          <a:solidFill>
                            <a:srgbClr val="000000"/>
                          </a:solidFill>
                          <a:effectLst/>
                          <a:latin typeface="Calibri"/>
                          <a:ea typeface="Calibri"/>
                          <a:cs typeface="Times New Roman"/>
                        </a:rPr>
                        <a:t>PAI generato e comunicato</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15000"/>
                        </a:lnSpc>
                        <a:spcAft>
                          <a:spcPts val="0"/>
                        </a:spcAft>
                      </a:pPr>
                      <a:r>
                        <a:rPr lang="it-IT" sz="1400">
                          <a:solidFill>
                            <a:srgbClr val="000000"/>
                          </a:solidFill>
                          <a:effectLst/>
                          <a:latin typeface="Calibri"/>
                          <a:ea typeface="Calibri"/>
                          <a:cs typeface="Calibri"/>
                        </a:rPr>
                        <a:t>PAI da generare</a:t>
                      </a:r>
                      <a:endParaRPr lang="it-IT" sz="1000">
                        <a:effectLst/>
                        <a:latin typeface="Calibri"/>
                        <a:ea typeface="Calibri"/>
                        <a:cs typeface="Times New Roman"/>
                      </a:endParaRPr>
                    </a:p>
                  </a:txBody>
                  <a:tcPr marL="0" marR="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15000"/>
                        </a:lnSpc>
                        <a:spcAft>
                          <a:spcPts val="0"/>
                        </a:spcAft>
                      </a:pPr>
                      <a:r>
                        <a:rPr lang="it-IT" sz="1400" dirty="0">
                          <a:solidFill>
                            <a:srgbClr val="000000"/>
                          </a:solidFill>
                          <a:effectLst/>
                          <a:latin typeface="Calibri"/>
                          <a:ea typeface="Calibri"/>
                          <a:cs typeface="Calibri"/>
                        </a:rPr>
                        <a:t>Rifiutate</a:t>
                      </a:r>
                      <a:endParaRPr lang="it-IT" sz="1000" dirty="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15000"/>
                        </a:lnSpc>
                        <a:spcAft>
                          <a:spcPts val="0"/>
                        </a:spcAft>
                      </a:pPr>
                      <a:r>
                        <a:rPr lang="it-IT" sz="1400" dirty="0">
                          <a:solidFill>
                            <a:srgbClr val="000000"/>
                          </a:solidFill>
                          <a:effectLst/>
                          <a:latin typeface="Calibri"/>
                          <a:ea typeface="Calibri"/>
                          <a:cs typeface="Calibri"/>
                        </a:rPr>
                        <a:t>Annullate </a:t>
                      </a:r>
                      <a:r>
                        <a:rPr lang="it-IT" sz="1400" dirty="0" smtClean="0">
                          <a:solidFill>
                            <a:srgbClr val="000000"/>
                          </a:solidFill>
                          <a:effectLst/>
                          <a:latin typeface="Calibri"/>
                          <a:ea typeface="Calibri"/>
                          <a:cs typeface="Calibri"/>
                        </a:rPr>
                        <a:t>su richiesta del </a:t>
                      </a:r>
                      <a:r>
                        <a:rPr lang="it-IT" sz="1400" dirty="0">
                          <a:solidFill>
                            <a:srgbClr val="000000"/>
                          </a:solidFill>
                          <a:effectLst/>
                          <a:latin typeface="Calibri"/>
                          <a:ea typeface="Calibri"/>
                          <a:cs typeface="Calibri"/>
                        </a:rPr>
                        <a:t>Cittadino</a:t>
                      </a:r>
                      <a:endParaRPr lang="it-IT" sz="1000" dirty="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519849">
                <a:tc>
                  <a:txBody>
                    <a:bodyPr/>
                    <a:lstStyle/>
                    <a:p>
                      <a:pPr algn="r">
                        <a:lnSpc>
                          <a:spcPct val="115000"/>
                        </a:lnSpc>
                        <a:spcAft>
                          <a:spcPts val="0"/>
                        </a:spcAft>
                      </a:pPr>
                      <a:r>
                        <a:rPr lang="it-IT" sz="2100" b="1">
                          <a:solidFill>
                            <a:srgbClr val="FF0000"/>
                          </a:solidFill>
                          <a:effectLst/>
                          <a:latin typeface="Calibri"/>
                          <a:ea typeface="Calibri"/>
                          <a:cs typeface="Calibri"/>
                        </a:rPr>
                        <a:t>919</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r">
                        <a:lnSpc>
                          <a:spcPct val="115000"/>
                        </a:lnSpc>
                        <a:spcAft>
                          <a:spcPts val="0"/>
                        </a:spcAft>
                      </a:pPr>
                      <a:r>
                        <a:rPr lang="it-IT" sz="2100" b="1">
                          <a:solidFill>
                            <a:srgbClr val="FF0000"/>
                          </a:solidFill>
                          <a:effectLst/>
                          <a:latin typeface="Calibri"/>
                          <a:ea typeface="Calibri"/>
                          <a:cs typeface="Calibri"/>
                        </a:rPr>
                        <a:t>2</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r">
                        <a:lnSpc>
                          <a:spcPct val="115000"/>
                        </a:lnSpc>
                        <a:spcAft>
                          <a:spcPts val="0"/>
                        </a:spcAft>
                      </a:pPr>
                      <a:r>
                        <a:rPr lang="it-IT" sz="2100" b="1">
                          <a:solidFill>
                            <a:srgbClr val="FF0000"/>
                          </a:solidFill>
                          <a:effectLst/>
                          <a:latin typeface="Calibri"/>
                          <a:ea typeface="Calibri"/>
                          <a:cs typeface="Calibri"/>
                        </a:rPr>
                        <a:t>917</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r">
                        <a:lnSpc>
                          <a:spcPct val="115000"/>
                        </a:lnSpc>
                        <a:spcAft>
                          <a:spcPts val="0"/>
                        </a:spcAft>
                      </a:pPr>
                      <a:r>
                        <a:rPr lang="it-IT" sz="2100" b="1" dirty="0">
                          <a:solidFill>
                            <a:srgbClr val="FF0000"/>
                          </a:solidFill>
                          <a:effectLst/>
                          <a:latin typeface="Calibri"/>
                          <a:ea typeface="Calibri"/>
                          <a:cs typeface="Calibri"/>
                        </a:rPr>
                        <a:t>318</a:t>
                      </a:r>
                      <a:endParaRPr lang="it-IT" sz="1000" dirty="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r">
                        <a:lnSpc>
                          <a:spcPct val="115000"/>
                        </a:lnSpc>
                        <a:spcAft>
                          <a:spcPts val="0"/>
                        </a:spcAft>
                      </a:pPr>
                      <a:r>
                        <a:rPr lang="it-IT" sz="2100" b="1">
                          <a:solidFill>
                            <a:srgbClr val="FF0000"/>
                          </a:solidFill>
                          <a:effectLst/>
                          <a:latin typeface="Calibri"/>
                          <a:ea typeface="Calibri"/>
                          <a:cs typeface="Times New Roman"/>
                        </a:rPr>
                        <a:t>296</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r">
                        <a:lnSpc>
                          <a:spcPct val="115000"/>
                        </a:lnSpc>
                        <a:spcAft>
                          <a:spcPts val="0"/>
                        </a:spcAft>
                      </a:pPr>
                      <a:r>
                        <a:rPr lang="it-IT" sz="2100" b="1">
                          <a:solidFill>
                            <a:srgbClr val="FF0000"/>
                          </a:solidFill>
                          <a:effectLst/>
                          <a:latin typeface="Calibri"/>
                          <a:ea typeface="Calibri"/>
                          <a:cs typeface="Times New Roman"/>
                        </a:rPr>
                        <a:t>272</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r">
                        <a:lnSpc>
                          <a:spcPct val="115000"/>
                        </a:lnSpc>
                        <a:spcAft>
                          <a:spcPts val="0"/>
                        </a:spcAft>
                      </a:pPr>
                      <a:r>
                        <a:rPr lang="it-IT" sz="2100" b="1">
                          <a:solidFill>
                            <a:srgbClr val="FF0000"/>
                          </a:solidFill>
                          <a:effectLst/>
                          <a:latin typeface="Calibri"/>
                          <a:ea typeface="Calibri"/>
                          <a:cs typeface="Calibri"/>
                        </a:rPr>
                        <a:t>24</a:t>
                      </a:r>
                      <a:endParaRPr lang="it-IT" sz="1000">
                        <a:effectLst/>
                        <a:latin typeface="Calibri"/>
                        <a:ea typeface="Calibri"/>
                        <a:cs typeface="Times New Roman"/>
                      </a:endParaRPr>
                    </a:p>
                  </a:txBody>
                  <a:tcPr marL="0" marR="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r">
                        <a:lnSpc>
                          <a:spcPct val="115000"/>
                        </a:lnSpc>
                        <a:spcAft>
                          <a:spcPts val="0"/>
                        </a:spcAft>
                      </a:pPr>
                      <a:r>
                        <a:rPr lang="it-IT" sz="2100" b="1">
                          <a:solidFill>
                            <a:srgbClr val="FF0000"/>
                          </a:solidFill>
                          <a:effectLst/>
                          <a:latin typeface="Calibri"/>
                          <a:ea typeface="Calibri"/>
                          <a:cs typeface="Calibri"/>
                        </a:rPr>
                        <a:t>576</a:t>
                      </a:r>
                      <a:endParaRPr lang="it-IT" sz="100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r">
                        <a:lnSpc>
                          <a:spcPct val="115000"/>
                        </a:lnSpc>
                        <a:spcAft>
                          <a:spcPts val="0"/>
                        </a:spcAft>
                      </a:pPr>
                      <a:r>
                        <a:rPr lang="it-IT" sz="2100" b="1" dirty="0">
                          <a:solidFill>
                            <a:srgbClr val="FF0000"/>
                          </a:solidFill>
                          <a:effectLst/>
                          <a:latin typeface="Calibri"/>
                          <a:ea typeface="Calibri"/>
                          <a:cs typeface="Calibri"/>
                        </a:rPr>
                        <a:t>23</a:t>
                      </a:r>
                      <a:endParaRPr lang="it-IT" sz="1000" dirty="0">
                        <a:effectLst/>
                        <a:latin typeface="Calibri"/>
                        <a:ea typeface="Calibri"/>
                        <a:cs typeface="Times New Roman"/>
                      </a:endParaRPr>
                    </a:p>
                  </a:txBody>
                  <a:tcPr marL="61284" marR="61284" marT="8512"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sp>
        <p:nvSpPr>
          <p:cNvPr id="4" name="Rettangolo 3"/>
          <p:cNvSpPr/>
          <p:nvPr/>
        </p:nvSpPr>
        <p:spPr>
          <a:xfrm>
            <a:off x="544286" y="424543"/>
            <a:ext cx="6313714" cy="707886"/>
          </a:xfrm>
          <a:prstGeom prst="rect">
            <a:avLst/>
          </a:prstGeom>
        </p:spPr>
        <p:txBody>
          <a:bodyPr wrap="square">
            <a:spAutoFit/>
          </a:bodyPr>
          <a:lstStyle/>
          <a:p>
            <a:pPr lvl="0" defTabSz="914400" fontAlgn="base">
              <a:spcBef>
                <a:spcPct val="0"/>
              </a:spcBef>
              <a:spcAft>
                <a:spcPct val="0"/>
              </a:spcAft>
            </a:pPr>
            <a:r>
              <a:rPr lang="it-IT" altLang="it-IT" sz="2000" b="1" dirty="0">
                <a:latin typeface="Calibri" pitchFamily="34" charset="0"/>
                <a:ea typeface="Times New Roman" pitchFamily="18" charset="0"/>
                <a:cs typeface="Times New Roman" pitchFamily="18" charset="0"/>
              </a:rPr>
              <a:t>Ad oggi</a:t>
            </a:r>
            <a:r>
              <a:rPr lang="it-IT" altLang="it-IT" sz="2000" b="1" dirty="0">
                <a:solidFill>
                  <a:srgbClr val="000000"/>
                </a:solidFill>
                <a:latin typeface="Calibri" pitchFamily="34" charset="0"/>
                <a:ea typeface="Times New Roman" pitchFamily="18" charset="0"/>
                <a:cs typeface="Times New Roman" pitchFamily="18" charset="0"/>
              </a:rPr>
              <a:t> la situazione è la seguente: </a:t>
            </a:r>
            <a:endParaRPr lang="it-IT" altLang="it-IT" sz="2000" b="1" dirty="0">
              <a:latin typeface="Arial" pitchFamily="34" charset="0"/>
              <a:cs typeface="Arial" pitchFamily="34" charset="0"/>
            </a:endParaRPr>
          </a:p>
          <a:p>
            <a:pPr lvl="0" defTabSz="914400" eaLnBrk="0" fontAlgn="base" hangingPunct="0">
              <a:spcBef>
                <a:spcPct val="0"/>
              </a:spcBef>
              <a:spcAft>
                <a:spcPct val="0"/>
              </a:spcAft>
            </a:pPr>
            <a:endParaRPr lang="it-IT" altLang="it-IT" sz="2000" dirty="0">
              <a:latin typeface="Arial" pitchFamily="34" charset="0"/>
              <a:cs typeface="Arial" pitchFamily="34" charset="0"/>
            </a:endParaRPr>
          </a:p>
        </p:txBody>
      </p:sp>
    </p:spTree>
    <p:extLst>
      <p:ext uri="{BB962C8B-B14F-4D97-AF65-F5344CB8AC3E}">
        <p14:creationId xmlns:p14="http://schemas.microsoft.com/office/powerpoint/2010/main" val="254168633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3" name="Picture 3"/>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66523" y="685801"/>
            <a:ext cx="7746623" cy="4724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10142638"/>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221484" y="805544"/>
            <a:ext cx="8465316" cy="503327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799942074"/>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11466" y="653143"/>
            <a:ext cx="8353563" cy="547302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053571770"/>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9"/>
          <p:cNvSpPr txBox="1">
            <a:spLocks noGrp="1" noChangeArrowheads="1"/>
          </p:cNvSpPr>
          <p:nvPr>
            <p:ph idx="1"/>
          </p:nvPr>
        </p:nvSpPr>
        <p:spPr bwMode="auto">
          <a:xfrm>
            <a:off x="457200" y="1600200"/>
            <a:ext cx="8229600" cy="29546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charset="0"/>
              <a:buChar char="•"/>
              <a:defRPr sz="3200">
                <a:solidFill>
                  <a:schemeClr val="tx1"/>
                </a:solidFill>
                <a:latin typeface="Calibri" pitchFamily="34" charset="0"/>
              </a:defRPr>
            </a:lvl1pPr>
            <a:lvl2pPr marL="742950" indent="-285750" eaLnBrk="0" hangingPunct="0">
              <a:spcBef>
                <a:spcPct val="20000"/>
              </a:spcBef>
              <a:buFont typeface="Arial" charset="0"/>
              <a:buChar char="–"/>
              <a:defRPr sz="2800">
                <a:solidFill>
                  <a:schemeClr val="tx1"/>
                </a:solidFill>
                <a:latin typeface="Calibri" pitchFamily="34" charset="0"/>
              </a:defRPr>
            </a:lvl2pPr>
            <a:lvl3pPr marL="1143000" indent="-228600" eaLnBrk="0" hangingPunct="0">
              <a:spcBef>
                <a:spcPct val="20000"/>
              </a:spcBef>
              <a:buFont typeface="Arial" charset="0"/>
              <a:buChar char="•"/>
              <a:defRPr sz="2400">
                <a:solidFill>
                  <a:schemeClr val="tx1"/>
                </a:solidFill>
                <a:latin typeface="Calibri" pitchFamily="34" charset="0"/>
              </a:defRPr>
            </a:lvl3pPr>
            <a:lvl4pPr marL="1600200" indent="-228600" eaLnBrk="0" hangingPunct="0">
              <a:spcBef>
                <a:spcPct val="20000"/>
              </a:spcBef>
              <a:buFont typeface="Arial" charset="0"/>
              <a:buChar char="–"/>
              <a:defRPr sz="2000">
                <a:solidFill>
                  <a:schemeClr val="tx1"/>
                </a:solidFill>
                <a:latin typeface="Calibri" pitchFamily="34" charset="0"/>
              </a:defRPr>
            </a:lvl4pPr>
            <a:lvl5pPr marL="2057400" indent="-228600" eaLnBrk="0" hangingPunct="0">
              <a:spcBef>
                <a:spcPct val="20000"/>
              </a:spcBef>
              <a:buFont typeface="Arial"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charset="0"/>
              <a:buChar char="»"/>
              <a:defRPr sz="2000">
                <a:solidFill>
                  <a:schemeClr val="tx1"/>
                </a:solidFill>
                <a:latin typeface="Calibri" pitchFamily="34" charset="0"/>
              </a:defRPr>
            </a:lvl9pPr>
          </a:lstStyle>
          <a:p>
            <a:pPr algn="just" eaLnBrk="1" hangingPunct="1">
              <a:spcBef>
                <a:spcPct val="0"/>
              </a:spcBef>
              <a:buFontTx/>
              <a:buNone/>
              <a:defRPr/>
            </a:pPr>
            <a:r>
              <a:rPr lang="it-IT" altLang="it-IT" sz="2400" b="1" dirty="0" smtClean="0">
                <a:solidFill>
                  <a:srgbClr val="FF0000"/>
                </a:solidFill>
                <a:latin typeface="+mj-lt"/>
                <a:cs typeface="Arial" charset="0"/>
              </a:rPr>
              <a:t>CLINICAL MANAGER</a:t>
            </a:r>
          </a:p>
          <a:p>
            <a:pPr algn="just" eaLnBrk="1" hangingPunct="1">
              <a:spcBef>
                <a:spcPct val="0"/>
              </a:spcBef>
              <a:buFontTx/>
              <a:buNone/>
              <a:defRPr/>
            </a:pPr>
            <a:r>
              <a:rPr lang="it-IT" altLang="it-IT" sz="2400" b="1" dirty="0" smtClean="0">
                <a:latin typeface="+mj-lt"/>
                <a:cs typeface="Arial" charset="0"/>
              </a:rPr>
              <a:t>Sono stati identificati gli specialisti della patologia principale , al quale si sono aggiunti due internisti .</a:t>
            </a:r>
          </a:p>
          <a:p>
            <a:pPr algn="just" eaLnBrk="1" hangingPunct="1">
              <a:spcBef>
                <a:spcPct val="0"/>
              </a:spcBef>
              <a:buFontTx/>
              <a:buNone/>
              <a:defRPr/>
            </a:pPr>
            <a:endParaRPr lang="it-IT" altLang="it-IT" sz="2400" b="1" dirty="0">
              <a:latin typeface="+mj-lt"/>
              <a:cs typeface="Arial" charset="0"/>
            </a:endParaRPr>
          </a:p>
          <a:p>
            <a:pPr algn="just" eaLnBrk="1" hangingPunct="1">
              <a:spcBef>
                <a:spcPct val="0"/>
              </a:spcBef>
              <a:buFontTx/>
              <a:buNone/>
              <a:defRPr/>
            </a:pPr>
            <a:r>
              <a:rPr lang="it-IT" altLang="it-IT" sz="2400" b="1" dirty="0" smtClean="0">
                <a:solidFill>
                  <a:srgbClr val="FF0000"/>
                </a:solidFill>
                <a:latin typeface="+mj-lt"/>
                <a:cs typeface="Arial" charset="0"/>
              </a:rPr>
              <a:t>CASE MANAGER</a:t>
            </a:r>
          </a:p>
          <a:p>
            <a:pPr algn="just" eaLnBrk="1" hangingPunct="1">
              <a:spcBef>
                <a:spcPct val="0"/>
              </a:spcBef>
              <a:buFontTx/>
              <a:buNone/>
              <a:defRPr/>
            </a:pPr>
            <a:r>
              <a:rPr lang="it-IT" altLang="it-IT" sz="2400" b="1" dirty="0" smtClean="0">
                <a:latin typeface="+mj-lt"/>
                <a:cs typeface="Arial" charset="0"/>
              </a:rPr>
              <a:t>Sono stati identificati Infermieri Professionali e Assistenti  Sociali interni alle strutture.</a:t>
            </a:r>
          </a:p>
          <a:p>
            <a:pPr algn="just" eaLnBrk="1" hangingPunct="1">
              <a:spcBef>
                <a:spcPct val="0"/>
              </a:spcBef>
              <a:buFontTx/>
              <a:buNone/>
              <a:defRPr/>
            </a:pPr>
            <a:endParaRPr lang="it-IT" altLang="it-IT" sz="1800" b="1" dirty="0">
              <a:latin typeface="+mj-lt"/>
              <a:cs typeface="Arial" charset="0"/>
            </a:endParaRPr>
          </a:p>
        </p:txBody>
      </p:sp>
    </p:spTree>
    <p:extLst>
      <p:ext uri="{BB962C8B-B14F-4D97-AF65-F5344CB8AC3E}">
        <p14:creationId xmlns:p14="http://schemas.microsoft.com/office/powerpoint/2010/main" val="4206699887"/>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egnaposto contenuto 3"/>
          <p:cNvSpPr txBox="1">
            <a:spLocks noGrp="1"/>
          </p:cNvSpPr>
          <p:nvPr>
            <p:ph idx="1"/>
          </p:nvPr>
        </p:nvSpPr>
        <p:spPr>
          <a:xfrm>
            <a:off x="348343" y="348344"/>
            <a:ext cx="8338457" cy="5324530"/>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45718" tIns="45718" rIns="45718" bIns="45718" numCol="1" spcCol="38100" rtlCol="0" anchor="t">
            <a:spAutoFit/>
          </a:bodyPr>
          <a:lstStyle/>
          <a:p>
            <a:pPr marL="0" lvl="0" indent="0" fontAlgn="base" hangingPunct="1">
              <a:spcBef>
                <a:spcPct val="0"/>
              </a:spcBef>
              <a:spcAft>
                <a:spcPct val="0"/>
              </a:spcAft>
              <a:buNone/>
            </a:pPr>
            <a:r>
              <a:rPr lang="it-IT" altLang="it-IT" sz="2000" b="1" kern="1200" dirty="0" smtClean="0">
                <a:solidFill>
                  <a:srgbClr val="FF0000"/>
                </a:solidFill>
                <a:latin typeface="Arial" pitchFamily="34" charset="0"/>
              </a:rPr>
              <a:t> UO </a:t>
            </a:r>
            <a:r>
              <a:rPr lang="it-IT" altLang="it-IT" sz="2000" b="1" kern="1200" dirty="0">
                <a:solidFill>
                  <a:srgbClr val="FF0000"/>
                </a:solidFill>
                <a:latin typeface="Arial" pitchFamily="34" charset="0"/>
              </a:rPr>
              <a:t>e Specialità attualmente coinvolte nel progetto PAI </a:t>
            </a:r>
          </a:p>
          <a:p>
            <a:pPr lvl="0" fontAlgn="base" hangingPunct="1">
              <a:spcBef>
                <a:spcPct val="0"/>
              </a:spcBef>
              <a:spcAft>
                <a:spcPct val="0"/>
              </a:spcAft>
            </a:pPr>
            <a:endParaRPr lang="it-IT" altLang="it-IT" sz="2000" b="1" kern="1200" dirty="0">
              <a:latin typeface="Arial" pitchFamily="34" charset="0"/>
            </a:endParaRPr>
          </a:p>
          <a:p>
            <a:pPr lvl="0" fontAlgn="base" hangingPunct="1">
              <a:spcBef>
                <a:spcPct val="0"/>
              </a:spcBef>
              <a:spcAft>
                <a:spcPct val="0"/>
              </a:spcAft>
            </a:pPr>
            <a:r>
              <a:rPr lang="it-IT" altLang="it-IT" sz="2000" b="1" kern="1200" dirty="0">
                <a:solidFill>
                  <a:srgbClr val="FF0000"/>
                </a:solidFill>
                <a:latin typeface="Arial" pitchFamily="34" charset="0"/>
              </a:rPr>
              <a:t>Medicina : </a:t>
            </a:r>
            <a:r>
              <a:rPr lang="it-IT" altLang="it-IT" sz="2000" b="1" kern="1200" dirty="0">
                <a:latin typeface="Arial" pitchFamily="34" charset="0"/>
              </a:rPr>
              <a:t>Diabetologia , Ipertensione, Ipercolesterolemia , Scompenso Cardio </a:t>
            </a:r>
            <a:r>
              <a:rPr lang="it-IT" altLang="it-IT" sz="2000" b="1" kern="1200" dirty="0" smtClean="0">
                <a:latin typeface="Arial" pitchFamily="34" charset="0"/>
              </a:rPr>
              <a:t>Circolatorio</a:t>
            </a:r>
          </a:p>
          <a:p>
            <a:pPr lvl="0" fontAlgn="base" hangingPunct="1">
              <a:spcBef>
                <a:spcPct val="0"/>
              </a:spcBef>
              <a:spcAft>
                <a:spcPct val="0"/>
              </a:spcAft>
            </a:pPr>
            <a:endParaRPr lang="it-IT" altLang="it-IT" sz="2000" b="1" kern="1200" dirty="0">
              <a:latin typeface="Arial" pitchFamily="34" charset="0"/>
            </a:endParaRPr>
          </a:p>
          <a:p>
            <a:pPr lvl="0" fontAlgn="base" hangingPunct="1">
              <a:spcBef>
                <a:spcPct val="0"/>
              </a:spcBef>
              <a:spcAft>
                <a:spcPct val="0"/>
              </a:spcAft>
            </a:pPr>
            <a:r>
              <a:rPr lang="it-IT" altLang="it-IT" sz="2000" b="1" kern="1200" dirty="0">
                <a:solidFill>
                  <a:srgbClr val="FF0000"/>
                </a:solidFill>
                <a:latin typeface="Arial" pitchFamily="34" charset="0"/>
              </a:rPr>
              <a:t>Oncologia </a:t>
            </a:r>
            <a:r>
              <a:rPr lang="it-IT" altLang="it-IT" sz="2000" b="1" kern="1200" dirty="0">
                <a:latin typeface="Arial" pitchFamily="34" charset="0"/>
              </a:rPr>
              <a:t>: Neoplasia </a:t>
            </a:r>
            <a:r>
              <a:rPr lang="it-IT" altLang="it-IT" sz="2000" b="1" kern="1200" dirty="0" err="1">
                <a:latin typeface="Arial" pitchFamily="34" charset="0"/>
              </a:rPr>
              <a:t>follow</a:t>
            </a:r>
            <a:r>
              <a:rPr lang="it-IT" altLang="it-IT" sz="2000" b="1" kern="1200" dirty="0">
                <a:latin typeface="Arial" pitchFamily="34" charset="0"/>
              </a:rPr>
              <a:t> up  ( il dr Cozzi sottolinea che i pz con neoplasia attiva sono già in carico a oncologia con specifici trattamenti ) </a:t>
            </a:r>
            <a:endParaRPr lang="it-IT" altLang="it-IT" sz="2000" b="1" kern="1200" dirty="0" smtClean="0">
              <a:latin typeface="Arial" pitchFamily="34" charset="0"/>
            </a:endParaRPr>
          </a:p>
          <a:p>
            <a:pPr lvl="0" fontAlgn="base" hangingPunct="1">
              <a:spcBef>
                <a:spcPct val="0"/>
              </a:spcBef>
              <a:spcAft>
                <a:spcPct val="0"/>
              </a:spcAft>
            </a:pPr>
            <a:endParaRPr lang="it-IT" altLang="it-IT" sz="2000" b="1" kern="1200" dirty="0">
              <a:latin typeface="Arial" pitchFamily="34" charset="0"/>
            </a:endParaRPr>
          </a:p>
          <a:p>
            <a:pPr lvl="0" fontAlgn="base" hangingPunct="1">
              <a:spcBef>
                <a:spcPct val="0"/>
              </a:spcBef>
              <a:spcAft>
                <a:spcPct val="0"/>
              </a:spcAft>
            </a:pPr>
            <a:r>
              <a:rPr lang="it-IT" altLang="it-IT" sz="2000" b="1" kern="1200" dirty="0">
                <a:solidFill>
                  <a:srgbClr val="FF0000"/>
                </a:solidFill>
                <a:latin typeface="Arial" pitchFamily="34" charset="0"/>
              </a:rPr>
              <a:t>Nefrologia</a:t>
            </a:r>
            <a:r>
              <a:rPr lang="it-IT" altLang="it-IT" sz="2000" b="1" kern="1200" dirty="0">
                <a:latin typeface="Arial" pitchFamily="34" charset="0"/>
              </a:rPr>
              <a:t> :   pazienti in </a:t>
            </a:r>
            <a:r>
              <a:rPr lang="it-IT" altLang="it-IT" sz="2000" b="1" kern="1200" dirty="0" smtClean="0">
                <a:latin typeface="Arial" pitchFamily="34" charset="0"/>
              </a:rPr>
              <a:t>dialisi</a:t>
            </a:r>
          </a:p>
          <a:p>
            <a:pPr marL="0" lvl="0" indent="0" fontAlgn="base" hangingPunct="1">
              <a:spcBef>
                <a:spcPct val="0"/>
              </a:spcBef>
              <a:spcAft>
                <a:spcPct val="0"/>
              </a:spcAft>
              <a:buNone/>
            </a:pPr>
            <a:r>
              <a:rPr lang="it-IT" altLang="it-IT" sz="2000" b="1" kern="1200" dirty="0" smtClean="0">
                <a:latin typeface="Arial" pitchFamily="34" charset="0"/>
              </a:rPr>
              <a:t> </a:t>
            </a:r>
            <a:endParaRPr lang="it-IT" altLang="it-IT" sz="2000" b="1" kern="1200" dirty="0">
              <a:latin typeface="Arial" pitchFamily="34" charset="0"/>
            </a:endParaRPr>
          </a:p>
          <a:p>
            <a:pPr lvl="0" fontAlgn="base" hangingPunct="1">
              <a:spcBef>
                <a:spcPct val="0"/>
              </a:spcBef>
              <a:spcAft>
                <a:spcPct val="0"/>
              </a:spcAft>
            </a:pPr>
            <a:r>
              <a:rPr lang="it-IT" altLang="it-IT" sz="2000" b="1" kern="1200" dirty="0">
                <a:solidFill>
                  <a:srgbClr val="FF0000"/>
                </a:solidFill>
                <a:latin typeface="Arial" pitchFamily="34" charset="0"/>
              </a:rPr>
              <a:t>Pneumologia</a:t>
            </a:r>
            <a:r>
              <a:rPr lang="it-IT" altLang="it-IT" sz="2000" b="1" kern="1200" dirty="0">
                <a:latin typeface="Arial" pitchFamily="34" charset="0"/>
              </a:rPr>
              <a:t>  : BPCO , Asma  grave , </a:t>
            </a:r>
            <a:r>
              <a:rPr lang="it-IT" altLang="it-IT" sz="2000" b="1" kern="1200" dirty="0" err="1">
                <a:latin typeface="Arial" pitchFamily="34" charset="0"/>
              </a:rPr>
              <a:t>Insuff</a:t>
            </a:r>
            <a:r>
              <a:rPr lang="it-IT" altLang="it-IT" sz="2000" b="1" kern="1200" dirty="0">
                <a:latin typeface="Arial" pitchFamily="34" charset="0"/>
              </a:rPr>
              <a:t> Respiratoria , e percorsi di riabilitazione pneumologica </a:t>
            </a:r>
            <a:endParaRPr lang="it-IT" altLang="it-IT" sz="2000" b="1" kern="1200" dirty="0" smtClean="0">
              <a:latin typeface="Arial" pitchFamily="34" charset="0"/>
            </a:endParaRPr>
          </a:p>
          <a:p>
            <a:pPr lvl="0" fontAlgn="base" hangingPunct="1">
              <a:spcBef>
                <a:spcPct val="0"/>
              </a:spcBef>
              <a:spcAft>
                <a:spcPct val="0"/>
              </a:spcAft>
            </a:pPr>
            <a:endParaRPr lang="it-IT" altLang="it-IT" sz="2000" b="1" kern="1200" dirty="0">
              <a:latin typeface="Arial" pitchFamily="34" charset="0"/>
            </a:endParaRPr>
          </a:p>
          <a:p>
            <a:pPr lvl="0" fontAlgn="base" hangingPunct="1">
              <a:spcBef>
                <a:spcPct val="0"/>
              </a:spcBef>
              <a:spcAft>
                <a:spcPct val="0"/>
              </a:spcAft>
            </a:pPr>
            <a:r>
              <a:rPr lang="it-IT" altLang="it-IT" sz="2000" b="1" kern="1200" dirty="0">
                <a:solidFill>
                  <a:srgbClr val="FF0000"/>
                </a:solidFill>
                <a:latin typeface="Arial" pitchFamily="34" charset="0"/>
              </a:rPr>
              <a:t>Cardiologia </a:t>
            </a:r>
            <a:r>
              <a:rPr lang="it-IT" altLang="it-IT" sz="2000" b="1" kern="1200" dirty="0">
                <a:latin typeface="Arial" pitchFamily="34" charset="0"/>
              </a:rPr>
              <a:t>: Cardiopatia ischemica, Cardiopatia aritmica, cardiopatia non aritmica, Scompenso cardio circolatorio e percorsi di riabilitazione </a:t>
            </a:r>
            <a:r>
              <a:rPr lang="it-IT" altLang="it-IT" sz="2000" b="1" kern="1200" dirty="0" smtClean="0">
                <a:latin typeface="Arial" pitchFamily="34" charset="0"/>
              </a:rPr>
              <a:t>cardiologica</a:t>
            </a:r>
            <a:endParaRPr lang="it-IT" altLang="it-IT" sz="2000" b="1" kern="1200" dirty="0">
              <a:latin typeface="Arial" pitchFamily="34" charset="0"/>
            </a:endParaRPr>
          </a:p>
        </p:txBody>
      </p:sp>
    </p:spTree>
    <p:extLst>
      <p:ext uri="{BB962C8B-B14F-4D97-AF65-F5344CB8AC3E}">
        <p14:creationId xmlns:p14="http://schemas.microsoft.com/office/powerpoint/2010/main" val="3787749160"/>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txBox="1">
            <a:spLocks noGrp="1"/>
          </p:cNvSpPr>
          <p:nvPr>
            <p:ph idx="1"/>
          </p:nvPr>
        </p:nvSpPr>
        <p:spPr>
          <a:xfrm>
            <a:off x="326571" y="892629"/>
            <a:ext cx="8360229" cy="4401201"/>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45718" tIns="45718" rIns="45718" bIns="45718" numCol="1" spcCol="38100" rtlCol="0" anchor="t">
            <a:spAutoFit/>
          </a:bodyPr>
          <a:lstStyle/>
          <a:p>
            <a:pPr marL="0" lvl="0" indent="0" fontAlgn="base" hangingPunct="1">
              <a:spcBef>
                <a:spcPct val="0"/>
              </a:spcBef>
              <a:spcAft>
                <a:spcPct val="0"/>
              </a:spcAft>
              <a:buNone/>
            </a:pPr>
            <a:r>
              <a:rPr lang="it-IT" altLang="it-IT" sz="2000" b="1" kern="1200" dirty="0">
                <a:solidFill>
                  <a:srgbClr val="FF0000"/>
                </a:solidFill>
                <a:latin typeface="Arial" pitchFamily="34" charset="0"/>
              </a:rPr>
              <a:t>UO e Specialità attualmente coinvolte nel progetto PAI </a:t>
            </a:r>
          </a:p>
          <a:p>
            <a:pPr lvl="0" fontAlgn="base" hangingPunct="1">
              <a:spcBef>
                <a:spcPct val="0"/>
              </a:spcBef>
              <a:spcAft>
                <a:spcPct val="0"/>
              </a:spcAft>
            </a:pPr>
            <a:endParaRPr lang="it-IT" altLang="it-IT" sz="2000" b="1" kern="1200" dirty="0">
              <a:latin typeface="Arial" pitchFamily="34" charset="0"/>
            </a:endParaRPr>
          </a:p>
          <a:p>
            <a:pPr lvl="0" fontAlgn="base" hangingPunct="1">
              <a:spcBef>
                <a:spcPct val="0"/>
              </a:spcBef>
              <a:spcAft>
                <a:spcPct val="0"/>
              </a:spcAft>
            </a:pPr>
            <a:endParaRPr lang="it-IT" altLang="it-IT" sz="2000" b="1" kern="1200" dirty="0" smtClean="0">
              <a:solidFill>
                <a:srgbClr val="FF0000"/>
              </a:solidFill>
              <a:latin typeface="Arial" pitchFamily="34" charset="0"/>
            </a:endParaRPr>
          </a:p>
          <a:p>
            <a:pPr lvl="0" fontAlgn="base" hangingPunct="1">
              <a:spcBef>
                <a:spcPct val="0"/>
              </a:spcBef>
              <a:spcAft>
                <a:spcPct val="0"/>
              </a:spcAft>
            </a:pPr>
            <a:r>
              <a:rPr lang="it-IT" altLang="it-IT" sz="2000" b="1" kern="1200" dirty="0" smtClean="0">
                <a:solidFill>
                  <a:srgbClr val="FF0000"/>
                </a:solidFill>
                <a:latin typeface="Arial" pitchFamily="34" charset="0"/>
              </a:rPr>
              <a:t>Neurologia</a:t>
            </a:r>
            <a:r>
              <a:rPr lang="it-IT" altLang="it-IT" sz="2000" b="1" kern="1200" dirty="0" smtClean="0">
                <a:latin typeface="Arial" pitchFamily="34" charset="0"/>
              </a:rPr>
              <a:t>  </a:t>
            </a:r>
            <a:r>
              <a:rPr lang="it-IT" altLang="it-IT" sz="2000" b="1" kern="1200" dirty="0">
                <a:latin typeface="Arial" pitchFamily="34" charset="0"/>
              </a:rPr>
              <a:t>:  sclerosi multipla , </a:t>
            </a:r>
            <a:r>
              <a:rPr lang="it-IT" altLang="it-IT" sz="2000" b="1" kern="1200" dirty="0" err="1">
                <a:latin typeface="Arial" pitchFamily="34" charset="0"/>
              </a:rPr>
              <a:t>parkinson</a:t>
            </a:r>
            <a:r>
              <a:rPr lang="it-IT" altLang="it-IT" sz="2000" b="1" kern="1200" dirty="0">
                <a:latin typeface="Arial" pitchFamily="34" charset="0"/>
              </a:rPr>
              <a:t>, </a:t>
            </a:r>
            <a:r>
              <a:rPr lang="it-IT" altLang="it-IT" sz="2000" b="1" kern="1200" dirty="0" err="1">
                <a:latin typeface="Arial" pitchFamily="34" charset="0"/>
              </a:rPr>
              <a:t>vasculopatia</a:t>
            </a:r>
            <a:r>
              <a:rPr lang="it-IT" altLang="it-IT" sz="2000" b="1" kern="1200" dirty="0">
                <a:latin typeface="Arial" pitchFamily="34" charset="0"/>
              </a:rPr>
              <a:t> cerebrale </a:t>
            </a:r>
            <a:r>
              <a:rPr lang="it-IT" altLang="it-IT" sz="2000" b="1" kern="1200" dirty="0" smtClean="0">
                <a:latin typeface="Arial" pitchFamily="34" charset="0"/>
              </a:rPr>
              <a:t>cronica</a:t>
            </a:r>
          </a:p>
          <a:p>
            <a:pPr lvl="0" fontAlgn="base" hangingPunct="1">
              <a:spcBef>
                <a:spcPct val="0"/>
              </a:spcBef>
              <a:spcAft>
                <a:spcPct val="0"/>
              </a:spcAft>
            </a:pPr>
            <a:endParaRPr lang="it-IT" altLang="it-IT" sz="2000" b="1" kern="1200" dirty="0">
              <a:latin typeface="Arial" pitchFamily="34" charset="0"/>
            </a:endParaRPr>
          </a:p>
          <a:p>
            <a:pPr lvl="0" fontAlgn="base" hangingPunct="1">
              <a:spcBef>
                <a:spcPct val="0"/>
              </a:spcBef>
              <a:spcAft>
                <a:spcPct val="0"/>
              </a:spcAft>
            </a:pPr>
            <a:r>
              <a:rPr lang="it-IT" altLang="it-IT" sz="2000" b="1" kern="1200" dirty="0">
                <a:solidFill>
                  <a:srgbClr val="FF0000"/>
                </a:solidFill>
                <a:latin typeface="Arial" pitchFamily="34" charset="0"/>
              </a:rPr>
              <a:t>Gastroenterologia</a:t>
            </a:r>
            <a:r>
              <a:rPr lang="it-IT" altLang="it-IT" sz="2000" b="1" kern="1200" dirty="0">
                <a:latin typeface="Arial" pitchFamily="34" charset="0"/>
              </a:rPr>
              <a:t> : cirrosi epatica, pancreatite cronica, malattie apparato digerente, IBD (colite ulcerosa…) </a:t>
            </a:r>
            <a:endParaRPr lang="it-IT" altLang="it-IT" sz="2000" b="1" kern="1200" dirty="0" smtClean="0">
              <a:latin typeface="Arial" pitchFamily="34" charset="0"/>
            </a:endParaRPr>
          </a:p>
          <a:p>
            <a:pPr marL="0" lvl="0" indent="0" fontAlgn="base" hangingPunct="1">
              <a:spcBef>
                <a:spcPct val="0"/>
              </a:spcBef>
              <a:spcAft>
                <a:spcPct val="0"/>
              </a:spcAft>
              <a:buNone/>
            </a:pPr>
            <a:endParaRPr lang="it-IT" altLang="it-IT" sz="2000" b="1" kern="1200" dirty="0">
              <a:latin typeface="Arial" pitchFamily="34" charset="0"/>
            </a:endParaRPr>
          </a:p>
          <a:p>
            <a:pPr lvl="0" fontAlgn="base" hangingPunct="1">
              <a:spcBef>
                <a:spcPct val="0"/>
              </a:spcBef>
              <a:spcAft>
                <a:spcPct val="0"/>
              </a:spcAft>
            </a:pPr>
            <a:r>
              <a:rPr lang="it-IT" altLang="it-IT" sz="2000" b="1" kern="1200" dirty="0">
                <a:solidFill>
                  <a:srgbClr val="FF0000"/>
                </a:solidFill>
                <a:latin typeface="Arial" pitchFamily="34" charset="0"/>
              </a:rPr>
              <a:t>Riabilitazione neurologica e Ortopedica vascolare</a:t>
            </a:r>
            <a:r>
              <a:rPr lang="it-IT" altLang="it-IT" sz="2000" b="1" kern="1200" dirty="0">
                <a:latin typeface="Arial" pitchFamily="34" charset="0"/>
              </a:rPr>
              <a:t> : disponibile come erogatore di visite specialistiche fisiatriche e prestazioni </a:t>
            </a:r>
            <a:r>
              <a:rPr lang="it-IT" altLang="it-IT" sz="2000" b="1" kern="1200" dirty="0" smtClean="0">
                <a:latin typeface="Arial" pitchFamily="34" charset="0"/>
              </a:rPr>
              <a:t>riabilitative</a:t>
            </a:r>
          </a:p>
          <a:p>
            <a:pPr lvl="0" fontAlgn="base" hangingPunct="1">
              <a:spcBef>
                <a:spcPct val="0"/>
              </a:spcBef>
              <a:spcAft>
                <a:spcPct val="0"/>
              </a:spcAft>
            </a:pPr>
            <a:endParaRPr lang="it-IT" altLang="it-IT" sz="2000" b="1" kern="1200" dirty="0">
              <a:latin typeface="Arial" pitchFamily="34" charset="0"/>
            </a:endParaRPr>
          </a:p>
          <a:p>
            <a:pPr lvl="0" fontAlgn="base" hangingPunct="1">
              <a:spcBef>
                <a:spcPct val="0"/>
              </a:spcBef>
              <a:spcAft>
                <a:spcPct val="0"/>
              </a:spcAft>
            </a:pPr>
            <a:r>
              <a:rPr lang="it-IT" altLang="it-IT" sz="2000" b="1" kern="1200" dirty="0">
                <a:solidFill>
                  <a:srgbClr val="FF0000"/>
                </a:solidFill>
                <a:latin typeface="Arial" pitchFamily="34" charset="0"/>
              </a:rPr>
              <a:t>UORFF  </a:t>
            </a:r>
            <a:r>
              <a:rPr lang="it-IT" altLang="it-IT" sz="2000" b="1" kern="1200" dirty="0">
                <a:latin typeface="Arial" pitchFamily="34" charset="0"/>
              </a:rPr>
              <a:t>:  presa in carico pazienti postumi </a:t>
            </a:r>
            <a:r>
              <a:rPr lang="it-IT" altLang="it-IT" sz="2000" b="1" kern="1200" dirty="0" err="1" smtClean="0">
                <a:latin typeface="Arial" pitchFamily="34" charset="0"/>
              </a:rPr>
              <a:t>mielolesione</a:t>
            </a:r>
            <a:endParaRPr kumimoji="0" lang="it-IT" sz="1800" b="0" i="0" u="none" strike="noStrike" cap="none" spc="0" normalizeH="0" baseline="0" dirty="0">
              <a:ln>
                <a:noFill/>
              </a:ln>
              <a:solidFill>
                <a:srgbClr val="000000"/>
              </a:solidFill>
              <a:effectLst/>
              <a:uFillTx/>
              <a:latin typeface="+mn-lt"/>
              <a:ea typeface="+mn-ea"/>
              <a:cs typeface="+mn-cs"/>
              <a:sym typeface="Calibri"/>
            </a:endParaRPr>
          </a:p>
        </p:txBody>
      </p:sp>
    </p:spTree>
    <p:extLst>
      <p:ext uri="{BB962C8B-B14F-4D97-AF65-F5344CB8AC3E}">
        <p14:creationId xmlns:p14="http://schemas.microsoft.com/office/powerpoint/2010/main" val="1400455153"/>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egnaposto contenuto 4"/>
          <p:cNvSpPr>
            <a:spLocks noGrp="1"/>
          </p:cNvSpPr>
          <p:nvPr>
            <p:ph idx="1"/>
          </p:nvPr>
        </p:nvSpPr>
        <p:spPr>
          <a:xfrm>
            <a:off x="457200" y="609600"/>
            <a:ext cx="8371114" cy="5516564"/>
          </a:xfrm>
        </p:spPr>
        <p:txBody>
          <a:bodyPr>
            <a:normAutofit fontScale="92500"/>
          </a:bodyPr>
          <a:lstStyle/>
          <a:p>
            <a:pPr marL="0" lvl="0" indent="0">
              <a:buNone/>
            </a:pPr>
            <a:r>
              <a:rPr lang="it-IT" sz="2800" dirty="0" smtClean="0"/>
              <a:t>Presso il POT di bollate il centro servizi (a cui si sono aggiunte alcune figure infermieristiche) ha ampliato le sue funzioni.</a:t>
            </a:r>
          </a:p>
          <a:p>
            <a:pPr marL="0" lvl="0" indent="0">
              <a:buNone/>
            </a:pPr>
            <a:endParaRPr lang="it-IT" sz="2800" dirty="0" smtClean="0"/>
          </a:p>
          <a:p>
            <a:r>
              <a:rPr lang="it-IT" sz="2800" dirty="0" smtClean="0"/>
              <a:t>Dall’ inizio di ottobre sono stati  effettuati </a:t>
            </a:r>
            <a:r>
              <a:rPr lang="it-IT" sz="2800" dirty="0">
                <a:solidFill>
                  <a:srgbClr val="FF0000"/>
                </a:solidFill>
              </a:rPr>
              <a:t>63 PAI</a:t>
            </a:r>
            <a:r>
              <a:rPr lang="it-IT" sz="2800" dirty="0"/>
              <a:t> congiuntamente tra </a:t>
            </a:r>
            <a:r>
              <a:rPr lang="it-IT" sz="2800" dirty="0" err="1"/>
              <a:t>clinical</a:t>
            </a:r>
            <a:r>
              <a:rPr lang="it-IT" sz="2800" dirty="0"/>
              <a:t> manager e case </a:t>
            </a:r>
            <a:r>
              <a:rPr lang="it-IT" sz="2800" dirty="0" smtClean="0"/>
              <a:t>manager.</a:t>
            </a:r>
          </a:p>
          <a:p>
            <a:endParaRPr lang="it-IT" sz="2800" dirty="0"/>
          </a:p>
          <a:p>
            <a:pPr lvl="0"/>
            <a:r>
              <a:rPr lang="it-IT" sz="2800" dirty="0" smtClean="0"/>
              <a:t>Vengono richiamati i pazienti a cui sono stati redatti i PAI e organizzati i percorsi previsti : </a:t>
            </a:r>
            <a:r>
              <a:rPr lang="it-IT" sz="2800" dirty="0" smtClean="0">
                <a:solidFill>
                  <a:srgbClr val="FF0000"/>
                </a:solidFill>
              </a:rPr>
              <a:t>22 pazienti</a:t>
            </a:r>
          </a:p>
          <a:p>
            <a:pPr marL="0" lvl="0" indent="0">
              <a:buNone/>
            </a:pPr>
            <a:endParaRPr lang="it-IT" sz="2800" dirty="0">
              <a:solidFill>
                <a:srgbClr val="FF0000"/>
              </a:solidFill>
            </a:endParaRPr>
          </a:p>
          <a:p>
            <a:pPr lvl="0"/>
            <a:r>
              <a:rPr lang="it-IT" sz="2800" dirty="0"/>
              <a:t>A tutti i pazienti  in carico è stata proposta </a:t>
            </a:r>
            <a:r>
              <a:rPr lang="it-IT" sz="2800" dirty="0" smtClean="0"/>
              <a:t>ed effettuata la </a:t>
            </a:r>
            <a:r>
              <a:rPr lang="it-IT" sz="2800" dirty="0"/>
              <a:t>vaccinazione antinfluenzale </a:t>
            </a:r>
            <a:r>
              <a:rPr lang="it-IT" sz="2800" dirty="0" smtClean="0"/>
              <a:t>( sempre presente nei PAI ) </a:t>
            </a:r>
            <a:endParaRPr lang="it-IT" sz="2800" dirty="0"/>
          </a:p>
          <a:p>
            <a:endParaRPr lang="it-IT" sz="2800" dirty="0"/>
          </a:p>
          <a:p>
            <a:pPr marL="0" indent="0">
              <a:buNone/>
            </a:pPr>
            <a:endParaRPr lang="it-IT" dirty="0"/>
          </a:p>
        </p:txBody>
      </p:sp>
    </p:spTree>
    <p:extLst>
      <p:ext uri="{BB962C8B-B14F-4D97-AF65-F5344CB8AC3E}">
        <p14:creationId xmlns:p14="http://schemas.microsoft.com/office/powerpoint/2010/main" val="2147396566"/>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4112" y="1545771"/>
            <a:ext cx="8474352" cy="375543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64067459"/>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168853" y="1991519"/>
            <a:ext cx="6657975" cy="20669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374158697"/>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33824" y="415438"/>
            <a:ext cx="8374747" cy="571072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139990753"/>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48343" y="335740"/>
            <a:ext cx="8469086" cy="579042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316979301"/>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59228" y="435430"/>
            <a:ext cx="8447315" cy="569073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485998785"/>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p:txBody>
          <a:bodyPr/>
          <a:lstStyle/>
          <a:p>
            <a:endParaRPr lang="it-IT"/>
          </a:p>
        </p:txBody>
      </p:sp>
      <p:sp>
        <p:nvSpPr>
          <p:cNvPr id="3" name="Sottotitolo 2"/>
          <p:cNvSpPr>
            <a:spLocks noGrp="1"/>
          </p:cNvSpPr>
          <p:nvPr>
            <p:ph type="subTitle" idx="1"/>
          </p:nvPr>
        </p:nvSpPr>
        <p:spPr/>
        <p:txBody>
          <a:bodyPr/>
          <a:lstStyle/>
          <a:p>
            <a:endParaRPr lang="it-IT"/>
          </a:p>
        </p:txBody>
      </p:sp>
    </p:spTree>
    <p:extLst>
      <p:ext uri="{BB962C8B-B14F-4D97-AF65-F5344CB8AC3E}">
        <p14:creationId xmlns:p14="http://schemas.microsoft.com/office/powerpoint/2010/main" val="2944942406"/>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589315" y="555171"/>
            <a:ext cx="5595256" cy="484153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446229196"/>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536246" y="598713"/>
            <a:ext cx="5474154" cy="519534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820831852"/>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890406" y="587829"/>
            <a:ext cx="4815194" cy="478982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922062125"/>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989539" y="474610"/>
            <a:ext cx="5151490" cy="516419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429440441"/>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766629" y="631371"/>
            <a:ext cx="5036942" cy="475581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721750447"/>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922805" y="452575"/>
            <a:ext cx="4913424" cy="494413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565604308"/>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661631" y="816429"/>
            <a:ext cx="5261683" cy="462642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608832963"/>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9"/>
          <p:cNvSpPr txBox="1">
            <a:spLocks noGrp="1" noChangeArrowheads="1"/>
          </p:cNvSpPr>
          <p:nvPr>
            <p:ph idx="1"/>
          </p:nvPr>
        </p:nvSpPr>
        <p:spPr bwMode="auto">
          <a:xfrm>
            <a:off x="576942" y="1894114"/>
            <a:ext cx="7946571" cy="212365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itchFamily="34" charset="0"/>
              <a:buChar char="•"/>
              <a:defRPr sz="3200">
                <a:solidFill>
                  <a:schemeClr val="tx1"/>
                </a:solidFill>
                <a:latin typeface="Calibri" pitchFamily="34" charset="0"/>
              </a:defRPr>
            </a:lvl1pPr>
            <a:lvl2pPr marL="742950" indent="-285750" eaLnBrk="0" hangingPunct="0">
              <a:spcBef>
                <a:spcPct val="20000"/>
              </a:spcBef>
              <a:buFont typeface="Arial" pitchFamily="34" charset="0"/>
              <a:buChar char="–"/>
              <a:defRPr sz="2800">
                <a:solidFill>
                  <a:schemeClr val="tx1"/>
                </a:solidFill>
                <a:latin typeface="Calibri" pitchFamily="34" charset="0"/>
              </a:defRPr>
            </a:lvl2pPr>
            <a:lvl3pPr marL="1143000" indent="-228600" eaLnBrk="0" hangingPunct="0">
              <a:spcBef>
                <a:spcPct val="20000"/>
              </a:spcBef>
              <a:buFont typeface="Arial" pitchFamily="34" charset="0"/>
              <a:buChar char="•"/>
              <a:defRPr sz="2400">
                <a:solidFill>
                  <a:schemeClr val="tx1"/>
                </a:solidFill>
                <a:latin typeface="Calibri" pitchFamily="34" charset="0"/>
              </a:defRPr>
            </a:lvl3pPr>
            <a:lvl4pPr marL="1600200" indent="-228600" eaLnBrk="0" hangingPunct="0">
              <a:spcBef>
                <a:spcPct val="20000"/>
              </a:spcBef>
              <a:buFont typeface="Arial" pitchFamily="34" charset="0"/>
              <a:buChar char="–"/>
              <a:defRPr sz="2000">
                <a:solidFill>
                  <a:schemeClr val="tx1"/>
                </a:solidFill>
                <a:latin typeface="Calibri" pitchFamily="34" charset="0"/>
              </a:defRPr>
            </a:lvl4pPr>
            <a:lvl5pPr marL="2057400" indent="-228600" eaLnBrk="0" hangingPunct="0">
              <a:spcBef>
                <a:spcPct val="20000"/>
              </a:spcBef>
              <a:buFont typeface="Arial" pitchFamily="34"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9pPr>
          </a:lstStyle>
          <a:p>
            <a:pPr algn="ctr">
              <a:buFont typeface="Arial" pitchFamily="34" charset="0"/>
              <a:buNone/>
            </a:pPr>
            <a:r>
              <a:rPr lang="it-IT" altLang="it-IT" sz="6000" b="1" dirty="0">
                <a:solidFill>
                  <a:srgbClr val="00B050"/>
                </a:solidFill>
              </a:rPr>
              <a:t>GRAZIE PER </a:t>
            </a:r>
            <a:r>
              <a:rPr lang="it-IT" altLang="it-IT" sz="6000" b="1" dirty="0" smtClean="0">
                <a:solidFill>
                  <a:srgbClr val="00B050"/>
                </a:solidFill>
              </a:rPr>
              <a:t> </a:t>
            </a:r>
          </a:p>
          <a:p>
            <a:pPr algn="ctr">
              <a:buFont typeface="Arial" pitchFamily="34" charset="0"/>
              <a:buNone/>
            </a:pPr>
            <a:r>
              <a:rPr lang="it-IT" altLang="it-IT" sz="6000" b="1" dirty="0" smtClean="0">
                <a:solidFill>
                  <a:srgbClr val="00B050"/>
                </a:solidFill>
              </a:rPr>
              <a:t>L’ ATTENZIONE </a:t>
            </a:r>
            <a:r>
              <a:rPr lang="it-IT" altLang="it-IT" sz="6000" b="1" dirty="0">
                <a:solidFill>
                  <a:srgbClr val="00B050"/>
                </a:solidFill>
              </a:rPr>
              <a:t>!</a:t>
            </a:r>
          </a:p>
        </p:txBody>
      </p:sp>
    </p:spTree>
    <p:extLst>
      <p:ext uri="{BB962C8B-B14F-4D97-AF65-F5344CB8AC3E}">
        <p14:creationId xmlns:p14="http://schemas.microsoft.com/office/powerpoint/2010/main" val="1156218951"/>
      </p:ext>
    </p:extLst>
  </p:cSld>
  <p:clrMapOvr>
    <a:masterClrMapping/>
  </p:clrMapOvr>
  <p:timing>
    <p:tnLst>
      <p:par>
        <p:cTn id="1" dur="indefinite" restart="never" nodeType="tmRoot"/>
      </p:par>
    </p:tnLst>
  </p:timing>
</p:sld>
</file>

<file path=ppt/theme/theme1.xml><?xml version="1.0" encoding="utf-8"?>
<a:theme xmlns:a="http://schemas.openxmlformats.org/drawingml/2006/main" name="Tema di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365</TotalTime>
  <Words>641</Words>
  <Application>Microsoft Office PowerPoint</Application>
  <PresentationFormat>Presentazione su schermo (4:3)</PresentationFormat>
  <Paragraphs>94</Paragraphs>
  <Slides>34</Slides>
  <Notes>0</Notes>
  <HiddenSlides>0</HiddenSlides>
  <MMClips>0</MMClips>
  <ScaleCrop>false</ScaleCrop>
  <HeadingPairs>
    <vt:vector size="6" baseType="variant">
      <vt:variant>
        <vt:lpstr>Caratteri utilizzati</vt:lpstr>
      </vt:variant>
      <vt:variant>
        <vt:i4>3</vt:i4>
      </vt:variant>
      <vt:variant>
        <vt:lpstr>Tema</vt:lpstr>
      </vt:variant>
      <vt:variant>
        <vt:i4>1</vt:i4>
      </vt:variant>
      <vt:variant>
        <vt:lpstr>Titoli diapositive</vt:lpstr>
      </vt:variant>
      <vt:variant>
        <vt:i4>34</vt:i4>
      </vt:variant>
    </vt:vector>
  </HeadingPairs>
  <TitlesOfParts>
    <vt:vector size="38" baseType="lpstr">
      <vt:lpstr>Arial</vt:lpstr>
      <vt:lpstr>Calibri</vt:lpstr>
      <vt:lpstr>Times New Roman</vt:lpstr>
      <vt:lpstr>Tema di Office</vt:lpstr>
      <vt:lpstr>Il  gestore  pubblico asst  rhodense</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vector>
  </TitlesOfParts>
  <Company>Effetti Srl</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Presentazione di PowerPoint</dc:title>
  <dc:creator>Gianna Mazzetti</dc:creator>
  <cp:lastModifiedBy>Effetti</cp:lastModifiedBy>
  <cp:revision>24</cp:revision>
  <dcterms:created xsi:type="dcterms:W3CDTF">2018-11-14T13:21:37Z</dcterms:created>
  <dcterms:modified xsi:type="dcterms:W3CDTF">2018-11-27T07:25:36Z</dcterms:modified>
</cp:coreProperties>
</file>