
<file path=[Content_Types].xml><?xml version="1.0" encoding="utf-8"?>
<Types xmlns="http://schemas.openxmlformats.org/package/2006/content-types">
  <Default Extension="png" ContentType="image/png"/>
  <Default Extension="jpeg" ContentType="image/jpeg"/>
  <Default Extension="wmf" ContentType="image/x-wmf"/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slides/slide37.xml" ContentType="application/vnd.openxmlformats-officedocument.presentationml.slide+xml"/>
  <Override PartName="/ppt/slides/slide38.xml" ContentType="application/vnd.openxmlformats-officedocument.presentationml.slide+xml"/>
  <Override PartName="/ppt/slides/slide39.xml" ContentType="application/vnd.openxmlformats-officedocument.presentationml.slide+xml"/>
  <Override PartName="/ppt/slides/slide40.xml" ContentType="application/vnd.openxmlformats-officedocument.presentationml.slide+xml"/>
  <Override PartName="/ppt/slides/slide41.xml" ContentType="application/vnd.openxmlformats-officedocument.presentationml.slide+xml"/>
  <Override PartName="/ppt/slides/slide42.xml" ContentType="application/vnd.openxmlformats-officedocument.presentationml.slide+xml"/>
  <Override PartName="/ppt/slides/slide43.xml" ContentType="application/vnd.openxmlformats-officedocument.presentationml.slide+xml"/>
  <Override PartName="/ppt/slides/slide44.xml" ContentType="application/vnd.openxmlformats-officedocument.presentationml.slide+xml"/>
  <Override PartName="/ppt/slides/slide45.xml" ContentType="application/vnd.openxmlformats-officedocument.presentationml.slide+xml"/>
  <Override PartName="/ppt/slides/slide4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ink/ink1.xml" ContentType="application/inkml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ppt/notesSlides/notesSlide9.xml" ContentType="application/vnd.openxmlformats-officedocument.presentationml.notesSlide+xml"/>
  <Override PartName="/ppt/notesSlides/notesSlide10.xml" ContentType="application/vnd.openxmlformats-officedocument.presentationml.notesSlide+xml"/>
  <Override PartName="/ppt/notesSlides/notesSlide11.xml" ContentType="application/vnd.openxmlformats-officedocument.presentationml.notesSlide+xml"/>
  <Override PartName="/ppt/notesSlides/notesSlide12.xml" ContentType="application/vnd.openxmlformats-officedocument.presentationml.notesSlide+xml"/>
  <Override PartName="/ppt/notesSlides/notesSlide13.xml" ContentType="application/vnd.openxmlformats-officedocument.presentationml.notesSlide+xml"/>
  <Override PartName="/ppt/notesSlides/notesSlide14.xml" ContentType="application/vnd.openxmlformats-officedocument.presentationml.notesSlide+xml"/>
  <Override PartName="/ppt/notesSlides/notesSlide15.xml" ContentType="application/vnd.openxmlformats-officedocument.presentationml.notesSlide+xml"/>
  <Override PartName="/ppt/notesSlides/notesSlide16.xml" ContentType="application/vnd.openxmlformats-officedocument.presentationml.notesSlide+xml"/>
  <Override PartName="/ppt/notesSlides/notesSlide17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48"/>
  </p:notesMasterIdLst>
  <p:sldIdLst>
    <p:sldId id="257" r:id="rId2"/>
    <p:sldId id="258" r:id="rId3"/>
    <p:sldId id="292" r:id="rId4"/>
    <p:sldId id="279" r:id="rId5"/>
    <p:sldId id="306" r:id="rId6"/>
    <p:sldId id="263" r:id="rId7"/>
    <p:sldId id="293" r:id="rId8"/>
    <p:sldId id="294" r:id="rId9"/>
    <p:sldId id="296" r:id="rId10"/>
    <p:sldId id="295" r:id="rId11"/>
    <p:sldId id="303" r:id="rId12"/>
    <p:sldId id="310" r:id="rId13"/>
    <p:sldId id="264" r:id="rId14"/>
    <p:sldId id="304" r:id="rId15"/>
    <p:sldId id="265" r:id="rId16"/>
    <p:sldId id="267" r:id="rId17"/>
    <p:sldId id="270" r:id="rId18"/>
    <p:sldId id="312" r:id="rId19"/>
    <p:sldId id="313" r:id="rId20"/>
    <p:sldId id="314" r:id="rId21"/>
    <p:sldId id="268" r:id="rId22"/>
    <p:sldId id="269" r:id="rId23"/>
    <p:sldId id="277" r:id="rId24"/>
    <p:sldId id="280" r:id="rId25"/>
    <p:sldId id="311" r:id="rId26"/>
    <p:sldId id="283" r:id="rId27"/>
    <p:sldId id="284" r:id="rId28"/>
    <p:sldId id="286" r:id="rId29"/>
    <p:sldId id="287" r:id="rId30"/>
    <p:sldId id="288" r:id="rId31"/>
    <p:sldId id="278" r:id="rId32"/>
    <p:sldId id="282" r:id="rId33"/>
    <p:sldId id="259" r:id="rId34"/>
    <p:sldId id="289" r:id="rId35"/>
    <p:sldId id="275" r:id="rId36"/>
    <p:sldId id="271" r:id="rId37"/>
    <p:sldId id="272" r:id="rId38"/>
    <p:sldId id="291" r:id="rId39"/>
    <p:sldId id="281" r:id="rId40"/>
    <p:sldId id="276" r:id="rId41"/>
    <p:sldId id="273" r:id="rId42"/>
    <p:sldId id="274" r:id="rId43"/>
    <p:sldId id="290" r:id="rId44"/>
    <p:sldId id="297" r:id="rId45"/>
    <p:sldId id="298" r:id="rId46"/>
    <p:sldId id="307" r:id="rId47"/>
  </p:sldIdLst>
  <p:sldSz cx="9144000" cy="6858000" type="screen4x3"/>
  <p:notesSz cx="6858000" cy="9144000"/>
  <p:defaultTextStyle>
    <a:defPPr>
      <a:defRPr lang="it-IT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008000"/>
    <a:srgbClr val="009900"/>
    <a:srgbClr val="00CC66"/>
    <a:srgbClr val="FF0066"/>
    <a:srgbClr val="00999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5" d="100"/>
          <a:sy n="65" d="100"/>
        </p:scale>
        <p:origin x="-1452" y="-10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slide" Target="slides/slide38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slide" Target="slides/slide41.xml"/><Relationship Id="rId47" Type="http://schemas.openxmlformats.org/officeDocument/2006/relationships/slide" Target="slides/slide46.xml"/><Relationship Id="rId50" Type="http://schemas.openxmlformats.org/officeDocument/2006/relationships/viewProps" Target="view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slide" Target="slides/slide37.xml"/><Relationship Id="rId46" Type="http://schemas.openxmlformats.org/officeDocument/2006/relationships/slide" Target="slides/slide45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slide" Target="slides/slide40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slide" Target="slides/slide39.xml"/><Relationship Id="rId45" Type="http://schemas.openxmlformats.org/officeDocument/2006/relationships/slide" Target="slides/slide44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49" Type="http://schemas.openxmlformats.org/officeDocument/2006/relationships/presProps" Target="presProp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4" Type="http://schemas.openxmlformats.org/officeDocument/2006/relationships/slide" Target="slides/slide43.xml"/><Relationship Id="rId52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slide" Target="slides/slide42.xml"/><Relationship Id="rId48" Type="http://schemas.openxmlformats.org/officeDocument/2006/relationships/notesMaster" Target="notesMasters/notesMaster1.xml"/><Relationship Id="rId8" Type="http://schemas.openxmlformats.org/officeDocument/2006/relationships/slide" Target="slides/slide7.xml"/><Relationship Id="rId51" Type="http://schemas.openxmlformats.org/officeDocument/2006/relationships/theme" Target="theme/theme1.xml"/></Relationships>
</file>

<file path=ppt/ink/ink1.xml><?xml version="1.0" encoding="utf-8"?>
<inkml:ink xmlns:inkml="http://www.w3.org/2003/InkML">
  <inkml:definitions>
    <inkml:context xml:id="ctx0">
      <inkml:inkSource xml:id="inkSrc0">
        <inkml:traceFormat>
          <inkml:channel name="X" type="integer" max="1366" units="cm"/>
          <inkml:channel name="Y" type="integer" max="768" units="cm"/>
        </inkml:traceFormat>
        <inkml:channelProperties>
          <inkml:channelProperty channel="X" name="resolution" value="49.31408" units="1/cm"/>
          <inkml:channelProperty channel="Y" name="resolution" value="49.23077" units="1/cm"/>
        </inkml:channelProperties>
      </inkml:inkSource>
      <inkml:timestamp xml:id="ts0" timeString="2016-03-17T10:49:49.245"/>
    </inkml:context>
    <inkml:brush xml:id="br0">
      <inkml:brushProperty name="width" value="0.08819" units="cm"/>
      <inkml:brushProperty name="height" value="0.35278" units="cm"/>
      <inkml:brushProperty name="color" value="#FFFF00"/>
      <inkml:brushProperty name="tip" value="rectangle"/>
      <inkml:brushProperty name="rasterOp" value="maskPen"/>
    </inkml:brush>
  </inkml:definitions>
  <inkml:trace contextRef="#ctx0" brushRef="#br0">1637 12537,'25'0,"0"0,0 0,0 0,24 0,-24 0,0 0,25 67,-26-67,26 0,-50 67,25-67,-25 65,26-65,-3 67,2-67,-25 68,26-1,-1-67,-1 0,0 0,2 0,48 132,-49 3,0-135,-1 135,1-135,1 0,-2 132,1-132,0 0,25 0,-1 134,-24-134,0 0,24 0,-24 0,0 0,0 0,-50 0,25-67,-25 0,0 67,-24-132,-1-3,25 0,1 71,24-4,-25 1,25-1,0 1,0-65,-25-3,0 68,50 67,0 0,0 0,-1 0,51 0,-50 0,24 0,1 0,-25 67,49-67,-48 0,47 135,-47-135,48 67,-49-67,49 0,-25 0,2 0,-1 0,-27 0,3 0,-1 0,24 0,1 0,-1 0,-23 0,-2 0,25 0,2 0,-27 0,26 0,-25 0,24 0,-24 0,0 0,0 0,0 0,-1 0,26 0,-24 0,-1 0,-1 0,0 0,2 0,-1 65,-1-65,1 135,0-68,-25-202,25 135,-1-67,27 67,22 0,1 0,2 0,-2 0,-24 0,-1 0,1 0,0 0,-26 0,51 0,-26 0,26-65,-24 65,-3-67,3 67,-27 0,26 0,-25 0,-1 0,26 0,-25 0,0 0,25 0,-26 0,1 0,-1 0,-24 67,0 332,51-399,23 0,25 0,25 0,0 0,50 0,-50 0,-50 0,2 0,-2 0,0 0,1 0,-1 0,-24 0,24 0,-24 0,0 0,-1 0,1 0,-1 0,-24 0,26 0,-2 0,-24 0,0 68,-1-68,1 0,25 67,-26-134,1 67,1 0,-1 0,-2 0,2 0,26 0,-26 0,-1 0,1 0,0 0,0 0,-25 67,24-67,26 0,25 0,-26 0,1 0,25 0,-26 0,-24 0,49 0,-23 0,-26-67,-2 67,28 0,-26 0,-1 0,0 0,2 0,-1 0,-1 0,1-68,0 270,0-202,-1 0,27 0,23 0,-24 0,-1-202,-24 202,0-64,0-4,-1 68,1 0,0 0</inkml:trace>
</inkml:ink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intestazione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it-IT"/>
          </a:p>
        </p:txBody>
      </p:sp>
      <p:sp>
        <p:nvSpPr>
          <p:cNvPr id="3" name="Segnaposto data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83D9499-7259-43E5-A0D3-3A96FED8AA54}" type="datetimeFigureOut">
              <a:rPr lang="it-IT" smtClean="0"/>
              <a:t>27/11/2018</a:t>
            </a:fld>
            <a:endParaRPr lang="it-IT"/>
          </a:p>
        </p:txBody>
      </p:sp>
      <p:sp>
        <p:nvSpPr>
          <p:cNvPr id="4" name="Segnaposto immagine diapositiva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it-IT"/>
          </a:p>
        </p:txBody>
      </p:sp>
      <p:sp>
        <p:nvSpPr>
          <p:cNvPr id="5" name="Segnaposto note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6" name="Segnaposto piè di pagina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it-IT"/>
          </a:p>
        </p:txBody>
      </p:sp>
      <p:sp>
        <p:nvSpPr>
          <p:cNvPr id="7" name="Segnaposto numero diapositiva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A4CDF283-804B-4261-804C-F0660CEBB82D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371998617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7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2.xml"/><Relationship Id="rId1" Type="http://schemas.openxmlformats.org/officeDocument/2006/relationships/notesMaster" Target="../notesMasters/notesMaster1.xml"/></Relationships>
</file>

<file path=ppt/notesSlides/_rels/notesSlide9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5.xml"/><Relationship Id="rId1" Type="http://schemas.openxmlformats.org/officeDocument/2006/relationships/notesMaster" Target="../notesMasters/notesMaster1.xml"/></Relationships>
</file>

<file path=ppt/notesSlides/_rels/notesSlide10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_rels/notesSlide1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1.xml"/><Relationship Id="rId1" Type="http://schemas.openxmlformats.org/officeDocument/2006/relationships/notesMaster" Target="../notesMasters/notesMaster1.xml"/></Relationships>
</file>

<file path=ppt/notesSlides/_rels/notesSlide1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5.xml"/><Relationship Id="rId1" Type="http://schemas.openxmlformats.org/officeDocument/2006/relationships/notesMaster" Target="../notesMasters/notesMaster1.xml"/></Relationships>
</file>

<file path=ppt/notesSlides/_rels/notesSlide1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7.xml"/><Relationship Id="rId1" Type="http://schemas.openxmlformats.org/officeDocument/2006/relationships/notesMaster" Target="../notesMasters/notesMaster1.xml"/></Relationships>
</file>

<file path=ppt/notesSlides/_rels/notesSlide1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9.xml"/><Relationship Id="rId1" Type="http://schemas.openxmlformats.org/officeDocument/2006/relationships/notesMaster" Target="../notesMasters/notesMaster1.xml"/></Relationships>
</file>

<file path=ppt/notesSlides/_rels/notesSlide1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0.xml"/><Relationship Id="rId1" Type="http://schemas.openxmlformats.org/officeDocument/2006/relationships/notesMaster" Target="../notesMasters/notesMaster1.xml"/></Relationships>
</file>

<file path=ppt/notesSlides/_rels/notesSlide1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4.xml"/><Relationship Id="rId1" Type="http://schemas.openxmlformats.org/officeDocument/2006/relationships/notesMaster" Target="../notesMasters/notesMaster1.xml"/></Relationships>
</file>

<file path=ppt/notesSlides/_rels/notesSlide1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5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2946" name="Rectangle 9"/>
          <p:cNvSpPr>
            <a:spLocks noGrp="1" noChangeArrowheads="1"/>
          </p:cNvSpPr>
          <p:nvPr>
            <p:ph type="sldNum" sz="quarter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1pPr>
            <a:lvl2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2pPr>
            <a:lvl3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3pPr>
            <a:lvl4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4pPr>
            <a:lvl5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9pPr>
          </a:lstStyle>
          <a:p>
            <a:pPr eaLnBrk="1" hangingPunct="1"/>
            <a:fld id="{7AE78679-8D72-4ACB-8181-A873AD157913}" type="slidenum">
              <a:rPr lang="it-IT" altLang="it-IT" smtClean="0">
                <a:solidFill>
                  <a:srgbClr val="000000"/>
                </a:solidFill>
              </a:rPr>
              <a:pPr eaLnBrk="1" hangingPunct="1"/>
              <a:t>4</a:t>
            </a:fld>
            <a:endParaRPr lang="it-IT" altLang="it-IT" smtClean="0">
              <a:solidFill>
                <a:srgbClr val="000000"/>
              </a:solidFill>
            </a:endParaRPr>
          </a:p>
        </p:txBody>
      </p:sp>
      <p:sp>
        <p:nvSpPr>
          <p:cNvPr id="82947" name="Rectangle 1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43000" y="695325"/>
            <a:ext cx="4572000" cy="3429000"/>
          </a:xfrm>
          <a:ln/>
        </p:spPr>
      </p:sp>
      <p:sp>
        <p:nvSpPr>
          <p:cNvPr id="82948" name="Text Box 2"/>
          <p:cNvSpPr txBox="1">
            <a:spLocks noChangeArrowheads="1"/>
          </p:cNvSpPr>
          <p:nvPr/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it-IT" altLang="it-IT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immagin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Segnaposto note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it-IT" dirty="0"/>
          </a:p>
        </p:txBody>
      </p:sp>
      <p:sp>
        <p:nvSpPr>
          <p:cNvPr id="4" name="Segnaposto numero diapositiva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4C56110B-554D-4E64-9294-EE61911B7FEE}" type="slidenum">
              <a:rPr lang="it-IT" smtClean="0">
                <a:solidFill>
                  <a:prstClr val="black"/>
                </a:solidFill>
              </a:rPr>
              <a:pPr/>
              <a:t>6</a:t>
            </a:fld>
            <a:endParaRPr lang="it-IT">
              <a:solidFill>
                <a:prstClr val="black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424769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0098" name="Rectangle 1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43000" y="695325"/>
            <a:ext cx="4572000" cy="3429000"/>
          </a:xfrm>
          <a:solidFill>
            <a:srgbClr val="FFFFFF"/>
          </a:solidFill>
          <a:ln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sp>
      <p:sp>
        <p:nvSpPr>
          <p:cNvPr id="260099" name="Text Box 2"/>
          <p:cNvSpPr txBox="1">
            <a:spLocks noChangeArrowheads="1"/>
          </p:cNvSpPr>
          <p:nvPr/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3465A4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endParaRPr lang="it-IT" altLang="it-IT"/>
          </a:p>
        </p:txBody>
      </p:sp>
      <p:sp>
        <p:nvSpPr>
          <p:cNvPr id="260100" name="Segnaposto note 1"/>
          <p:cNvSpPr>
            <a:spLocks noGrp="1"/>
          </p:cNvSpPr>
          <p:nvPr>
            <p:ph type="body" idx="1"/>
          </p:nvPr>
        </p:nvSpPr>
        <p:spPr>
          <a:noFill/>
          <a:extLst>
            <a:ext uri="{91240B29-F687-4F45-9708-019B960494DF}">
              <a14:hiddenLine xmlns:a14="http://schemas.microsoft.com/office/drawing/2010/main" w="9525">
                <a:solidFill>
                  <a:srgbClr val="3465A4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r>
              <a:rPr lang="it-IT" altLang="it-IT" dirty="0" smtClean="0">
                <a:latin typeface="Times New Roman" pitchFamily="18" charset="0"/>
              </a:rPr>
              <a:t>Le AFT costituite al 30 giugno 2016 sono 116 in Toscana</a:t>
            </a:r>
          </a:p>
        </p:txBody>
      </p:sp>
    </p:spTree>
    <p:extLst>
      <p:ext uri="{BB962C8B-B14F-4D97-AF65-F5344CB8AC3E}">
        <p14:creationId xmlns:p14="http://schemas.microsoft.com/office/powerpoint/2010/main" val="2812223839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282" name="Segnaposto immagine diapositiva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97283" name="Segnaposto note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>
              <a:spcBef>
                <a:spcPct val="0"/>
              </a:spcBef>
            </a:pPr>
            <a:r>
              <a:rPr lang="it-IT" altLang="it-IT" smtClean="0"/>
              <a:t>…………… e allora è tempo di cambiare ……………</a:t>
            </a:r>
          </a:p>
        </p:txBody>
      </p:sp>
      <p:sp>
        <p:nvSpPr>
          <p:cNvPr id="97284" name="Segnaposto numero diapositiva 3"/>
          <p:cNvSpPr>
            <a:spLocks noGrp="1"/>
          </p:cNvSpPr>
          <p:nvPr>
            <p:ph type="sldNum" sz="quarter" idx="5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Ctr="0" compatLnSpc="1">
            <a:prstTxWarp prst="textNoShape">
              <a:avLst/>
            </a:prstTxWarp>
          </a:bodyPr>
          <a:lstStyle>
            <a:lvl1pPr>
              <a:defRPr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fontAlgn="base">
              <a:spcBef>
                <a:spcPct val="0"/>
              </a:spcBef>
              <a:spcAft>
                <a:spcPct val="0"/>
              </a:spcAft>
            </a:pPr>
            <a:fld id="{5002A54C-E7EC-43E8-AB26-08BF7666A0E1}" type="slidenum">
              <a:rPr lang="it-IT" altLang="it-IT"/>
              <a:pPr fontAlgn="base">
                <a:spcBef>
                  <a:spcPct val="0"/>
                </a:spcBef>
                <a:spcAft>
                  <a:spcPct val="0"/>
                </a:spcAft>
              </a:pPr>
              <a:t>15</a:t>
            </a:fld>
            <a:endParaRPr lang="it-IT" altLang="it-IT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9330" name="Rectangle 1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xfrm>
            <a:off x="1143000" y="693738"/>
            <a:ext cx="4572000" cy="3429000"/>
          </a:xfr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99331" name="Text Box 2"/>
          <p:cNvSpPr txBox="1">
            <a:spLocks noChangeArrowheads="1"/>
          </p:cNvSpPr>
          <p:nvPr/>
        </p:nvSpPr>
        <p:spPr bwMode="auto">
          <a:xfrm>
            <a:off x="685800" y="4341813"/>
            <a:ext cx="5484813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endParaRPr lang="it-IT" altLang="it-IT"/>
          </a:p>
        </p:txBody>
      </p:sp>
    </p:spTree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Rectangle 7"/>
          <p:cNvSpPr>
            <a:spLocks noGrp="1" noChangeArrowheads="1"/>
          </p:cNvSpPr>
          <p:nvPr>
            <p:ph type="sldNum" sz="quarter" idx="5"/>
          </p:nvPr>
        </p:nvSpPr>
        <p:spPr>
          <a:noFill/>
        </p:spPr>
        <p:txBody>
          <a:bodyPr/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eaLnBrk="1" hangingPunct="1"/>
            <a:fld id="{C3A96F81-7DA6-4A39-800C-2A46D2D0CC9C}" type="slidenum">
              <a:rPr lang="it-IT" altLang="it-IT"/>
              <a:pPr eaLnBrk="1" hangingPunct="1"/>
              <a:t>17</a:t>
            </a:fld>
            <a:endParaRPr lang="it-IT" altLang="it-IT"/>
          </a:p>
        </p:txBody>
      </p:sp>
      <p:sp>
        <p:nvSpPr>
          <p:cNvPr id="31747" name="Rectangle 7"/>
          <p:cNvSpPr txBox="1">
            <a:spLocks noGrp="1" noChangeArrowheads="1"/>
          </p:cNvSpPr>
          <p:nvPr/>
        </p:nvSpPr>
        <p:spPr bwMode="auto">
          <a:xfrm>
            <a:off x="3884614" y="8685213"/>
            <a:ext cx="29718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anchor="b"/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r" eaLnBrk="1" hangingPunct="1"/>
            <a:fld id="{0D74850E-0ECB-4579-A26A-4DF266496974}" type="slidenum">
              <a:rPr lang="it-IT" altLang="it-IT" sz="1200">
                <a:latin typeface="Times New Roman" pitchFamily="18" charset="0"/>
              </a:rPr>
              <a:pPr algn="r" eaLnBrk="1" hangingPunct="1"/>
              <a:t>17</a:t>
            </a:fld>
            <a:endParaRPr lang="it-IT" altLang="it-IT" sz="1200">
              <a:latin typeface="Times New Roman" pitchFamily="18" charset="0"/>
            </a:endParaRPr>
          </a:p>
        </p:txBody>
      </p:sp>
      <p:sp>
        <p:nvSpPr>
          <p:cNvPr id="31748" name="Rectangle 2"/>
          <p:cNvSpPr>
            <a:spLocks noGrp="1" noRot="1" noChangeAspect="1" noChangeArrowheads="1" noTextEdit="1"/>
          </p:cNvSpPr>
          <p:nvPr>
            <p:ph type="sldImg"/>
          </p:nvPr>
        </p:nvSpPr>
        <p:spPr>
          <a:ln/>
        </p:spPr>
      </p:sp>
      <p:sp>
        <p:nvSpPr>
          <p:cNvPr id="31749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914401" y="4343400"/>
            <a:ext cx="5029200" cy="4114800"/>
          </a:xfrm>
          <a:noFill/>
        </p:spPr>
        <p:txBody>
          <a:bodyPr/>
          <a:lstStyle/>
          <a:p>
            <a:pPr eaLnBrk="1" hangingPunct="1">
              <a:spcBef>
                <a:spcPct val="50000"/>
              </a:spcBef>
            </a:pPr>
            <a:r>
              <a:rPr lang="en-US" altLang="it-IT" smtClean="0">
                <a:solidFill>
                  <a:srgbClr val="233E61"/>
                </a:solidFill>
                <a:latin typeface="Arial" pitchFamily="34" charset="0"/>
              </a:rPr>
              <a:t>Base	prevenzione</a:t>
            </a:r>
          </a:p>
          <a:p>
            <a:pPr eaLnBrk="1" hangingPunct="1">
              <a:spcBef>
                <a:spcPct val="50000"/>
              </a:spcBef>
            </a:pPr>
            <a:r>
              <a:rPr lang="en-US" altLang="it-IT" smtClean="0">
                <a:solidFill>
                  <a:srgbClr val="233E61"/>
                </a:solidFill>
                <a:latin typeface="Arial" pitchFamily="34" charset="0"/>
              </a:rPr>
              <a:t>Sopra	lavoro sugli stili di vita da personale specializzato in conseling e risorse della comunità, libretto</a:t>
            </a:r>
          </a:p>
          <a:p>
            <a:pPr eaLnBrk="1" hangingPunct="1">
              <a:spcBef>
                <a:spcPct val="50000"/>
              </a:spcBef>
            </a:pPr>
            <a:r>
              <a:rPr lang="en-US" altLang="it-IT" smtClean="0">
                <a:solidFill>
                  <a:srgbClr val="233E61"/>
                </a:solidFill>
                <a:latin typeface="Arial" pitchFamily="34" charset="0"/>
              </a:rPr>
              <a:t>Disease management: medico, personale infermieristico, lavoro di gruppo su patologia</a:t>
            </a:r>
          </a:p>
          <a:p>
            <a:pPr eaLnBrk="1" hangingPunct="1">
              <a:spcBef>
                <a:spcPct val="50000"/>
              </a:spcBef>
            </a:pPr>
            <a:r>
              <a:rPr lang="en-US" altLang="it-IT" smtClean="0">
                <a:solidFill>
                  <a:srgbClr val="233E61"/>
                </a:solidFill>
                <a:latin typeface="Arial" pitchFamily="34" charset="0"/>
              </a:rPr>
              <a:t>Case management: lavoro sul singolo, approfondito con assistenza integrata e più ruoli investiti</a:t>
            </a:r>
          </a:p>
          <a:p>
            <a:pPr eaLnBrk="1" hangingPunct="1">
              <a:spcBef>
                <a:spcPct val="50000"/>
              </a:spcBef>
            </a:pPr>
            <a:endParaRPr lang="en-US" altLang="it-IT" smtClean="0">
              <a:solidFill>
                <a:srgbClr val="233E61"/>
              </a:solidFill>
              <a:latin typeface="Arial" pitchFamily="34" charset="0"/>
            </a:endParaRPr>
          </a:p>
          <a:p>
            <a:pPr eaLnBrk="1" hangingPunct="1">
              <a:spcBef>
                <a:spcPct val="50000"/>
              </a:spcBef>
            </a:pPr>
            <a:r>
              <a:rPr lang="en-US" altLang="it-IT" smtClean="0">
                <a:solidFill>
                  <a:srgbClr val="233E61"/>
                </a:solidFill>
                <a:latin typeface="Arial" pitchFamily="34" charset="0"/>
              </a:rPr>
              <a:t>Prevention is part of every member’s care.</a:t>
            </a:r>
          </a:p>
          <a:p>
            <a:pPr eaLnBrk="1" hangingPunct="1">
              <a:lnSpc>
                <a:spcPts val="2200"/>
              </a:lnSpc>
              <a:spcBef>
                <a:spcPct val="25000"/>
              </a:spcBef>
              <a:buClr>
                <a:srgbClr val="D44500"/>
              </a:buClr>
              <a:buSzPct val="70000"/>
              <a:buFont typeface="Zapf Dingbats" pitchFamily="82" charset="2"/>
              <a:buNone/>
            </a:pPr>
            <a:r>
              <a:rPr lang="en-US" altLang="it-IT" smtClean="0">
                <a:solidFill>
                  <a:srgbClr val="233E61"/>
                </a:solidFill>
                <a:latin typeface="Arial" pitchFamily="34" charset="0"/>
              </a:rPr>
              <a:t>Some moderate to high risk patients require more intensive services through care or case management. </a:t>
            </a:r>
          </a:p>
          <a:p>
            <a:pPr eaLnBrk="1" hangingPunct="1">
              <a:lnSpc>
                <a:spcPts val="2200"/>
              </a:lnSpc>
              <a:spcBef>
                <a:spcPct val="25000"/>
              </a:spcBef>
              <a:buClr>
                <a:srgbClr val="D44500"/>
              </a:buClr>
              <a:buSzPct val="70000"/>
              <a:buFont typeface="Zapf Dingbats" pitchFamily="82" charset="2"/>
              <a:buNone/>
            </a:pPr>
            <a:r>
              <a:rPr lang="en-US" altLang="it-IT" smtClean="0">
                <a:solidFill>
                  <a:srgbClr val="233E61"/>
                </a:solidFill>
                <a:latin typeface="Arial" pitchFamily="34" charset="0"/>
              </a:rPr>
              <a:t>Patients can “opt-out” of intensive case management, but still receive all other care management services.</a:t>
            </a:r>
          </a:p>
          <a:p>
            <a:pPr eaLnBrk="1" hangingPunct="1">
              <a:spcBef>
                <a:spcPct val="50000"/>
              </a:spcBef>
            </a:pPr>
            <a:endParaRPr lang="en-US" altLang="it-IT" b="1" smtClean="0">
              <a:solidFill>
                <a:srgbClr val="233E61"/>
              </a:solidFill>
              <a:latin typeface="Arial" pitchFamily="34" charset="0"/>
            </a:endParaRPr>
          </a:p>
          <a:p>
            <a:pPr eaLnBrk="1" hangingPunct="1"/>
            <a:endParaRPr lang="en-US" altLang="it-IT" smtClean="0">
              <a:latin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94630001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058" name="Rectangle 1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43000" y="695325"/>
            <a:ext cx="4572000" cy="3429000"/>
          </a:xfr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45059" name="Text Box 2"/>
          <p:cNvSpPr txBox="1">
            <a:spLocks noChangeArrowheads="1"/>
          </p:cNvSpPr>
          <p:nvPr/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it-IT" altLang="it-IT"/>
          </a:p>
        </p:txBody>
      </p:sp>
    </p:spTree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immagin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Segnaposto note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it-IT" dirty="0"/>
          </a:p>
        </p:txBody>
      </p:sp>
      <p:sp>
        <p:nvSpPr>
          <p:cNvPr id="4" name="Segnaposto numero diapositiva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6DB3BE91-E26D-4D14-8D39-358E7B5C9B44}" type="slidenum">
              <a:rPr lang="it-IT" smtClean="0"/>
              <a:t>22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3171757337"/>
      </p:ext>
    </p:extLst>
  </p:cSld>
  <p:clrMapOvr>
    <a:masterClrMapping/>
  </p:clrMapOvr>
</p:notes>
</file>

<file path=ppt/notesSlides/notesSlide9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4210" name="Rectangle 7"/>
          <p:cNvSpPr>
            <a:spLocks noGrp="1" noChangeArrowheads="1"/>
          </p:cNvSpPr>
          <p:nvPr>
            <p:ph type="sldNum" sz="quarter"/>
          </p:nvPr>
        </p:nvSpPr>
        <p:spPr>
          <a:noFill/>
          <a:extLst>
            <a:ext uri="{91240B29-F687-4F45-9708-019B960494DF}">
              <a14:hiddenLine xmlns:a14="http://schemas.microsoft.com/office/drawing/2010/main" w="9525">
                <a:solidFill>
                  <a:srgbClr val="80808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 eaLnBrk="0">
              <a:tabLst>
                <a:tab pos="0" algn="l"/>
                <a:tab pos="411458" algn="l"/>
                <a:tab pos="824376" algn="l"/>
                <a:tab pos="1237292" algn="l"/>
                <a:tab pos="1650210" algn="l"/>
                <a:tab pos="2063127" algn="l"/>
                <a:tab pos="2476044" algn="l"/>
                <a:tab pos="2888961" algn="l"/>
                <a:tab pos="3301879" algn="l"/>
                <a:tab pos="3714795" algn="l"/>
                <a:tab pos="4127713" algn="l"/>
                <a:tab pos="4540630" algn="l"/>
                <a:tab pos="4953547" algn="l"/>
                <a:tab pos="5366464" algn="l"/>
                <a:tab pos="5779382" algn="l"/>
                <a:tab pos="6192298" algn="l"/>
                <a:tab pos="6605216" algn="l"/>
                <a:tab pos="7018133" algn="l"/>
                <a:tab pos="7431050" algn="l"/>
                <a:tab pos="7843967" algn="l"/>
                <a:tab pos="8256885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1pPr>
            <a:lvl2pPr eaLnBrk="0">
              <a:tabLst>
                <a:tab pos="0" algn="l"/>
                <a:tab pos="411458" algn="l"/>
                <a:tab pos="824376" algn="l"/>
                <a:tab pos="1237292" algn="l"/>
                <a:tab pos="1650210" algn="l"/>
                <a:tab pos="2063127" algn="l"/>
                <a:tab pos="2476044" algn="l"/>
                <a:tab pos="2888961" algn="l"/>
                <a:tab pos="3301879" algn="l"/>
                <a:tab pos="3714795" algn="l"/>
                <a:tab pos="4127713" algn="l"/>
                <a:tab pos="4540630" algn="l"/>
                <a:tab pos="4953547" algn="l"/>
                <a:tab pos="5366464" algn="l"/>
                <a:tab pos="5779382" algn="l"/>
                <a:tab pos="6192298" algn="l"/>
                <a:tab pos="6605216" algn="l"/>
                <a:tab pos="7018133" algn="l"/>
                <a:tab pos="7431050" algn="l"/>
                <a:tab pos="7843967" algn="l"/>
                <a:tab pos="8256885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2pPr>
            <a:lvl3pPr eaLnBrk="0">
              <a:tabLst>
                <a:tab pos="0" algn="l"/>
                <a:tab pos="411458" algn="l"/>
                <a:tab pos="824376" algn="l"/>
                <a:tab pos="1237292" algn="l"/>
                <a:tab pos="1650210" algn="l"/>
                <a:tab pos="2063127" algn="l"/>
                <a:tab pos="2476044" algn="l"/>
                <a:tab pos="2888961" algn="l"/>
                <a:tab pos="3301879" algn="l"/>
                <a:tab pos="3714795" algn="l"/>
                <a:tab pos="4127713" algn="l"/>
                <a:tab pos="4540630" algn="l"/>
                <a:tab pos="4953547" algn="l"/>
                <a:tab pos="5366464" algn="l"/>
                <a:tab pos="5779382" algn="l"/>
                <a:tab pos="6192298" algn="l"/>
                <a:tab pos="6605216" algn="l"/>
                <a:tab pos="7018133" algn="l"/>
                <a:tab pos="7431050" algn="l"/>
                <a:tab pos="7843967" algn="l"/>
                <a:tab pos="8256885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3pPr>
            <a:lvl4pPr eaLnBrk="0">
              <a:tabLst>
                <a:tab pos="0" algn="l"/>
                <a:tab pos="411458" algn="l"/>
                <a:tab pos="824376" algn="l"/>
                <a:tab pos="1237292" algn="l"/>
                <a:tab pos="1650210" algn="l"/>
                <a:tab pos="2063127" algn="l"/>
                <a:tab pos="2476044" algn="l"/>
                <a:tab pos="2888961" algn="l"/>
                <a:tab pos="3301879" algn="l"/>
                <a:tab pos="3714795" algn="l"/>
                <a:tab pos="4127713" algn="l"/>
                <a:tab pos="4540630" algn="l"/>
                <a:tab pos="4953547" algn="l"/>
                <a:tab pos="5366464" algn="l"/>
                <a:tab pos="5779382" algn="l"/>
                <a:tab pos="6192298" algn="l"/>
                <a:tab pos="6605216" algn="l"/>
                <a:tab pos="7018133" algn="l"/>
                <a:tab pos="7431050" algn="l"/>
                <a:tab pos="7843967" algn="l"/>
                <a:tab pos="8256885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4pPr>
            <a:lvl5pPr eaLnBrk="0">
              <a:tabLst>
                <a:tab pos="0" algn="l"/>
                <a:tab pos="411458" algn="l"/>
                <a:tab pos="824376" algn="l"/>
                <a:tab pos="1237292" algn="l"/>
                <a:tab pos="1650210" algn="l"/>
                <a:tab pos="2063127" algn="l"/>
                <a:tab pos="2476044" algn="l"/>
                <a:tab pos="2888961" algn="l"/>
                <a:tab pos="3301879" algn="l"/>
                <a:tab pos="3714795" algn="l"/>
                <a:tab pos="4127713" algn="l"/>
                <a:tab pos="4540630" algn="l"/>
                <a:tab pos="4953547" algn="l"/>
                <a:tab pos="5366464" algn="l"/>
                <a:tab pos="5779382" algn="l"/>
                <a:tab pos="6192298" algn="l"/>
                <a:tab pos="6605216" algn="l"/>
                <a:tab pos="7018133" algn="l"/>
                <a:tab pos="7431050" algn="l"/>
                <a:tab pos="7843967" algn="l"/>
                <a:tab pos="8256885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5pPr>
            <a:lvl6pPr marL="2311169" indent="-210106" defTabSz="412918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6" charset="0"/>
              <a:tabLst>
                <a:tab pos="0" algn="l"/>
                <a:tab pos="411458" algn="l"/>
                <a:tab pos="824376" algn="l"/>
                <a:tab pos="1237292" algn="l"/>
                <a:tab pos="1650210" algn="l"/>
                <a:tab pos="2063127" algn="l"/>
                <a:tab pos="2476044" algn="l"/>
                <a:tab pos="2888961" algn="l"/>
                <a:tab pos="3301879" algn="l"/>
                <a:tab pos="3714795" algn="l"/>
                <a:tab pos="4127713" algn="l"/>
                <a:tab pos="4540630" algn="l"/>
                <a:tab pos="4953547" algn="l"/>
                <a:tab pos="5366464" algn="l"/>
                <a:tab pos="5779382" algn="l"/>
                <a:tab pos="6192298" algn="l"/>
                <a:tab pos="6605216" algn="l"/>
                <a:tab pos="7018133" algn="l"/>
                <a:tab pos="7431050" algn="l"/>
                <a:tab pos="7843967" algn="l"/>
                <a:tab pos="8256885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6pPr>
            <a:lvl7pPr marL="2731381" indent="-210106" defTabSz="412918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6" charset="0"/>
              <a:tabLst>
                <a:tab pos="0" algn="l"/>
                <a:tab pos="411458" algn="l"/>
                <a:tab pos="824376" algn="l"/>
                <a:tab pos="1237292" algn="l"/>
                <a:tab pos="1650210" algn="l"/>
                <a:tab pos="2063127" algn="l"/>
                <a:tab pos="2476044" algn="l"/>
                <a:tab pos="2888961" algn="l"/>
                <a:tab pos="3301879" algn="l"/>
                <a:tab pos="3714795" algn="l"/>
                <a:tab pos="4127713" algn="l"/>
                <a:tab pos="4540630" algn="l"/>
                <a:tab pos="4953547" algn="l"/>
                <a:tab pos="5366464" algn="l"/>
                <a:tab pos="5779382" algn="l"/>
                <a:tab pos="6192298" algn="l"/>
                <a:tab pos="6605216" algn="l"/>
                <a:tab pos="7018133" algn="l"/>
                <a:tab pos="7431050" algn="l"/>
                <a:tab pos="7843967" algn="l"/>
                <a:tab pos="8256885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7pPr>
            <a:lvl8pPr marL="3151594" indent="-210106" defTabSz="412918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6" charset="0"/>
              <a:tabLst>
                <a:tab pos="0" algn="l"/>
                <a:tab pos="411458" algn="l"/>
                <a:tab pos="824376" algn="l"/>
                <a:tab pos="1237292" algn="l"/>
                <a:tab pos="1650210" algn="l"/>
                <a:tab pos="2063127" algn="l"/>
                <a:tab pos="2476044" algn="l"/>
                <a:tab pos="2888961" algn="l"/>
                <a:tab pos="3301879" algn="l"/>
                <a:tab pos="3714795" algn="l"/>
                <a:tab pos="4127713" algn="l"/>
                <a:tab pos="4540630" algn="l"/>
                <a:tab pos="4953547" algn="l"/>
                <a:tab pos="5366464" algn="l"/>
                <a:tab pos="5779382" algn="l"/>
                <a:tab pos="6192298" algn="l"/>
                <a:tab pos="6605216" algn="l"/>
                <a:tab pos="7018133" algn="l"/>
                <a:tab pos="7431050" algn="l"/>
                <a:tab pos="7843967" algn="l"/>
                <a:tab pos="8256885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8pPr>
            <a:lvl9pPr marL="3571806" indent="-210106" defTabSz="412918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6" charset="0"/>
              <a:tabLst>
                <a:tab pos="0" algn="l"/>
                <a:tab pos="411458" algn="l"/>
                <a:tab pos="824376" algn="l"/>
                <a:tab pos="1237292" algn="l"/>
                <a:tab pos="1650210" algn="l"/>
                <a:tab pos="2063127" algn="l"/>
                <a:tab pos="2476044" algn="l"/>
                <a:tab pos="2888961" algn="l"/>
                <a:tab pos="3301879" algn="l"/>
                <a:tab pos="3714795" algn="l"/>
                <a:tab pos="4127713" algn="l"/>
                <a:tab pos="4540630" algn="l"/>
                <a:tab pos="4953547" algn="l"/>
                <a:tab pos="5366464" algn="l"/>
                <a:tab pos="5779382" algn="l"/>
                <a:tab pos="6192298" algn="l"/>
                <a:tab pos="6605216" algn="l"/>
                <a:tab pos="7018133" algn="l"/>
                <a:tab pos="7431050" algn="l"/>
                <a:tab pos="7843967" algn="l"/>
                <a:tab pos="8256885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9pPr>
          </a:lstStyle>
          <a:p>
            <a:pPr eaLnBrk="1"/>
            <a:fld id="{EC806145-E50D-4873-9AA3-68F65553F6F0}" type="slidenum">
              <a:rPr lang="it-IT" altLang="it-IT">
                <a:solidFill>
                  <a:srgbClr val="000000"/>
                </a:solidFill>
                <a:latin typeface="Times New Roman" pitchFamily="16" charset="0"/>
              </a:rPr>
              <a:pPr eaLnBrk="1"/>
              <a:t>25</a:t>
            </a:fld>
            <a:endParaRPr lang="it-IT" altLang="it-IT">
              <a:solidFill>
                <a:srgbClr val="000000"/>
              </a:solidFill>
              <a:latin typeface="Times New Roman" pitchFamily="16" charset="0"/>
            </a:endParaRPr>
          </a:p>
        </p:txBody>
      </p:sp>
      <p:sp>
        <p:nvSpPr>
          <p:cNvPr id="94211" name="Rectangle 1"/>
          <p:cNvSpPr txBox="1">
            <a:spLocks noGrp="1" noRot="1" noChangeAspect="1" noChangeArrowheads="1" noTextEdit="1"/>
          </p:cNvSpPr>
          <p:nvPr>
            <p:ph type="sldImg"/>
          </p:nvPr>
        </p:nvSpPr>
        <p:spPr>
          <a:xfrm>
            <a:off x="962025" y="646113"/>
            <a:ext cx="4252913" cy="3189287"/>
          </a:xfr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sp>
      <p:sp>
        <p:nvSpPr>
          <p:cNvPr id="94212" name="Rectangle 2"/>
          <p:cNvSpPr txBox="1">
            <a:spLocks noGrp="1" noChangeArrowheads="1"/>
          </p:cNvSpPr>
          <p:nvPr>
            <p:ph type="body" idx="1"/>
          </p:nvPr>
        </p:nvSpPr>
        <p:spPr>
          <a:xfrm>
            <a:off x="617826" y="4039110"/>
            <a:ext cx="4942599" cy="3827310"/>
          </a:xfrm>
          <a:noFill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none" anchor="ctr"/>
          <a:lstStyle/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it-IT" sz="1200" b="1" dirty="0" smtClean="0">
                <a:solidFill>
                  <a:srgbClr val="FF0000"/>
                </a:solidFill>
                <a:latin typeface="+mn-lt"/>
              </a:rPr>
              <a:t>La Casa della</a:t>
            </a:r>
            <a:r>
              <a:rPr lang="it-IT" sz="1200" b="1" baseline="0" dirty="0" smtClean="0">
                <a:solidFill>
                  <a:srgbClr val="FF0000"/>
                </a:solidFill>
                <a:latin typeface="+mn-lt"/>
              </a:rPr>
              <a:t> Salute</a:t>
            </a:r>
            <a:r>
              <a:rPr lang="it-IT" sz="1200" b="1" dirty="0" smtClean="0">
                <a:solidFill>
                  <a:srgbClr val="FF0000"/>
                </a:solidFill>
                <a:latin typeface="+mn-lt"/>
              </a:rPr>
              <a:t> diventa l’unità di base della produzione/integrazione socio-sanitaria nel territorio.</a:t>
            </a:r>
          </a:p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it-IT" altLang="it-IT" sz="1200" dirty="0" smtClean="0"/>
              <a:t>La Casa della Salute è il presidio sociosanitario pubblico più vicino alla popolazione. Costituisce infatti la </a:t>
            </a:r>
            <a:r>
              <a:rPr lang="it-IT" altLang="it-IT" sz="1200" b="1" dirty="0" smtClean="0">
                <a:solidFill>
                  <a:srgbClr val="FF0000"/>
                </a:solidFill>
              </a:rPr>
              <a:t>porta d’ingresso dei cittadini ai servizi sanitari e sociosanitari</a:t>
            </a:r>
            <a:r>
              <a:rPr lang="it-IT" altLang="it-IT" sz="1200" dirty="0" smtClean="0"/>
              <a:t> ed è la sede dove gli operatori, insieme ai cittadini e alla Comunità, organizzano la conoscenza e la risposta ai problemi di salute e di cura delle persone singole e della collettività, in un sistema integrato di conoscenza e</a:t>
            </a:r>
            <a:r>
              <a:rPr lang="it-IT" altLang="it-IT" sz="1200" baseline="0" dirty="0" smtClean="0"/>
              <a:t> di equilibrio tra la domanda e l’offerta</a:t>
            </a:r>
            <a:r>
              <a:rPr lang="it-IT" altLang="it-IT" sz="1200" dirty="0" smtClean="0"/>
              <a:t>.</a:t>
            </a:r>
          </a:p>
          <a:p>
            <a:endParaRPr lang="it-IT" altLang="it-IT" dirty="0" smtClean="0"/>
          </a:p>
        </p:txBody>
      </p:sp>
    </p:spTree>
    <p:extLst>
      <p:ext uri="{BB962C8B-B14F-4D97-AF65-F5344CB8AC3E}">
        <p14:creationId xmlns:p14="http://schemas.microsoft.com/office/powerpoint/2010/main" val="3034498403"/>
      </p:ext>
    </p:extLst>
  </p:cSld>
  <p:clrMapOvr>
    <a:masterClrMapping/>
  </p:clrMapOvr>
</p:notes>
</file>

<file path=ppt/notesSlides/notesSlide10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immagin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Segnaposto note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it-IT" dirty="0" smtClean="0"/>
              <a:t>Il governo delle dimissioni è</a:t>
            </a:r>
            <a:r>
              <a:rPr lang="it-IT" baseline="0" dirty="0" smtClean="0"/>
              <a:t> normato in Toscana dalla recente DGRT 679/2016 che da le indicazioni e gli indirizzi per la costituzione dell’Agenzia di Continuità Ospedale-Territorio</a:t>
            </a:r>
            <a:endParaRPr lang="it-IT" dirty="0"/>
          </a:p>
        </p:txBody>
      </p:sp>
      <p:sp>
        <p:nvSpPr>
          <p:cNvPr id="4" name="Segnaposto numero diapositiva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EC246A6D-648D-4040-969B-3012F72D56B2}" type="slidenum">
              <a:rPr lang="it-IT" smtClean="0"/>
              <a:pPr/>
              <a:t>26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3163785408"/>
      </p:ext>
    </p:extLst>
  </p:cSld>
  <p:clrMapOvr>
    <a:masterClrMapping/>
  </p:clrMapOvr>
</p:notes>
</file>

<file path=ppt/notesSlides/notesSlide1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immagin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Segnaposto note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it-IT" dirty="0" smtClean="0"/>
              <a:t>La caratterizzazione territoriale della gestione delle patologie croniche parte dalla stesura</a:t>
            </a:r>
            <a:r>
              <a:rPr lang="it-IT" baseline="0" dirty="0" smtClean="0"/>
              <a:t> di appropriate linee guida, passa per la realizzazione di PDTA  (con la caratterizzazione della presenza anche delle azioni sociali) e si esplica nella sua completezza con un Piano di Cura Personalizzato. </a:t>
            </a:r>
            <a:r>
              <a:rPr lang="it-IT" sz="1200" dirty="0" smtClean="0"/>
              <a:t>Il PDTA è uno strumento finalizzato all’implementazione delle Linee Guida </a:t>
            </a:r>
          </a:p>
          <a:p>
            <a:endParaRPr lang="it-IT" dirty="0"/>
          </a:p>
        </p:txBody>
      </p:sp>
      <p:sp>
        <p:nvSpPr>
          <p:cNvPr id="4" name="Segnaposto numero diapositiva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51F69B2-2589-4F83-8A83-B6FB5437A306}" type="slidenum">
              <a:rPr lang="it-IT" smtClean="0"/>
              <a:t>31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1610970301"/>
      </p:ext>
    </p:extLst>
  </p:cSld>
  <p:clrMapOvr>
    <a:masterClrMapping/>
  </p:clrMapOvr>
</p:notes>
</file>

<file path=ppt/notesSlides/notesSlide1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immagin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Segnaposto note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it-IT" dirty="0"/>
          </a:p>
        </p:txBody>
      </p:sp>
      <p:sp>
        <p:nvSpPr>
          <p:cNvPr id="4" name="Segnaposto numero diapositiva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A4CDF283-804B-4261-804C-F0660CEBB82D}" type="slidenum">
              <a:rPr lang="it-IT" smtClean="0"/>
              <a:t>35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171853149"/>
      </p:ext>
    </p:extLst>
  </p:cSld>
  <p:clrMapOvr>
    <a:masterClrMapping/>
  </p:clrMapOvr>
</p:notes>
</file>

<file path=ppt/notesSlides/notesSlide1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6" name="Rectangle 1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43000" y="685800"/>
            <a:ext cx="4572000" cy="3429000"/>
          </a:xfrm>
          <a:solidFill>
            <a:srgbClr val="FFFFFF"/>
          </a:solidFill>
          <a:ln>
            <a:solidFill>
              <a:srgbClr val="000000"/>
            </a:solidFill>
            <a:miter lim="800000"/>
            <a:headEnd/>
            <a:tailEnd/>
          </a:ln>
        </p:spPr>
      </p:sp>
      <p:sp>
        <p:nvSpPr>
          <p:cNvPr id="47107" name="Text Box 2"/>
          <p:cNvSpPr txBox="1">
            <a:spLocks noChangeArrowheads="1"/>
          </p:cNvSpPr>
          <p:nvPr/>
        </p:nvSpPr>
        <p:spPr bwMode="auto">
          <a:xfrm>
            <a:off x="685800" y="4343400"/>
            <a:ext cx="5487988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it-IT" altLang="it-IT"/>
          </a:p>
        </p:txBody>
      </p:sp>
    </p:spTree>
  </p:cSld>
  <p:clrMapOvr>
    <a:masterClrMapping/>
  </p:clrMapOvr>
</p:notes>
</file>

<file path=ppt/notesSlides/notesSlide1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0114" name="Rectangle 8"/>
          <p:cNvSpPr>
            <a:spLocks noGrp="1" noChangeArrowheads="1"/>
          </p:cNvSpPr>
          <p:nvPr>
            <p:ph type="sldNum" sz="quarter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1pPr>
            <a:lvl2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2pPr>
            <a:lvl3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3pPr>
            <a:lvl4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4pPr>
            <a:lvl5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9pPr>
          </a:lstStyle>
          <a:p>
            <a:pPr eaLnBrk="1" hangingPunct="1"/>
            <a:fld id="{AC3D93B2-6493-4999-8555-865B74FF368D}" type="slidenum">
              <a:rPr lang="it-IT" altLang="it-IT" smtClean="0">
                <a:solidFill>
                  <a:srgbClr val="FFFFFF"/>
                </a:solidFill>
                <a:cs typeface="Segoe UI" pitchFamily="34" charset="0"/>
              </a:rPr>
              <a:pPr eaLnBrk="1" hangingPunct="1"/>
              <a:t>39</a:t>
            </a:fld>
            <a:endParaRPr lang="it-IT" altLang="it-IT" smtClean="0">
              <a:solidFill>
                <a:srgbClr val="FFFFFF"/>
              </a:solidFill>
              <a:cs typeface="Segoe UI" pitchFamily="34" charset="0"/>
            </a:endParaRPr>
          </a:p>
        </p:txBody>
      </p:sp>
      <p:sp>
        <p:nvSpPr>
          <p:cNvPr id="90115" name="Rectangle 1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43000" y="685800"/>
            <a:ext cx="4572000" cy="3429000"/>
          </a:xfrm>
          <a:ln/>
        </p:spPr>
      </p:sp>
      <p:sp>
        <p:nvSpPr>
          <p:cNvPr id="90116" name="Text Box 2"/>
          <p:cNvSpPr txBox="1">
            <a:spLocks noChangeArrowheads="1"/>
          </p:cNvSpPr>
          <p:nvPr/>
        </p:nvSpPr>
        <p:spPr bwMode="auto">
          <a:xfrm>
            <a:off x="685800" y="4343400"/>
            <a:ext cx="5487988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it-IT" altLang="it-IT">
              <a:solidFill>
                <a:srgbClr val="FFFFFF"/>
              </a:solidFill>
            </a:endParaRPr>
          </a:p>
        </p:txBody>
      </p:sp>
    </p:spTree>
  </p:cSld>
  <p:clrMapOvr>
    <a:masterClrMapping/>
  </p:clrMapOvr>
</p:notes>
</file>

<file path=ppt/notesSlides/notesSlide1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FFFFFF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22" name="Rectangle 8"/>
          <p:cNvSpPr>
            <a:spLocks noGrp="1" noChangeArrowheads="1"/>
          </p:cNvSpPr>
          <p:nvPr>
            <p:ph type="sldNum" sz="quarter"/>
          </p:nvPr>
        </p:nvSpPr>
        <p:spPr>
          <a:noFill/>
          <a:ln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1pPr>
            <a:lvl2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2pPr>
            <a:lvl3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3pPr>
            <a:lvl4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4pPr>
            <a:lvl5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9pPr>
          </a:lstStyle>
          <a:p>
            <a:pPr eaLnBrk="1" hangingPunct="1"/>
            <a:fld id="{6C6A527B-1BA6-4BE6-92C6-BAA614ACF21A}" type="slidenum">
              <a:rPr lang="it-IT" altLang="it-IT" smtClean="0">
                <a:solidFill>
                  <a:srgbClr val="000000"/>
                </a:solidFill>
                <a:cs typeface="Segoe UI" pitchFamily="34" charset="0"/>
              </a:rPr>
              <a:pPr eaLnBrk="1" hangingPunct="1"/>
              <a:t>40</a:t>
            </a:fld>
            <a:endParaRPr lang="it-IT" altLang="it-IT" smtClean="0">
              <a:solidFill>
                <a:srgbClr val="000000"/>
              </a:solidFill>
              <a:cs typeface="Segoe UI" pitchFamily="34" charset="0"/>
            </a:endParaRPr>
          </a:p>
        </p:txBody>
      </p:sp>
      <p:sp>
        <p:nvSpPr>
          <p:cNvPr id="81923" name="Rectangle 1"/>
          <p:cNvSpPr>
            <a:spLocks noGrp="1" noRot="1" noChangeAspect="1" noChangeArrowheads="1" noTextEdit="1"/>
          </p:cNvSpPr>
          <p:nvPr>
            <p:ph type="sldImg"/>
          </p:nvPr>
        </p:nvSpPr>
        <p:spPr>
          <a:xfrm>
            <a:off x="1143000" y="685800"/>
            <a:ext cx="4572000" cy="3429000"/>
          </a:xfrm>
          <a:ln/>
        </p:spPr>
      </p:sp>
      <p:sp>
        <p:nvSpPr>
          <p:cNvPr id="81924" name="Text Box 2"/>
          <p:cNvSpPr txBox="1">
            <a:spLocks noChangeArrowheads="1"/>
          </p:cNvSpPr>
          <p:nvPr/>
        </p:nvSpPr>
        <p:spPr bwMode="auto">
          <a:xfrm>
            <a:off x="685800" y="4343400"/>
            <a:ext cx="5486400" cy="411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it-IT" altLang="it-IT"/>
          </a:p>
        </p:txBody>
      </p:sp>
    </p:spTree>
  </p:cSld>
  <p:clrMapOvr>
    <a:masterClrMapping/>
  </p:clrMapOvr>
</p:notes>
</file>

<file path=ppt/notesSlides/notesSlide1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immagin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Segnaposto note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it-IT" dirty="0"/>
          </a:p>
        </p:txBody>
      </p:sp>
      <p:sp>
        <p:nvSpPr>
          <p:cNvPr id="4" name="Segnaposto numero diapositiva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8925C4D-BF21-4EAF-B922-B6D74A78F1D8}" type="slidenum">
              <a:rPr lang="it-IT" smtClean="0"/>
              <a:t>44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404610617"/>
      </p:ext>
    </p:extLst>
  </p:cSld>
  <p:clrMapOvr>
    <a:masterClrMapping/>
  </p:clrMapOvr>
</p:notes>
</file>

<file path=ppt/notesSlides/notesSlide1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immagine diapositiva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Segnaposto note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it-IT" dirty="0"/>
          </a:p>
        </p:txBody>
      </p:sp>
      <p:sp>
        <p:nvSpPr>
          <p:cNvPr id="4" name="Segnaposto numero diapositiva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88925C4D-BF21-4EAF-B922-B6D74A78F1D8}" type="slidenum">
              <a:rPr lang="it-IT" smtClean="0"/>
              <a:t>45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133969405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Diapositiva tito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it-IT" smtClean="0"/>
              <a:t>Fare clic per modificare lo stile del titolo</a:t>
            </a:r>
            <a:endParaRPr lang="it-IT"/>
          </a:p>
        </p:txBody>
      </p:sp>
      <p:sp>
        <p:nvSpPr>
          <p:cNvPr id="3" name="Sottotitolo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it-IT" smtClean="0"/>
              <a:t>Fare clic per modificare lo stile del sottotitolo dello schema</a:t>
            </a:r>
            <a:endParaRPr lang="it-IT"/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B8D73F0-FF9C-43BC-A1E9-4594357429A8}" type="datetimeFigureOut">
              <a:rPr lang="it-IT" smtClean="0"/>
              <a:t>27/11/2018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BE2079-4E3C-4F86-AA2C-090606749E4A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42747107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olo e contenu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 smtClean="0"/>
              <a:t>Fare clic per modificare lo stile del titolo</a:t>
            </a:r>
            <a:endParaRPr lang="it-IT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B8D73F0-FF9C-43BC-A1E9-4594357429A8}" type="datetimeFigureOut">
              <a:rPr lang="it-IT" smtClean="0"/>
              <a:t>27/11/2018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BE2079-4E3C-4F86-AA2C-090606749E4A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364943571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Intestazione sezion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it-IT" smtClean="0"/>
              <a:t>Fare clic per modificare lo stile del titolo</a:t>
            </a:r>
            <a:endParaRPr lang="it-IT"/>
          </a:p>
        </p:txBody>
      </p:sp>
      <p:sp>
        <p:nvSpPr>
          <p:cNvPr id="3" name="Segnaposto testo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B8D73F0-FF9C-43BC-A1E9-4594357429A8}" type="datetimeFigureOut">
              <a:rPr lang="it-IT" smtClean="0"/>
              <a:t>27/11/2018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BE2079-4E3C-4F86-AA2C-090606749E4A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708308502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ue contenu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 smtClean="0"/>
              <a:t>Fare clic per modificare lo stile del titolo</a:t>
            </a:r>
            <a:endParaRPr lang="it-IT"/>
          </a:p>
        </p:txBody>
      </p:sp>
      <p:sp>
        <p:nvSpPr>
          <p:cNvPr id="3" name="Segnaposto contenuto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4" name="Segnaposto contenuto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5" name="Segnaposto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B8D73F0-FF9C-43BC-A1E9-4594357429A8}" type="datetimeFigureOut">
              <a:rPr lang="it-IT" smtClean="0"/>
              <a:t>27/11/2018</a:t>
            </a:fld>
            <a:endParaRPr lang="it-IT"/>
          </a:p>
        </p:txBody>
      </p:sp>
      <p:sp>
        <p:nvSpPr>
          <p:cNvPr id="6" name="Segnaposto piè di pa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7" name="Segnaposto numero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BE2079-4E3C-4F86-AA2C-090606749E4A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86007715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nfront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it-IT" smtClean="0"/>
              <a:t>Fare clic per modificare lo stile del titolo</a:t>
            </a:r>
            <a:endParaRPr lang="it-IT"/>
          </a:p>
        </p:txBody>
      </p:sp>
      <p:sp>
        <p:nvSpPr>
          <p:cNvPr id="3" name="Segnaposto testo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</p:txBody>
      </p:sp>
      <p:sp>
        <p:nvSpPr>
          <p:cNvPr id="4" name="Segnaposto contenuto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5" name="Segnaposto testo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</p:txBody>
      </p:sp>
      <p:sp>
        <p:nvSpPr>
          <p:cNvPr id="6" name="Segnaposto contenuto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7" name="Segnaposto data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B8D73F0-FF9C-43BC-A1E9-4594357429A8}" type="datetimeFigureOut">
              <a:rPr lang="it-IT" smtClean="0"/>
              <a:t>27/11/2018</a:t>
            </a:fld>
            <a:endParaRPr lang="it-IT"/>
          </a:p>
        </p:txBody>
      </p:sp>
      <p:sp>
        <p:nvSpPr>
          <p:cNvPr id="8" name="Segnaposto piè di pagina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9" name="Segnaposto numero diapositiva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BE2079-4E3C-4F86-AA2C-090606749E4A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383081741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Solo titolo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 smtClean="0"/>
              <a:t>Fare clic per modificare lo stile del titolo</a:t>
            </a:r>
            <a:endParaRPr lang="it-IT"/>
          </a:p>
        </p:txBody>
      </p:sp>
      <p:sp>
        <p:nvSpPr>
          <p:cNvPr id="3" name="Segnaposto data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B8D73F0-FF9C-43BC-A1E9-4594357429A8}" type="datetimeFigureOut">
              <a:rPr lang="it-IT" smtClean="0"/>
              <a:t>27/11/2018</a:t>
            </a:fld>
            <a:endParaRPr lang="it-IT"/>
          </a:p>
        </p:txBody>
      </p:sp>
      <p:sp>
        <p:nvSpPr>
          <p:cNvPr id="4" name="Segnaposto piè di pagina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5" name="Segnaposto numero diapositiva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BE2079-4E3C-4F86-AA2C-090606749E4A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25242152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Vuot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data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B8D73F0-FF9C-43BC-A1E9-4594357429A8}" type="datetimeFigureOut">
              <a:rPr lang="it-IT" smtClean="0"/>
              <a:t>27/11/2018</a:t>
            </a:fld>
            <a:endParaRPr lang="it-IT"/>
          </a:p>
        </p:txBody>
      </p:sp>
      <p:sp>
        <p:nvSpPr>
          <p:cNvPr id="3" name="Segnaposto piè di pagina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4" name="Segnaposto numero diapositiva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BE2079-4E3C-4F86-AA2C-090606749E4A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1467194497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uto con didascal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it-IT" smtClean="0"/>
              <a:t>Fare clic per modificare lo stile del titolo</a:t>
            </a:r>
            <a:endParaRPr lang="it-IT"/>
          </a:p>
        </p:txBody>
      </p:sp>
      <p:sp>
        <p:nvSpPr>
          <p:cNvPr id="3" name="Segnaposto contenuto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4" name="Segnaposto testo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</p:txBody>
      </p:sp>
      <p:sp>
        <p:nvSpPr>
          <p:cNvPr id="5" name="Segnaposto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B8D73F0-FF9C-43BC-A1E9-4594357429A8}" type="datetimeFigureOut">
              <a:rPr lang="it-IT" smtClean="0"/>
              <a:t>27/11/2018</a:t>
            </a:fld>
            <a:endParaRPr lang="it-IT"/>
          </a:p>
        </p:txBody>
      </p:sp>
      <p:sp>
        <p:nvSpPr>
          <p:cNvPr id="6" name="Segnaposto piè di pa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7" name="Segnaposto numero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BE2079-4E3C-4F86-AA2C-090606749E4A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5044420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Immagine con didascal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it-IT" smtClean="0"/>
              <a:t>Fare clic per modificare lo stile del titolo</a:t>
            </a:r>
            <a:endParaRPr lang="it-IT"/>
          </a:p>
        </p:txBody>
      </p:sp>
      <p:sp>
        <p:nvSpPr>
          <p:cNvPr id="3" name="Segnaposto immagine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it-IT"/>
          </a:p>
        </p:txBody>
      </p:sp>
      <p:sp>
        <p:nvSpPr>
          <p:cNvPr id="4" name="Segnaposto testo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it-IT" smtClean="0"/>
              <a:t>Fare clic per modificare stili del testo dello schema</a:t>
            </a:r>
          </a:p>
        </p:txBody>
      </p:sp>
      <p:sp>
        <p:nvSpPr>
          <p:cNvPr id="5" name="Segnaposto data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B8D73F0-FF9C-43BC-A1E9-4594357429A8}" type="datetimeFigureOut">
              <a:rPr lang="it-IT" smtClean="0"/>
              <a:t>27/11/2018</a:t>
            </a:fld>
            <a:endParaRPr lang="it-IT"/>
          </a:p>
        </p:txBody>
      </p:sp>
      <p:sp>
        <p:nvSpPr>
          <p:cNvPr id="6" name="Segnaposto piè di pagina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7" name="Segnaposto numero diapositiva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BE2079-4E3C-4F86-AA2C-090606749E4A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14408637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olo e testo vertica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it-IT" smtClean="0"/>
              <a:t>Fare clic per modificare lo stile del titolo</a:t>
            </a:r>
            <a:endParaRPr lang="it-IT"/>
          </a:p>
        </p:txBody>
      </p:sp>
      <p:sp>
        <p:nvSpPr>
          <p:cNvPr id="3" name="Segnaposto testo verticale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B8D73F0-FF9C-43BC-A1E9-4594357429A8}" type="datetimeFigureOut">
              <a:rPr lang="it-IT" smtClean="0"/>
              <a:t>27/11/2018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BE2079-4E3C-4F86-AA2C-090606749E4A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06319186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itolo e testo vertica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vertica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it-IT" smtClean="0"/>
              <a:t>Fare clic per modificare lo stile del titolo</a:t>
            </a:r>
            <a:endParaRPr lang="it-IT"/>
          </a:p>
        </p:txBody>
      </p:sp>
      <p:sp>
        <p:nvSpPr>
          <p:cNvPr id="3" name="Segnaposto testo verticale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8B8D73F0-FF9C-43BC-A1E9-4594357429A8}" type="datetimeFigureOut">
              <a:rPr lang="it-IT" smtClean="0"/>
              <a:t>27/11/2018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BE2079-4E3C-4F86-AA2C-090606749E4A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87594273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egnaposto titolo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it-IT" smtClean="0"/>
              <a:t>Fare clic per modificare lo stile del titolo</a:t>
            </a:r>
            <a:endParaRPr lang="it-IT"/>
          </a:p>
        </p:txBody>
      </p:sp>
      <p:sp>
        <p:nvSpPr>
          <p:cNvPr id="3" name="Segnaposto testo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it-IT" smtClean="0"/>
              <a:t>Fare clic per modificare stili del testo dello schema</a:t>
            </a:r>
          </a:p>
          <a:p>
            <a:pPr lvl="1"/>
            <a:r>
              <a:rPr lang="it-IT" smtClean="0"/>
              <a:t>Secondo livello</a:t>
            </a:r>
          </a:p>
          <a:p>
            <a:pPr lvl="2"/>
            <a:r>
              <a:rPr lang="it-IT" smtClean="0"/>
              <a:t>Terzo livello</a:t>
            </a:r>
          </a:p>
          <a:p>
            <a:pPr lvl="3"/>
            <a:r>
              <a:rPr lang="it-IT" smtClean="0"/>
              <a:t>Quarto livello</a:t>
            </a:r>
          </a:p>
          <a:p>
            <a:pPr lvl="4"/>
            <a:r>
              <a:rPr lang="it-IT" smtClean="0"/>
              <a:t>Quinto livello</a:t>
            </a:r>
            <a:endParaRPr lang="it-IT"/>
          </a:p>
        </p:txBody>
      </p:sp>
      <p:sp>
        <p:nvSpPr>
          <p:cNvPr id="4" name="Segnaposto data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8B8D73F0-FF9C-43BC-A1E9-4594357429A8}" type="datetimeFigureOut">
              <a:rPr lang="it-IT" smtClean="0"/>
              <a:t>27/11/2018</a:t>
            </a:fld>
            <a:endParaRPr lang="it-IT"/>
          </a:p>
        </p:txBody>
      </p:sp>
      <p:sp>
        <p:nvSpPr>
          <p:cNvPr id="5" name="Segnaposto piè di pagina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it-IT"/>
          </a:p>
        </p:txBody>
      </p:sp>
      <p:sp>
        <p:nvSpPr>
          <p:cNvPr id="6" name="Segnaposto numero diapositiva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FBE2079-4E3C-4F86-AA2C-090606749E4A}" type="slidenum">
              <a:rPr lang="it-IT" smtClean="0"/>
              <a:t>‹N›</a:t>
            </a:fld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39650104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it-IT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3" Type="http://schemas.openxmlformats.org/officeDocument/2006/relationships/image" Target="../media/image2.png"/><Relationship Id="rId7" Type="http://schemas.openxmlformats.org/officeDocument/2006/relationships/image" Target="../media/image6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jpeg"/><Relationship Id="rId5" Type="http://schemas.openxmlformats.org/officeDocument/2006/relationships/image" Target="../media/image4.png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.jpeg"/><Relationship Id="rId3" Type="http://schemas.openxmlformats.org/officeDocument/2006/relationships/image" Target="../media/image9.png"/><Relationship Id="rId7" Type="http://schemas.openxmlformats.org/officeDocument/2006/relationships/image" Target="../media/image12.jpeg"/><Relationship Id="rId2" Type="http://schemas.openxmlformats.org/officeDocument/2006/relationships/image" Target="../media/image8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1.png"/><Relationship Id="rId5" Type="http://schemas.openxmlformats.org/officeDocument/2006/relationships/image" Target="../media/image10.png"/><Relationship Id="rId10" Type="http://schemas.openxmlformats.org/officeDocument/2006/relationships/image" Target="../media/image15.jpeg"/><Relationship Id="rId4" Type="http://schemas.openxmlformats.org/officeDocument/2006/relationships/image" Target="../media/image1.png"/><Relationship Id="rId9" Type="http://schemas.openxmlformats.org/officeDocument/2006/relationships/image" Target="../media/image14.png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17.jpeg"/><Relationship Id="rId4" Type="http://schemas.openxmlformats.org/officeDocument/2006/relationships/image" Target="../media/image2.png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Relationship Id="rId5" Type="http://schemas.openxmlformats.org/officeDocument/2006/relationships/image" Target="../media/image2.png"/><Relationship Id="rId4" Type="http://schemas.openxmlformats.org/officeDocument/2006/relationships/image" Target="../media/image1.png"/></Relationships>
</file>

<file path=ppt/slides/_rels/slide5.xml.rels><?xml version="1.0" encoding="UTF-8" standalone="yes"?>
<Relationships xmlns="http://schemas.openxmlformats.org/package/2006/relationships"><Relationship Id="rId8" Type="http://schemas.openxmlformats.org/officeDocument/2006/relationships/image" Target="../media/image22.png"/><Relationship Id="rId3" Type="http://schemas.openxmlformats.org/officeDocument/2006/relationships/image" Target="../media/image9.png"/><Relationship Id="rId7" Type="http://schemas.openxmlformats.org/officeDocument/2006/relationships/image" Target="../media/image21.png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0.png"/><Relationship Id="rId5" Type="http://schemas.openxmlformats.org/officeDocument/2006/relationships/image" Target="../media/image16.png"/><Relationship Id="rId4" Type="http://schemas.openxmlformats.org/officeDocument/2006/relationships/image" Target="../media/image1.png"/></Relationships>
</file>

<file path=ppt/slides/_rels/slide6.xml.rels><?xml version="1.0" encoding="UTF-8" standalone="yes"?>
<Relationships xmlns="http://schemas.openxmlformats.org/package/2006/relationships"><Relationship Id="rId8" Type="http://schemas.openxmlformats.org/officeDocument/2006/relationships/image" Target="../media/image2.png"/><Relationship Id="rId3" Type="http://schemas.openxmlformats.org/officeDocument/2006/relationships/image" Target="../media/image23.png"/><Relationship Id="rId7" Type="http://schemas.openxmlformats.org/officeDocument/2006/relationships/image" Target="../media/image1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4.png"/><Relationship Id="rId5" Type="http://schemas.openxmlformats.org/officeDocument/2006/relationships/image" Target="../media/image24.emf"/><Relationship Id="rId10" Type="http://schemas.openxmlformats.org/officeDocument/2006/relationships/image" Target="../media/image26.png"/><Relationship Id="rId4" Type="http://schemas.openxmlformats.org/officeDocument/2006/relationships/customXml" Target="../ink/ink1.xml"/><Relationship Id="rId9" Type="http://schemas.openxmlformats.org/officeDocument/2006/relationships/image" Target="../media/image25.jpe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jpeg"/><Relationship Id="rId2" Type="http://schemas.openxmlformats.org/officeDocument/2006/relationships/image" Target="../media/image27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9.png"/><Relationship Id="rId5" Type="http://schemas.openxmlformats.org/officeDocument/2006/relationships/image" Target="../media/image2.png"/><Relationship Id="rId4" Type="http://schemas.openxmlformats.org/officeDocument/2006/relationships/image" Target="../media/image1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1.png"/><Relationship Id="rId7" Type="http://schemas.openxmlformats.org/officeDocument/2006/relationships/image" Target="../media/image33.png"/><Relationship Id="rId2" Type="http://schemas.openxmlformats.org/officeDocument/2006/relationships/image" Target="../media/image30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.png"/><Relationship Id="rId5" Type="http://schemas.openxmlformats.org/officeDocument/2006/relationships/image" Target="../media/image1.png"/><Relationship Id="rId4" Type="http://schemas.openxmlformats.org/officeDocument/2006/relationships/image" Target="../media/image32.jpe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9.png"/><Relationship Id="rId5" Type="http://schemas.openxmlformats.org/officeDocument/2006/relationships/image" Target="../media/image35.png"/><Relationship Id="rId4" Type="http://schemas.openxmlformats.org/officeDocument/2006/relationships/image" Target="../media/image34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37.png"/><Relationship Id="rId7" Type="http://schemas.openxmlformats.org/officeDocument/2006/relationships/image" Target="../media/image29.png"/><Relationship Id="rId2" Type="http://schemas.openxmlformats.org/officeDocument/2006/relationships/image" Target="../media/image36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8.jpeg"/><Relationship Id="rId5" Type="http://schemas.openxmlformats.org/officeDocument/2006/relationships/image" Target="../media/image2.png"/><Relationship Id="rId4" Type="http://schemas.openxmlformats.org/officeDocument/2006/relationships/image" Target="../media/image1.png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9.png"/><Relationship Id="rId3" Type="http://schemas.openxmlformats.org/officeDocument/2006/relationships/image" Target="../media/image39.png"/><Relationship Id="rId7" Type="http://schemas.openxmlformats.org/officeDocument/2006/relationships/image" Target="../media/image1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42.jpeg"/><Relationship Id="rId5" Type="http://schemas.openxmlformats.org/officeDocument/2006/relationships/image" Target="../media/image41.png"/><Relationship Id="rId4" Type="http://schemas.openxmlformats.org/officeDocument/2006/relationships/image" Target="../media/image40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43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7" Type="http://schemas.openxmlformats.org/officeDocument/2006/relationships/image" Target="../media/image22.png"/><Relationship Id="rId2" Type="http://schemas.openxmlformats.org/officeDocument/2006/relationships/image" Target="../media/image44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1.png"/><Relationship Id="rId5" Type="http://schemas.openxmlformats.org/officeDocument/2006/relationships/image" Target="../media/image20.png"/><Relationship Id="rId4" Type="http://schemas.openxmlformats.org/officeDocument/2006/relationships/image" Target="../media/image1.png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7" Type="http://schemas.openxmlformats.org/officeDocument/2006/relationships/image" Target="../media/image22.png"/><Relationship Id="rId2" Type="http://schemas.openxmlformats.org/officeDocument/2006/relationships/image" Target="../media/image45.png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21.png"/><Relationship Id="rId5" Type="http://schemas.openxmlformats.org/officeDocument/2006/relationships/image" Target="../media/image20.png"/><Relationship Id="rId4" Type="http://schemas.openxmlformats.org/officeDocument/2006/relationships/image" Target="../media/image2.pn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6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.png"/><Relationship Id="rId5" Type="http://schemas.openxmlformats.org/officeDocument/2006/relationships/image" Target="../media/image9.png"/><Relationship Id="rId4" Type="http://schemas.openxmlformats.org/officeDocument/2006/relationships/image" Target="../media/image47.png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8.jpeg"/><Relationship Id="rId7" Type="http://schemas.openxmlformats.org/officeDocument/2006/relationships/image" Target="../media/image50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49.jpeg"/><Relationship Id="rId5" Type="http://schemas.openxmlformats.org/officeDocument/2006/relationships/image" Target="../media/image1.png"/><Relationship Id="rId4" Type="http://schemas.openxmlformats.org/officeDocument/2006/relationships/image" Target="../media/image9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.png"/><Relationship Id="rId5" Type="http://schemas.openxmlformats.org/officeDocument/2006/relationships/image" Target="../media/image1.png"/><Relationship Id="rId4" Type="http://schemas.openxmlformats.org/officeDocument/2006/relationships/image" Target="../media/image51.png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52.jpe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9.png"/><Relationship Id="rId4" Type="http://schemas.openxmlformats.org/officeDocument/2006/relationships/image" Target="../media/image1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53.pn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9.png"/><Relationship Id="rId4" Type="http://schemas.openxmlformats.org/officeDocument/2006/relationships/image" Target="../media/image1.png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54.png"/><Relationship Id="rId1" Type="http://schemas.openxmlformats.org/officeDocument/2006/relationships/slideLayout" Target="../slideLayouts/slideLayout6.xml"/><Relationship Id="rId5" Type="http://schemas.openxmlformats.org/officeDocument/2006/relationships/image" Target="../media/image9.png"/><Relationship Id="rId4" Type="http://schemas.openxmlformats.org/officeDocument/2006/relationships/image" Target="../media/image1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5.pn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.png"/><Relationship Id="rId5" Type="http://schemas.openxmlformats.org/officeDocument/2006/relationships/image" Target="../media/image1.png"/><Relationship Id="rId4" Type="http://schemas.openxmlformats.org/officeDocument/2006/relationships/image" Target="../media/image56.png"/></Relationships>
</file>

<file path=ppt/slides/_rels/slide22.xml.rels><?xml version="1.0" encoding="UTF-8" standalone="yes"?>
<Relationships xmlns="http://schemas.openxmlformats.org/package/2006/relationships"><Relationship Id="rId3" Type="http://schemas.openxmlformats.org/officeDocument/2006/relationships/image" Target="../media/image57.jpe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8.jpeg"/><Relationship Id="rId5" Type="http://schemas.openxmlformats.org/officeDocument/2006/relationships/image" Target="../media/image9.png"/><Relationship Id="rId4" Type="http://schemas.openxmlformats.org/officeDocument/2006/relationships/image" Target="../media/image1.png"/></Relationships>
</file>

<file path=ppt/slides/_rels/slide2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7" Type="http://schemas.openxmlformats.org/officeDocument/2006/relationships/image" Target="../media/image6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61.jpeg"/><Relationship Id="rId5" Type="http://schemas.openxmlformats.org/officeDocument/2006/relationships/image" Target="../media/image60.png"/><Relationship Id="rId4" Type="http://schemas.openxmlformats.org/officeDocument/2006/relationships/image" Target="../media/image59.png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56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63.png"/><Relationship Id="rId4" Type="http://schemas.openxmlformats.org/officeDocument/2006/relationships/image" Target="../media/image9.png"/></Relationships>
</file>

<file path=ppt/slides/_rels/slide25.xml.rels><?xml version="1.0" encoding="UTF-8" standalone="yes"?>
<Relationships xmlns="http://schemas.openxmlformats.org/package/2006/relationships"><Relationship Id="rId8" Type="http://schemas.openxmlformats.org/officeDocument/2006/relationships/image" Target="../media/image67.jpeg"/><Relationship Id="rId3" Type="http://schemas.openxmlformats.org/officeDocument/2006/relationships/image" Target="../media/image2.png"/><Relationship Id="rId7" Type="http://schemas.openxmlformats.org/officeDocument/2006/relationships/image" Target="../media/image66.jpeg"/><Relationship Id="rId2" Type="http://schemas.openxmlformats.org/officeDocument/2006/relationships/notesSlide" Target="../notesSlides/notesSlide9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65.png"/><Relationship Id="rId5" Type="http://schemas.openxmlformats.org/officeDocument/2006/relationships/image" Target="../media/image64.jpeg"/><Relationship Id="rId4" Type="http://schemas.openxmlformats.org/officeDocument/2006/relationships/image" Target="../media/image1.png"/></Relationships>
</file>

<file path=ppt/slides/_rels/slide26.xml.rels><?xml version="1.0" encoding="UTF-8" standalone="yes"?>
<Relationships xmlns="http://schemas.openxmlformats.org/package/2006/relationships"><Relationship Id="rId3" Type="http://schemas.openxmlformats.org/officeDocument/2006/relationships/image" Target="../media/image68.png"/><Relationship Id="rId7" Type="http://schemas.openxmlformats.org/officeDocument/2006/relationships/image" Target="../media/image70.jpeg"/><Relationship Id="rId2" Type="http://schemas.openxmlformats.org/officeDocument/2006/relationships/notesSlide" Target="../notesSlides/notesSlide10.xml"/><Relationship Id="rId1" Type="http://schemas.openxmlformats.org/officeDocument/2006/relationships/slideLayout" Target="../slideLayouts/slideLayout4.xml"/><Relationship Id="rId6" Type="http://schemas.openxmlformats.org/officeDocument/2006/relationships/image" Target="../media/image69.jpeg"/><Relationship Id="rId5" Type="http://schemas.openxmlformats.org/officeDocument/2006/relationships/image" Target="../media/image2.png"/><Relationship Id="rId4" Type="http://schemas.openxmlformats.org/officeDocument/2006/relationships/image" Target="../media/image1.png"/></Relationships>
</file>

<file path=ppt/slides/_rels/slide2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71.jpe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png"/></Relationships>
</file>

<file path=ppt/slides/_rels/slide28.xml.rels><?xml version="1.0" encoding="UTF-8" standalone="yes"?>
<Relationships xmlns="http://schemas.openxmlformats.org/package/2006/relationships"><Relationship Id="rId8" Type="http://schemas.openxmlformats.org/officeDocument/2006/relationships/image" Target="../media/image1.png"/><Relationship Id="rId3" Type="http://schemas.openxmlformats.org/officeDocument/2006/relationships/image" Target="../media/image73.jpeg"/><Relationship Id="rId7" Type="http://schemas.openxmlformats.org/officeDocument/2006/relationships/image" Target="../media/image77.png"/><Relationship Id="rId2" Type="http://schemas.openxmlformats.org/officeDocument/2006/relationships/image" Target="../media/image72.wmf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76.jpeg"/><Relationship Id="rId5" Type="http://schemas.openxmlformats.org/officeDocument/2006/relationships/image" Target="../media/image75.jpeg"/><Relationship Id="rId4" Type="http://schemas.openxmlformats.org/officeDocument/2006/relationships/image" Target="../media/image74.jpeg"/><Relationship Id="rId9" Type="http://schemas.openxmlformats.org/officeDocument/2006/relationships/image" Target="../media/image2.png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69.jpeg"/></Relationships>
</file>

<file path=ppt/slides/_rels/slide30.xml.rels><?xml version="1.0" encoding="UTF-8" standalone="yes"?>
<Relationships xmlns="http://schemas.openxmlformats.org/package/2006/relationships"><Relationship Id="rId8" Type="http://schemas.openxmlformats.org/officeDocument/2006/relationships/image" Target="../media/image1.png"/><Relationship Id="rId3" Type="http://schemas.openxmlformats.org/officeDocument/2006/relationships/image" Target="../media/image79.png"/><Relationship Id="rId7" Type="http://schemas.openxmlformats.org/officeDocument/2006/relationships/image" Target="../media/image82.png"/><Relationship Id="rId2" Type="http://schemas.openxmlformats.org/officeDocument/2006/relationships/image" Target="../media/image78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81.jpeg"/><Relationship Id="rId5" Type="http://schemas.openxmlformats.org/officeDocument/2006/relationships/image" Target="../media/image69.jpeg"/><Relationship Id="rId4" Type="http://schemas.openxmlformats.org/officeDocument/2006/relationships/image" Target="../media/image80.png"/><Relationship Id="rId9" Type="http://schemas.openxmlformats.org/officeDocument/2006/relationships/image" Target="../media/image9.png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83.jpeg"/><Relationship Id="rId7" Type="http://schemas.openxmlformats.org/officeDocument/2006/relationships/image" Target="../media/image85.jpeg"/><Relationship Id="rId2" Type="http://schemas.openxmlformats.org/officeDocument/2006/relationships/notesSlide" Target="../notesSlides/notesSlide11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84.jpeg"/><Relationship Id="rId5" Type="http://schemas.openxmlformats.org/officeDocument/2006/relationships/image" Target="../media/image1.png"/><Relationship Id="rId4" Type="http://schemas.openxmlformats.org/officeDocument/2006/relationships/image" Target="../media/image9.png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6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.png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7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.png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4.xml"/><Relationship Id="rId5" Type="http://schemas.openxmlformats.org/officeDocument/2006/relationships/image" Target="../media/image89.jpeg"/><Relationship Id="rId4" Type="http://schemas.openxmlformats.org/officeDocument/2006/relationships/image" Target="../media/image88.jpeg"/></Relationships>
</file>

<file path=ppt/slides/_rels/slide3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0.wmf"/><Relationship Id="rId7" Type="http://schemas.openxmlformats.org/officeDocument/2006/relationships/image" Target="../media/image92.jpeg"/><Relationship Id="rId2" Type="http://schemas.openxmlformats.org/officeDocument/2006/relationships/notesSlide" Target="../notesSlides/notesSlide12.xml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.png"/><Relationship Id="rId5" Type="http://schemas.openxmlformats.org/officeDocument/2006/relationships/image" Target="../media/image9.png"/><Relationship Id="rId4" Type="http://schemas.openxmlformats.org/officeDocument/2006/relationships/image" Target="../media/image91.png"/></Relationships>
</file>

<file path=ppt/slides/_rels/slide36.xml.rels><?xml version="1.0" encoding="UTF-8" standalone="yes"?>
<Relationships xmlns="http://schemas.openxmlformats.org/package/2006/relationships"><Relationship Id="rId8" Type="http://schemas.openxmlformats.org/officeDocument/2006/relationships/image" Target="../media/image97.jpeg"/><Relationship Id="rId3" Type="http://schemas.openxmlformats.org/officeDocument/2006/relationships/image" Target="../media/image1.png"/><Relationship Id="rId7" Type="http://schemas.openxmlformats.org/officeDocument/2006/relationships/image" Target="../media/image96.jpeg"/><Relationship Id="rId2" Type="http://schemas.openxmlformats.org/officeDocument/2006/relationships/image" Target="../media/image93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95.jpeg"/><Relationship Id="rId5" Type="http://schemas.openxmlformats.org/officeDocument/2006/relationships/image" Target="../media/image94.emf"/><Relationship Id="rId4" Type="http://schemas.openxmlformats.org/officeDocument/2006/relationships/image" Target="../media/image9.png"/><Relationship Id="rId9" Type="http://schemas.openxmlformats.org/officeDocument/2006/relationships/image" Target="../media/image98.jpeg"/></Relationships>
</file>

<file path=ppt/slides/_rels/slide3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03.jpeg"/><Relationship Id="rId3" Type="http://schemas.openxmlformats.org/officeDocument/2006/relationships/image" Target="../media/image56.png"/><Relationship Id="rId7" Type="http://schemas.openxmlformats.org/officeDocument/2006/relationships/image" Target="../media/image102.jpeg"/><Relationship Id="rId2" Type="http://schemas.openxmlformats.org/officeDocument/2006/relationships/notesSlide" Target="../notesSlides/notesSlide13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01.png"/><Relationship Id="rId11" Type="http://schemas.openxmlformats.org/officeDocument/2006/relationships/image" Target="../media/image9.png"/><Relationship Id="rId5" Type="http://schemas.openxmlformats.org/officeDocument/2006/relationships/image" Target="../media/image100.wmf"/><Relationship Id="rId10" Type="http://schemas.openxmlformats.org/officeDocument/2006/relationships/image" Target="../media/image1.png"/><Relationship Id="rId4" Type="http://schemas.openxmlformats.org/officeDocument/2006/relationships/image" Target="../media/image99.wmf"/><Relationship Id="rId9" Type="http://schemas.openxmlformats.org/officeDocument/2006/relationships/image" Target="../media/image104.png"/></Relationships>
</file>

<file path=ppt/slides/_rels/slide3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6.emf"/><Relationship Id="rId2" Type="http://schemas.openxmlformats.org/officeDocument/2006/relationships/image" Target="../media/image105.emf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07.jpeg"/><Relationship Id="rId5" Type="http://schemas.openxmlformats.org/officeDocument/2006/relationships/image" Target="../media/image9.png"/><Relationship Id="rId4" Type="http://schemas.openxmlformats.org/officeDocument/2006/relationships/image" Target="../media/image1.png"/></Relationships>
</file>

<file path=ppt/slides/_rels/slide3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8.jpeg"/><Relationship Id="rId2" Type="http://schemas.openxmlformats.org/officeDocument/2006/relationships/notesSlide" Target="../notesSlides/notesSlide14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.png"/><Relationship Id="rId5" Type="http://schemas.openxmlformats.org/officeDocument/2006/relationships/image" Target="../media/image1.png"/><Relationship Id="rId4" Type="http://schemas.openxmlformats.org/officeDocument/2006/relationships/image" Target="../media/image56.png"/></Relationships>
</file>

<file path=ppt/slides/_rels/slide40.xml.rels><?xml version="1.0" encoding="UTF-8" standalone="yes"?>
<Relationships xmlns="http://schemas.openxmlformats.org/package/2006/relationships"><Relationship Id="rId8" Type="http://schemas.openxmlformats.org/officeDocument/2006/relationships/image" Target="../media/image9.png"/><Relationship Id="rId3" Type="http://schemas.openxmlformats.org/officeDocument/2006/relationships/image" Target="../media/image108.jpeg"/><Relationship Id="rId7" Type="http://schemas.openxmlformats.org/officeDocument/2006/relationships/image" Target="../media/image1.png"/><Relationship Id="rId2" Type="http://schemas.openxmlformats.org/officeDocument/2006/relationships/notesSlide" Target="../notesSlides/notesSlide15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11.png"/><Relationship Id="rId5" Type="http://schemas.openxmlformats.org/officeDocument/2006/relationships/image" Target="../media/image110.wmf"/><Relationship Id="rId4" Type="http://schemas.openxmlformats.org/officeDocument/2006/relationships/image" Target="../media/image109.png"/><Relationship Id="rId9" Type="http://schemas.openxmlformats.org/officeDocument/2006/relationships/image" Target="../media/image57.jpeg"/></Relationships>
</file>

<file path=ppt/slides/_rels/slide4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112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14.png"/><Relationship Id="rId5" Type="http://schemas.openxmlformats.org/officeDocument/2006/relationships/image" Target="../media/image113.png"/><Relationship Id="rId4" Type="http://schemas.openxmlformats.org/officeDocument/2006/relationships/image" Target="../media/image2.png"/></Relationships>
</file>

<file path=ppt/slides/_rels/slide4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115.png"/><Relationship Id="rId4" Type="http://schemas.openxmlformats.org/officeDocument/2006/relationships/image" Target="../media/image113.png"/></Relationships>
</file>

<file path=ppt/slides/_rels/slide4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116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9.png"/></Relationships>
</file>

<file path=ppt/slides/_rels/slide4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7.png"/><Relationship Id="rId2" Type="http://schemas.openxmlformats.org/officeDocument/2006/relationships/notesSlide" Target="../notesSlides/notesSlide16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.png"/><Relationship Id="rId5" Type="http://schemas.openxmlformats.org/officeDocument/2006/relationships/image" Target="../media/image1.png"/><Relationship Id="rId4" Type="http://schemas.openxmlformats.org/officeDocument/2006/relationships/image" Target="../media/image118.png"/></Relationships>
</file>

<file path=ppt/slides/_rels/slide4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9.png"/><Relationship Id="rId2" Type="http://schemas.openxmlformats.org/officeDocument/2006/relationships/notesSlide" Target="../notesSlides/notesSlide17.xm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.png"/><Relationship Id="rId5" Type="http://schemas.openxmlformats.org/officeDocument/2006/relationships/image" Target="../media/image1.png"/><Relationship Id="rId4" Type="http://schemas.openxmlformats.org/officeDocument/2006/relationships/image" Target="../media/image120.png"/></Relationships>
</file>

<file path=ppt/slides/_rels/slide4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image" Target="../media/image121.jpe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9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ctrTitle"/>
          </p:nvPr>
        </p:nvSpPr>
        <p:spPr>
          <a:xfrm>
            <a:off x="4872418" y="1408429"/>
            <a:ext cx="4244008" cy="2491329"/>
          </a:xfrm>
        </p:spPr>
        <p:txBody>
          <a:bodyPr>
            <a:noAutofit/>
          </a:bodyPr>
          <a:lstStyle/>
          <a:p>
            <a:r>
              <a:rPr lang="it-IT" sz="2800" b="1" dirty="0" smtClean="0">
                <a:solidFill>
                  <a:srgbClr val="0070C0"/>
                </a:solidFill>
              </a:rPr>
              <a:t>CRONICITÀ E MODELLI DI ORGANIZZAZIONE DELLE CURE PRIMARIE SUL TERRITORIO.</a:t>
            </a:r>
            <a:br>
              <a:rPr lang="it-IT" sz="2800" b="1" dirty="0" smtClean="0">
                <a:solidFill>
                  <a:srgbClr val="0070C0"/>
                </a:solidFill>
              </a:rPr>
            </a:br>
            <a:r>
              <a:rPr lang="it-IT" sz="2800" b="1" dirty="0" smtClean="0">
                <a:solidFill>
                  <a:srgbClr val="0070C0"/>
                </a:solidFill>
              </a:rPr>
              <a:t>L’esperienza toscana</a:t>
            </a:r>
            <a:endParaRPr lang="it-IT" sz="2800" b="1" dirty="0">
              <a:solidFill>
                <a:srgbClr val="0070C0"/>
              </a:solidFill>
            </a:endParaRPr>
          </a:p>
        </p:txBody>
      </p:sp>
      <p:pic>
        <p:nvPicPr>
          <p:cNvPr id="5" name="Picture 2" descr="logo estar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16216" y="5733256"/>
            <a:ext cx="860300" cy="49897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7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27360" y="6355716"/>
            <a:ext cx="1008112" cy="50405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Picture 2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716983" y="6355715"/>
            <a:ext cx="779933" cy="529669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10" name="Sottotitolo 2"/>
          <p:cNvSpPr>
            <a:spLocks noGrp="1"/>
          </p:cNvSpPr>
          <p:nvPr>
            <p:ph type="subTitle" idx="1"/>
          </p:nvPr>
        </p:nvSpPr>
        <p:spPr>
          <a:xfrm>
            <a:off x="4679504" y="4340410"/>
            <a:ext cx="4464496" cy="1224136"/>
          </a:xfrm>
        </p:spPr>
        <p:txBody>
          <a:bodyPr>
            <a:noAutofit/>
          </a:bodyPr>
          <a:lstStyle/>
          <a:p>
            <a:r>
              <a:rPr lang="it-IT" altLang="it-IT" sz="2000" b="1" i="1" dirty="0" smtClean="0">
                <a:solidFill>
                  <a:srgbClr val="0070C0"/>
                </a:solidFill>
              </a:rPr>
              <a:t>Luigi Rossi</a:t>
            </a:r>
          </a:p>
          <a:p>
            <a:r>
              <a:rPr lang="it-IT" altLang="it-IT" sz="1200" b="1" i="1" dirty="0" smtClean="0">
                <a:solidFill>
                  <a:srgbClr val="0070C0"/>
                </a:solidFill>
              </a:rPr>
              <a:t>Direttore Zona Distretto Piana di Lucca </a:t>
            </a:r>
          </a:p>
          <a:p>
            <a:r>
              <a:rPr lang="it-IT" altLang="it-IT" sz="1200" b="1" i="1" dirty="0" smtClean="0">
                <a:solidFill>
                  <a:srgbClr val="0070C0"/>
                </a:solidFill>
              </a:rPr>
              <a:t>AUSL Toscana Nord Ovest</a:t>
            </a:r>
          </a:p>
          <a:p>
            <a:r>
              <a:rPr lang="it-IT" altLang="it-IT" sz="1200" b="1" i="1" dirty="0" smtClean="0">
                <a:solidFill>
                  <a:srgbClr val="0070C0"/>
                </a:solidFill>
              </a:rPr>
              <a:t>Gruppo Lavoro </a:t>
            </a:r>
            <a:r>
              <a:rPr lang="it-IT" altLang="it-IT" sz="1200" b="1" i="1" dirty="0" err="1" smtClean="0">
                <a:solidFill>
                  <a:srgbClr val="0070C0"/>
                </a:solidFill>
              </a:rPr>
              <a:t>SItI</a:t>
            </a:r>
            <a:r>
              <a:rPr lang="it-IT" altLang="it-IT" sz="1200" b="1" i="1" dirty="0" smtClean="0">
                <a:solidFill>
                  <a:srgbClr val="0070C0"/>
                </a:solidFill>
              </a:rPr>
              <a:t> - </a:t>
            </a:r>
            <a:r>
              <a:rPr lang="it-IT" altLang="it-IT" sz="1200" b="1" i="1" dirty="0" err="1" smtClean="0">
                <a:solidFill>
                  <a:srgbClr val="0070C0"/>
                </a:solidFill>
              </a:rPr>
              <a:t>Primary</a:t>
            </a:r>
            <a:r>
              <a:rPr lang="it-IT" altLang="it-IT" sz="1200" b="1" i="1" dirty="0" smtClean="0">
                <a:solidFill>
                  <a:srgbClr val="0070C0"/>
                </a:solidFill>
              </a:rPr>
              <a:t> </a:t>
            </a:r>
            <a:r>
              <a:rPr lang="it-IT" altLang="it-IT" sz="1200" b="1" i="1" dirty="0" err="1" smtClean="0">
                <a:solidFill>
                  <a:srgbClr val="0070C0"/>
                </a:solidFill>
              </a:rPr>
              <a:t>Health</a:t>
            </a:r>
            <a:r>
              <a:rPr lang="it-IT" altLang="it-IT" sz="1200" b="1" i="1" dirty="0" smtClean="0">
                <a:solidFill>
                  <a:srgbClr val="0070C0"/>
                </a:solidFill>
              </a:rPr>
              <a:t> Care </a:t>
            </a:r>
          </a:p>
          <a:p>
            <a:r>
              <a:rPr lang="it-IT" altLang="it-IT" sz="1200" b="1" i="1" dirty="0" smtClean="0">
                <a:solidFill>
                  <a:srgbClr val="0070C0"/>
                </a:solidFill>
              </a:rPr>
              <a:t>Presidente CARD Toscana</a:t>
            </a:r>
          </a:p>
        </p:txBody>
      </p:sp>
      <p:pic>
        <p:nvPicPr>
          <p:cNvPr id="11" name="Picture 2" descr="F:\luigi empoli\C\siti\SITI LOGO 2009[1].TIF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24328" y="6355715"/>
            <a:ext cx="936102" cy="46097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Picture 2" descr="C:\Users\utente\Pictures\festadell'aria2015\20150920_073516.jpg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956" y="3906"/>
            <a:ext cx="4810508" cy="685409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" name="Picture 5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32368" y="3899758"/>
            <a:ext cx="972763" cy="46078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</p:pic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30946" y="0"/>
            <a:ext cx="2126953" cy="147949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63033040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5" name="Picture 1027" descr="lwf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42891" y="-1538"/>
            <a:ext cx="3004032" cy="286479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4" name="Connettore 1 3"/>
          <p:cNvCxnSpPr/>
          <p:nvPr/>
        </p:nvCxnSpPr>
        <p:spPr>
          <a:xfrm>
            <a:off x="899592" y="678706"/>
            <a:ext cx="7272808" cy="0"/>
          </a:xfrm>
          <a:prstGeom prst="line">
            <a:avLst/>
          </a:prstGeom>
          <a:ln w="57150"/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7" name="Picture 7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2694" y="-1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8" name="Rectangle 4"/>
          <p:cNvSpPr>
            <a:spLocks noChangeArrowheads="1"/>
          </p:cNvSpPr>
          <p:nvPr/>
        </p:nvSpPr>
        <p:spPr bwMode="auto">
          <a:xfrm>
            <a:off x="0" y="6543675"/>
            <a:ext cx="3590939" cy="26116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lIns="81639" tIns="42452" rIns="81639" bIns="42452">
            <a:spAutoFit/>
          </a:bodyPr>
          <a:lstStyle>
            <a:lvl1pPr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lnSpc>
                <a:spcPct val="95000"/>
              </a:lnSpc>
              <a:spcBef>
                <a:spcPts val="800"/>
              </a:spcBef>
            </a:pPr>
            <a:r>
              <a:rPr lang="it-IT" altLang="it-IT" sz="1200" i="1" dirty="0">
                <a:solidFill>
                  <a:srgbClr val="002060"/>
                </a:solidFill>
              </a:rPr>
              <a:t>Fonte </a:t>
            </a:r>
            <a:r>
              <a:rPr lang="it-IT" altLang="it-IT" sz="1200" i="1" dirty="0" smtClean="0">
                <a:solidFill>
                  <a:srgbClr val="002060"/>
                </a:solidFill>
              </a:rPr>
              <a:t>A. Campani, Pisa 2017, L. Rossi 2018– </a:t>
            </a:r>
            <a:r>
              <a:rPr lang="it-IT" altLang="it-IT" sz="1200" i="1" dirty="0">
                <a:solidFill>
                  <a:srgbClr val="002060"/>
                </a:solidFill>
              </a:rPr>
              <a:t>modificata</a:t>
            </a:r>
          </a:p>
        </p:txBody>
      </p:sp>
      <p:pic>
        <p:nvPicPr>
          <p:cNvPr id="14" name="Picture 2" descr="logo estar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2306" y="0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AutoShape 2" descr="Immagine correlata"/>
          <p:cNvSpPr>
            <a:spLocks noChangeAspect="1" noChangeArrowheads="1"/>
          </p:cNvSpPr>
          <p:nvPr/>
        </p:nvSpPr>
        <p:spPr bwMode="auto">
          <a:xfrm>
            <a:off x="155575" y="-852488"/>
            <a:ext cx="2552700" cy="17907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it-IT"/>
          </a:p>
        </p:txBody>
      </p:sp>
      <p:pic>
        <p:nvPicPr>
          <p:cNvPr id="4099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59462" y="472442"/>
            <a:ext cx="3964920" cy="27813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3" name="Picture 6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637942" y="612909"/>
            <a:ext cx="4506058" cy="268769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101" name="Picture 5" descr="Risultati immagini per farmaci biologici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54836" y="1519611"/>
            <a:ext cx="4089164" cy="255746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Immagine 5"/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85024" y="1556251"/>
            <a:ext cx="2546330" cy="3395106"/>
          </a:xfrm>
          <a:prstGeom prst="rect">
            <a:avLst/>
          </a:prstGeom>
        </p:spPr>
      </p:pic>
      <p:pic>
        <p:nvPicPr>
          <p:cNvPr id="12" name="Picture 2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54836" y="2049379"/>
            <a:ext cx="3964920" cy="25324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103" name="Picture 7" descr="https://static.wixstatic.com/media/ff6b93_577970f1c0b24c32984adb87d0b4b908.jpg/v1/fill/w_600,h_435,al_c,q_80,usm_2.00_1.00_0.00/ff6b93_577970f1c0b24c32984adb87d0b4b908.jpg"/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82003" y="3425202"/>
            <a:ext cx="3849351" cy="279078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CasellaDiTesto 4"/>
          <p:cNvSpPr txBox="1"/>
          <p:nvPr/>
        </p:nvSpPr>
        <p:spPr>
          <a:xfrm>
            <a:off x="0" y="908720"/>
            <a:ext cx="8530737" cy="501675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>
              <a:buFont typeface="Wingdings" panose="05000000000000000000" pitchFamily="2" charset="2"/>
              <a:buChar char="q"/>
            </a:pPr>
            <a:r>
              <a:rPr lang="it-IT" sz="2000" b="1" dirty="0" smtClean="0">
                <a:solidFill>
                  <a:schemeClr val="accent1">
                    <a:lumMod val="75000"/>
                  </a:schemeClr>
                </a:solidFill>
              </a:rPr>
              <a:t>Invecchiamento della popolazione</a:t>
            </a:r>
          </a:p>
          <a:p>
            <a:pPr marL="285750" indent="-285750">
              <a:buFont typeface="Wingdings" panose="05000000000000000000" pitchFamily="2" charset="2"/>
              <a:buChar char="q"/>
            </a:pPr>
            <a:endParaRPr lang="it-IT" sz="2000" b="1" dirty="0">
              <a:solidFill>
                <a:schemeClr val="accent1">
                  <a:lumMod val="75000"/>
                </a:schemeClr>
              </a:solidFill>
            </a:endParaRPr>
          </a:p>
          <a:p>
            <a:pPr marL="285750" indent="-285750">
              <a:buFont typeface="Wingdings" panose="05000000000000000000" pitchFamily="2" charset="2"/>
              <a:buChar char="q"/>
            </a:pPr>
            <a:r>
              <a:rPr lang="it-IT" sz="2000" b="1" dirty="0" smtClean="0">
                <a:solidFill>
                  <a:schemeClr val="accent1">
                    <a:lumMod val="75000"/>
                  </a:schemeClr>
                </a:solidFill>
              </a:rPr>
              <a:t>Aumento delle condizioni di </a:t>
            </a:r>
            <a:r>
              <a:rPr lang="it-IT" sz="2000" b="1" i="1" dirty="0" smtClean="0">
                <a:solidFill>
                  <a:schemeClr val="accent1">
                    <a:lumMod val="75000"/>
                  </a:schemeClr>
                </a:solidFill>
              </a:rPr>
              <a:t>Long </a:t>
            </a:r>
            <a:r>
              <a:rPr lang="it-IT" sz="2000" b="1" i="1" dirty="0" err="1" smtClean="0">
                <a:solidFill>
                  <a:schemeClr val="accent1">
                    <a:lumMod val="75000"/>
                  </a:schemeClr>
                </a:solidFill>
              </a:rPr>
              <a:t>Term</a:t>
            </a:r>
            <a:r>
              <a:rPr lang="it-IT" sz="2000" b="1" i="1" dirty="0" smtClean="0">
                <a:solidFill>
                  <a:schemeClr val="accent1">
                    <a:lumMod val="75000"/>
                  </a:schemeClr>
                </a:solidFill>
              </a:rPr>
              <a:t> </a:t>
            </a:r>
          </a:p>
          <a:p>
            <a:pPr marL="285750" indent="-285750">
              <a:buFont typeface="Wingdings" panose="05000000000000000000" pitchFamily="2" charset="2"/>
              <a:buChar char="q"/>
            </a:pPr>
            <a:endParaRPr lang="it-IT" sz="2000" b="1" i="1" dirty="0">
              <a:solidFill>
                <a:schemeClr val="accent1">
                  <a:lumMod val="75000"/>
                </a:schemeClr>
              </a:solidFill>
            </a:endParaRPr>
          </a:p>
          <a:p>
            <a:pPr marL="285750" indent="-285750">
              <a:buFont typeface="Wingdings" panose="05000000000000000000" pitchFamily="2" charset="2"/>
              <a:buChar char="q"/>
            </a:pPr>
            <a:r>
              <a:rPr lang="it-IT" sz="2000" b="1" i="1" dirty="0" err="1" smtClean="0">
                <a:solidFill>
                  <a:schemeClr val="accent1">
                    <a:lumMod val="75000"/>
                  </a:schemeClr>
                </a:solidFill>
              </a:rPr>
              <a:t>Comorbidità</a:t>
            </a:r>
            <a:r>
              <a:rPr lang="it-IT" sz="2000" b="1" i="1" dirty="0" smtClean="0">
                <a:solidFill>
                  <a:schemeClr val="accent1">
                    <a:lumMod val="75000"/>
                  </a:schemeClr>
                </a:solidFill>
              </a:rPr>
              <a:t> e </a:t>
            </a:r>
            <a:r>
              <a:rPr lang="it-IT" sz="2000" b="1" i="1" dirty="0" err="1" smtClean="0">
                <a:solidFill>
                  <a:schemeClr val="accent1">
                    <a:lumMod val="75000"/>
                  </a:schemeClr>
                </a:solidFill>
              </a:rPr>
              <a:t>multimorbidità</a:t>
            </a:r>
            <a:endParaRPr lang="it-IT" sz="2000" b="1" i="1" dirty="0" smtClean="0">
              <a:solidFill>
                <a:schemeClr val="accent1">
                  <a:lumMod val="75000"/>
                </a:schemeClr>
              </a:solidFill>
            </a:endParaRPr>
          </a:p>
          <a:p>
            <a:pPr marL="285750" indent="-285750">
              <a:buFont typeface="Wingdings" panose="05000000000000000000" pitchFamily="2" charset="2"/>
              <a:buChar char="q"/>
            </a:pPr>
            <a:endParaRPr lang="it-IT" sz="2000" b="1" dirty="0">
              <a:solidFill>
                <a:schemeClr val="accent1">
                  <a:lumMod val="75000"/>
                </a:schemeClr>
              </a:solidFill>
            </a:endParaRPr>
          </a:p>
          <a:p>
            <a:pPr marL="285750" indent="-285750">
              <a:buFont typeface="Wingdings" panose="05000000000000000000" pitchFamily="2" charset="2"/>
              <a:buChar char="q"/>
            </a:pPr>
            <a:r>
              <a:rPr lang="it-IT" sz="2000" b="1" dirty="0" smtClean="0">
                <a:solidFill>
                  <a:schemeClr val="accent1">
                    <a:lumMod val="75000"/>
                  </a:schemeClr>
                </a:solidFill>
              </a:rPr>
              <a:t>Innovazione diagnostica, terapeutica, farmacologica, ecc.</a:t>
            </a:r>
          </a:p>
          <a:p>
            <a:pPr marL="285750" indent="-285750"/>
            <a:endParaRPr lang="it-IT" sz="2000" b="1" dirty="0">
              <a:solidFill>
                <a:schemeClr val="accent1">
                  <a:lumMod val="75000"/>
                </a:schemeClr>
              </a:solidFill>
            </a:endParaRPr>
          </a:p>
          <a:p>
            <a:pPr marL="285750" indent="-285750">
              <a:buFont typeface="Wingdings" panose="05000000000000000000" pitchFamily="2" charset="2"/>
              <a:buChar char="q"/>
            </a:pPr>
            <a:r>
              <a:rPr lang="it-IT" sz="2000" b="1" dirty="0" smtClean="0">
                <a:solidFill>
                  <a:schemeClr val="accent1">
                    <a:lumMod val="75000"/>
                  </a:schemeClr>
                </a:solidFill>
              </a:rPr>
              <a:t>Incremento della domanda di prestazioni</a:t>
            </a:r>
          </a:p>
          <a:p>
            <a:pPr marL="285750" indent="-285750">
              <a:buFont typeface="Wingdings" panose="05000000000000000000" pitchFamily="2" charset="2"/>
              <a:buChar char="q"/>
            </a:pPr>
            <a:endParaRPr lang="it-IT" sz="2000" b="1" dirty="0">
              <a:solidFill>
                <a:schemeClr val="accent1">
                  <a:lumMod val="75000"/>
                </a:schemeClr>
              </a:solidFill>
            </a:endParaRPr>
          </a:p>
          <a:p>
            <a:endParaRPr lang="it-IT" sz="2000" b="1" dirty="0">
              <a:solidFill>
                <a:schemeClr val="accent1">
                  <a:lumMod val="75000"/>
                </a:schemeClr>
              </a:solidFill>
            </a:endParaRPr>
          </a:p>
          <a:p>
            <a:pPr marL="285750" indent="-285750">
              <a:buFont typeface="Wingdings" panose="05000000000000000000" pitchFamily="2" charset="2"/>
              <a:buChar char="q"/>
            </a:pPr>
            <a:r>
              <a:rPr lang="it-IT" sz="2000" b="1" dirty="0" smtClean="0">
                <a:solidFill>
                  <a:schemeClr val="accent1">
                    <a:lumMod val="75000"/>
                  </a:schemeClr>
                </a:solidFill>
              </a:rPr>
              <a:t>De-finanziamento pubblico e riduzione risorse</a:t>
            </a:r>
          </a:p>
          <a:p>
            <a:pPr marL="285750" indent="-285750">
              <a:buFont typeface="Wingdings" panose="05000000000000000000" pitchFamily="2" charset="2"/>
              <a:buChar char="q"/>
            </a:pPr>
            <a:endParaRPr lang="it-IT" sz="2000" b="1" dirty="0">
              <a:solidFill>
                <a:schemeClr val="accent1">
                  <a:lumMod val="75000"/>
                </a:schemeClr>
              </a:solidFill>
            </a:endParaRPr>
          </a:p>
          <a:p>
            <a:pPr marL="285750" indent="-285750">
              <a:buFont typeface="Wingdings" panose="05000000000000000000" pitchFamily="2" charset="2"/>
              <a:buChar char="q"/>
            </a:pPr>
            <a:r>
              <a:rPr lang="it-IT" sz="2000" b="1" i="1" dirty="0" smtClean="0">
                <a:solidFill>
                  <a:schemeClr val="accent1">
                    <a:lumMod val="75000"/>
                  </a:schemeClr>
                </a:solidFill>
              </a:rPr>
              <a:t>Over Use </a:t>
            </a:r>
            <a:r>
              <a:rPr lang="it-IT" sz="2000" b="1" dirty="0" smtClean="0">
                <a:solidFill>
                  <a:schemeClr val="accent1">
                    <a:lumMod val="75000"/>
                  </a:schemeClr>
                </a:solidFill>
              </a:rPr>
              <a:t>e </a:t>
            </a:r>
            <a:r>
              <a:rPr lang="it-IT" sz="2000" b="1" i="1" dirty="0" smtClean="0">
                <a:solidFill>
                  <a:schemeClr val="accent1">
                    <a:lumMod val="75000"/>
                  </a:schemeClr>
                </a:solidFill>
              </a:rPr>
              <a:t>Under Use </a:t>
            </a:r>
            <a:r>
              <a:rPr lang="it-IT" sz="2000" b="1" dirty="0" smtClean="0">
                <a:solidFill>
                  <a:schemeClr val="accent1">
                    <a:lumMod val="75000"/>
                  </a:schemeClr>
                </a:solidFill>
              </a:rPr>
              <a:t>dei servizi (dilatazione diseguaglianze)</a:t>
            </a:r>
          </a:p>
          <a:p>
            <a:pPr marL="285750" indent="-285750">
              <a:buFont typeface="Wingdings" panose="05000000000000000000" pitchFamily="2" charset="2"/>
              <a:buChar char="q"/>
            </a:pPr>
            <a:endParaRPr lang="it-IT" sz="2000" b="1" dirty="0">
              <a:solidFill>
                <a:schemeClr val="accent1">
                  <a:lumMod val="75000"/>
                </a:schemeClr>
              </a:solidFill>
            </a:endParaRPr>
          </a:p>
          <a:p>
            <a:pPr marL="285750" indent="-285750">
              <a:buFont typeface="Wingdings" panose="05000000000000000000" pitchFamily="2" charset="2"/>
              <a:buChar char="q"/>
            </a:pPr>
            <a:r>
              <a:rPr lang="it-IT" sz="2000" b="1" dirty="0" smtClean="0">
                <a:solidFill>
                  <a:schemeClr val="accent1">
                    <a:lumMod val="75000"/>
                  </a:schemeClr>
                </a:solidFill>
              </a:rPr>
              <a:t>………………………………………….</a:t>
            </a:r>
            <a:endParaRPr lang="it-IT" sz="2000" b="1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2" name="Titolo 1"/>
          <p:cNvSpPr txBox="1">
            <a:spLocks/>
          </p:cNvSpPr>
          <p:nvPr/>
        </p:nvSpPr>
        <p:spPr>
          <a:xfrm>
            <a:off x="179512" y="116632"/>
            <a:ext cx="8662787" cy="562074"/>
          </a:xfrm>
          <a:prstGeom prst="rect">
            <a:avLst/>
          </a:prstGeom>
        </p:spPr>
        <p:txBody>
          <a:bodyPr>
            <a:normAutofit fontScale="82500" lnSpcReduction="20000"/>
          </a:bodyPr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it-IT" b="1" dirty="0" smtClean="0">
                <a:solidFill>
                  <a:schemeClr val="tx2">
                    <a:lumMod val="75000"/>
                  </a:schemeClr>
                </a:solidFill>
              </a:rPr>
              <a:t>Dinamiche Evolutive</a:t>
            </a:r>
            <a:endParaRPr lang="it-IT" b="1" dirty="0">
              <a:solidFill>
                <a:schemeClr val="tx2">
                  <a:lumMod val="7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0530768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13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14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5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16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7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18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9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20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9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1000"/>
                                        <p:tgtEl>
                                          <p:spTgt spid="409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6" dur="1000" fill="hold"/>
                                        <p:tgtEl>
                                          <p:spTgt spid="409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1000" fill="hold"/>
                                        <p:tgtEl>
                                          <p:spTgt spid="409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10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3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10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5" fill="hold">
                      <p:stCondLst>
                        <p:cond delay="indefinite"/>
                      </p:stCondLst>
                      <p:childTnLst>
                        <p:par>
                          <p:cTn id="36" fill="hold">
                            <p:stCondLst>
                              <p:cond delay="0"/>
                            </p:stCondLst>
                            <p:childTnLst>
                              <p:par>
                                <p:cTn id="37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39" dur="500"/>
                                        <p:tgtEl>
                                          <p:spTgt spid="410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>
                      <p:stCondLst>
                        <p:cond delay="indefinite"/>
                      </p:stCondLst>
                      <p:childTnLst>
                        <p:par>
                          <p:cTn id="41" fill="hold">
                            <p:stCondLst>
                              <p:cond delay="0"/>
                            </p:stCondLst>
                            <p:childTnLst>
                              <p:par>
                                <p:cTn id="42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44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5" fill="hold">
                      <p:stCondLst>
                        <p:cond delay="indefinite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4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49" dur="2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50" dur="2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1" dur="20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2" fill="hold">
                      <p:stCondLst>
                        <p:cond delay="indefinite"/>
                      </p:stCondLst>
                      <p:childTnLst>
                        <p:par>
                          <p:cTn id="53" fill="hold">
                            <p:stCondLst>
                              <p:cond delay="0"/>
                            </p:stCondLst>
                            <p:childTnLst>
                              <p:par>
                                <p:cTn id="54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0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9460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77894" y="-39585"/>
            <a:ext cx="1659210" cy="170715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9461" name="Rectangle 5"/>
          <p:cNvSpPr>
            <a:spLocks noChangeArrowheads="1"/>
          </p:cNvSpPr>
          <p:nvPr/>
        </p:nvSpPr>
        <p:spPr bwMode="auto">
          <a:xfrm>
            <a:off x="144463" y="-6350"/>
            <a:ext cx="7379865" cy="10779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anchor="ctr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it-IT" altLang="it-IT" b="1" dirty="0">
                <a:solidFill>
                  <a:srgbClr val="C00000"/>
                </a:solidFill>
                <a:latin typeface="Calibri" pitchFamily="34" charset="0"/>
                <a:ea typeface="Calibri" pitchFamily="34" charset="0"/>
                <a:cs typeface="OpenSans-Bold"/>
              </a:rPr>
              <a:t>Vincere la sfida che la cronicità oggi impone al </a:t>
            </a:r>
            <a:r>
              <a:rPr lang="it-IT" altLang="it-IT" b="1" dirty="0" smtClean="0">
                <a:solidFill>
                  <a:srgbClr val="C00000"/>
                </a:solidFill>
                <a:latin typeface="Calibri" pitchFamily="34" charset="0"/>
                <a:ea typeface="Calibri" pitchFamily="34" charset="0"/>
                <a:cs typeface="OpenSans-Bold"/>
              </a:rPr>
              <a:t>SSSR Pubblico</a:t>
            </a:r>
            <a:endParaRPr lang="it-IT" altLang="it-IT" sz="6600" dirty="0">
              <a:solidFill>
                <a:srgbClr val="C00000"/>
              </a:solidFill>
              <a:ea typeface="Calibri" pitchFamily="34" charset="0"/>
              <a:cs typeface="OpenSans-Bold"/>
            </a:endParaRPr>
          </a:p>
        </p:txBody>
      </p:sp>
      <p:sp>
        <p:nvSpPr>
          <p:cNvPr id="19462" name="Rettangolo 11"/>
          <p:cNvSpPr>
            <a:spLocks noChangeArrowheads="1"/>
          </p:cNvSpPr>
          <p:nvPr/>
        </p:nvSpPr>
        <p:spPr bwMode="auto">
          <a:xfrm>
            <a:off x="144463" y="1125538"/>
            <a:ext cx="5723681" cy="526297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eaLnBrk="1" hangingPunct="1">
              <a:spcBef>
                <a:spcPct val="0"/>
              </a:spcBef>
              <a:buFontTx/>
              <a:buNone/>
            </a:pPr>
            <a:r>
              <a:rPr lang="it-IT" altLang="it-IT" sz="2400" dirty="0" smtClean="0"/>
              <a:t>Questo risultato si potrà ottenere </a:t>
            </a:r>
          </a:p>
          <a:p>
            <a:pPr eaLnBrk="1" hangingPunct="1">
              <a:spcBef>
                <a:spcPct val="0"/>
              </a:spcBef>
              <a:buFont typeface="Wingdings" pitchFamily="2" charset="2"/>
              <a:buChar char="ü"/>
            </a:pPr>
            <a:r>
              <a:rPr lang="it-IT" altLang="it-IT" sz="2400" dirty="0" smtClean="0"/>
              <a:t> Partendo dai risultati della Sanità di Iniziativa</a:t>
            </a:r>
          </a:p>
          <a:p>
            <a:pPr eaLnBrk="1" hangingPunct="1">
              <a:spcBef>
                <a:spcPct val="0"/>
              </a:spcBef>
              <a:buFont typeface="Wingdings" pitchFamily="2" charset="2"/>
              <a:buChar char="ü"/>
            </a:pPr>
            <a:r>
              <a:rPr lang="it-IT" altLang="it-IT" sz="2400" dirty="0" smtClean="0"/>
              <a:t> </a:t>
            </a:r>
            <a:r>
              <a:rPr lang="it-IT" altLang="it-IT" sz="2400" dirty="0"/>
              <a:t>Riorganizzando l’integrazione delle reti cliniche </a:t>
            </a:r>
            <a:r>
              <a:rPr lang="it-IT" altLang="it-IT" sz="2400" dirty="0" smtClean="0"/>
              <a:t>specialistiche</a:t>
            </a:r>
            <a:endParaRPr lang="it-IT" altLang="it-IT" sz="2400" dirty="0"/>
          </a:p>
          <a:p>
            <a:pPr eaLnBrk="1" hangingPunct="1">
              <a:spcBef>
                <a:spcPct val="0"/>
              </a:spcBef>
              <a:buFont typeface="Wingdings" pitchFamily="2" charset="2"/>
              <a:buChar char="ü"/>
            </a:pPr>
            <a:r>
              <a:rPr lang="it-IT" altLang="it-IT" sz="2400" dirty="0"/>
              <a:t> Coinvolgendo e assegnando nuovi ruoli alle figure </a:t>
            </a:r>
            <a:r>
              <a:rPr lang="it-IT" altLang="it-IT" sz="2400" dirty="0" smtClean="0"/>
              <a:t>assistenziali</a:t>
            </a:r>
            <a:endParaRPr lang="it-IT" altLang="it-IT" sz="2400" dirty="0"/>
          </a:p>
          <a:p>
            <a:pPr eaLnBrk="1" hangingPunct="1">
              <a:spcBef>
                <a:spcPct val="0"/>
              </a:spcBef>
              <a:buFont typeface="Wingdings" pitchFamily="2" charset="2"/>
              <a:buChar char="ü"/>
            </a:pPr>
            <a:r>
              <a:rPr lang="it-IT" altLang="it-IT" sz="2400" dirty="0"/>
              <a:t> Identificando livelli di servizio innovativi per la continuità delle cure </a:t>
            </a:r>
          </a:p>
          <a:p>
            <a:pPr eaLnBrk="1" hangingPunct="1">
              <a:spcBef>
                <a:spcPct val="0"/>
              </a:spcBef>
              <a:buFont typeface="Wingdings" pitchFamily="2" charset="2"/>
              <a:buChar char="ü"/>
            </a:pPr>
            <a:r>
              <a:rPr lang="it-IT" altLang="it-IT" sz="2400" dirty="0"/>
              <a:t> Creando un nuovo sodalizio terapeutico con il cittadino affetto da una patologia </a:t>
            </a:r>
            <a:r>
              <a:rPr lang="it-IT" altLang="it-IT" sz="2400" dirty="0" smtClean="0"/>
              <a:t>cronica</a:t>
            </a:r>
            <a:endParaRPr lang="it-IT" altLang="it-IT" sz="2400" dirty="0"/>
          </a:p>
          <a:p>
            <a:pPr eaLnBrk="1" hangingPunct="1">
              <a:spcBef>
                <a:spcPct val="0"/>
              </a:spcBef>
              <a:buFont typeface="Wingdings" pitchFamily="2" charset="2"/>
              <a:buChar char="ü"/>
            </a:pPr>
            <a:r>
              <a:rPr lang="it-IT" altLang="it-IT" sz="2400" dirty="0"/>
              <a:t> Andando oltre i limiti delle diverse istituzioni</a:t>
            </a:r>
          </a:p>
        </p:txBody>
      </p:sp>
      <p:pic>
        <p:nvPicPr>
          <p:cNvPr id="8" name="Picture 2" descr="logo estar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782" y="6491124"/>
            <a:ext cx="635918" cy="36687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7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7700" y="6490784"/>
            <a:ext cx="846453" cy="35388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3074" name="Picture 2" descr="C:\Users\utente\Pictures\IMG-20151107-WA0005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24129" y="1844824"/>
            <a:ext cx="3419872" cy="499984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0" name="Text Box 8"/>
          <p:cNvSpPr txBox="1">
            <a:spLocks noChangeArrowheads="1"/>
          </p:cNvSpPr>
          <p:nvPr/>
        </p:nvSpPr>
        <p:spPr bwMode="auto">
          <a:xfrm>
            <a:off x="6444209" y="1609878"/>
            <a:ext cx="2699792" cy="276999"/>
          </a:xfrm>
          <a:prstGeom prst="rect">
            <a:avLst/>
          </a:prstGeom>
          <a:noFill/>
          <a:ln>
            <a:noFill/>
          </a:ln>
          <a:extLst/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r">
              <a:spcBef>
                <a:spcPct val="50000"/>
              </a:spcBef>
            </a:pPr>
            <a:r>
              <a:rPr lang="it-IT" altLang="it-IT" sz="1200" i="1" dirty="0">
                <a:solidFill>
                  <a:srgbClr val="0070C0"/>
                </a:solidFill>
              </a:rPr>
              <a:t>Fonte: </a:t>
            </a:r>
            <a:r>
              <a:rPr lang="it-IT" altLang="it-IT" sz="1200" i="1" dirty="0" smtClean="0">
                <a:solidFill>
                  <a:srgbClr val="0070C0"/>
                </a:solidFill>
              </a:rPr>
              <a:t>L. Roti, 2018 modificata</a:t>
            </a:r>
            <a:endParaRPr lang="it-IT" altLang="it-IT" sz="1200" i="1" dirty="0">
              <a:solidFill>
                <a:srgbClr val="0070C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36040308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323" name="Text Box 2"/>
          <p:cNvSpPr txBox="1">
            <a:spLocks noChangeArrowheads="1"/>
          </p:cNvSpPr>
          <p:nvPr/>
        </p:nvSpPr>
        <p:spPr bwMode="auto">
          <a:xfrm>
            <a:off x="-7793" y="1"/>
            <a:ext cx="9144000" cy="8367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0" tIns="0" rIns="0" bIns="0" anchor="ctr"/>
          <a:lstStyle>
            <a:lvl1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1pPr>
            <a:lvl2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2pPr>
            <a:lvl3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3pPr>
            <a:lvl4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4pPr>
            <a:lvl5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9pPr>
          </a:lstStyle>
          <a:p>
            <a:pPr algn="ctr" eaLnBrk="1" hangingPunct="1">
              <a:lnSpc>
                <a:spcPct val="90000"/>
              </a:lnSpc>
              <a:buClrTx/>
              <a:buFontTx/>
              <a:buNone/>
            </a:pPr>
            <a:r>
              <a:rPr lang="it-IT" altLang="it-IT" sz="3600" b="1" dirty="0">
                <a:solidFill>
                  <a:schemeClr val="accent4">
                    <a:lumMod val="50000"/>
                  </a:schemeClr>
                </a:solidFill>
                <a:latin typeface="+mn-lt"/>
                <a:ea typeface="ＭＳ Ｐゴシック" pitchFamily="34" charset="-128"/>
              </a:rPr>
              <a:t>Cure Primarie – Il modello di riferimento</a:t>
            </a:r>
          </a:p>
        </p:txBody>
      </p:sp>
      <p:sp>
        <p:nvSpPr>
          <p:cNvPr id="56324" name="Text Box 3"/>
          <p:cNvSpPr txBox="1">
            <a:spLocks noChangeArrowheads="1"/>
          </p:cNvSpPr>
          <p:nvPr/>
        </p:nvSpPr>
        <p:spPr bwMode="auto">
          <a:xfrm>
            <a:off x="0" y="1052736"/>
            <a:ext cx="4139952" cy="543804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0" tIns="0" rIns="0" bIns="0" anchor="ctr"/>
          <a:lstStyle>
            <a:lvl1pPr marL="333375" indent="-333375" eaLnBrk="0" hangingPunct="0">
              <a:tabLst>
                <a:tab pos="333375" algn="l"/>
                <a:tab pos="781050" algn="l"/>
                <a:tab pos="1230313" algn="l"/>
                <a:tab pos="1679575" algn="l"/>
                <a:tab pos="2128838" algn="l"/>
                <a:tab pos="2578100" algn="l"/>
                <a:tab pos="3027363" algn="l"/>
                <a:tab pos="3476625" algn="l"/>
                <a:tab pos="3925888" algn="l"/>
                <a:tab pos="4375150" algn="l"/>
                <a:tab pos="4824413" algn="l"/>
                <a:tab pos="5273675" algn="l"/>
                <a:tab pos="5722938" algn="l"/>
                <a:tab pos="6172200" algn="l"/>
                <a:tab pos="6621463" algn="l"/>
                <a:tab pos="7070725" algn="l"/>
                <a:tab pos="7519988" algn="l"/>
                <a:tab pos="7969250" algn="l"/>
                <a:tab pos="8418513" algn="l"/>
                <a:tab pos="8867775" algn="l"/>
                <a:tab pos="9317038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1pPr>
            <a:lvl2pPr eaLnBrk="0" hangingPunct="0">
              <a:tabLst>
                <a:tab pos="333375" algn="l"/>
                <a:tab pos="781050" algn="l"/>
                <a:tab pos="1230313" algn="l"/>
                <a:tab pos="1679575" algn="l"/>
                <a:tab pos="2128838" algn="l"/>
                <a:tab pos="2578100" algn="l"/>
                <a:tab pos="3027363" algn="l"/>
                <a:tab pos="3476625" algn="l"/>
                <a:tab pos="3925888" algn="l"/>
                <a:tab pos="4375150" algn="l"/>
                <a:tab pos="4824413" algn="l"/>
                <a:tab pos="5273675" algn="l"/>
                <a:tab pos="5722938" algn="l"/>
                <a:tab pos="6172200" algn="l"/>
                <a:tab pos="6621463" algn="l"/>
                <a:tab pos="7070725" algn="l"/>
                <a:tab pos="7519988" algn="l"/>
                <a:tab pos="7969250" algn="l"/>
                <a:tab pos="8418513" algn="l"/>
                <a:tab pos="8867775" algn="l"/>
                <a:tab pos="9317038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2pPr>
            <a:lvl3pPr eaLnBrk="0" hangingPunct="0">
              <a:tabLst>
                <a:tab pos="333375" algn="l"/>
                <a:tab pos="781050" algn="l"/>
                <a:tab pos="1230313" algn="l"/>
                <a:tab pos="1679575" algn="l"/>
                <a:tab pos="2128838" algn="l"/>
                <a:tab pos="2578100" algn="l"/>
                <a:tab pos="3027363" algn="l"/>
                <a:tab pos="3476625" algn="l"/>
                <a:tab pos="3925888" algn="l"/>
                <a:tab pos="4375150" algn="l"/>
                <a:tab pos="4824413" algn="l"/>
                <a:tab pos="5273675" algn="l"/>
                <a:tab pos="5722938" algn="l"/>
                <a:tab pos="6172200" algn="l"/>
                <a:tab pos="6621463" algn="l"/>
                <a:tab pos="7070725" algn="l"/>
                <a:tab pos="7519988" algn="l"/>
                <a:tab pos="7969250" algn="l"/>
                <a:tab pos="8418513" algn="l"/>
                <a:tab pos="8867775" algn="l"/>
                <a:tab pos="9317038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3pPr>
            <a:lvl4pPr eaLnBrk="0" hangingPunct="0">
              <a:tabLst>
                <a:tab pos="333375" algn="l"/>
                <a:tab pos="781050" algn="l"/>
                <a:tab pos="1230313" algn="l"/>
                <a:tab pos="1679575" algn="l"/>
                <a:tab pos="2128838" algn="l"/>
                <a:tab pos="2578100" algn="l"/>
                <a:tab pos="3027363" algn="l"/>
                <a:tab pos="3476625" algn="l"/>
                <a:tab pos="3925888" algn="l"/>
                <a:tab pos="4375150" algn="l"/>
                <a:tab pos="4824413" algn="l"/>
                <a:tab pos="5273675" algn="l"/>
                <a:tab pos="5722938" algn="l"/>
                <a:tab pos="6172200" algn="l"/>
                <a:tab pos="6621463" algn="l"/>
                <a:tab pos="7070725" algn="l"/>
                <a:tab pos="7519988" algn="l"/>
                <a:tab pos="7969250" algn="l"/>
                <a:tab pos="8418513" algn="l"/>
                <a:tab pos="8867775" algn="l"/>
                <a:tab pos="9317038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4pPr>
            <a:lvl5pPr eaLnBrk="0" hangingPunct="0">
              <a:tabLst>
                <a:tab pos="333375" algn="l"/>
                <a:tab pos="781050" algn="l"/>
                <a:tab pos="1230313" algn="l"/>
                <a:tab pos="1679575" algn="l"/>
                <a:tab pos="2128838" algn="l"/>
                <a:tab pos="2578100" algn="l"/>
                <a:tab pos="3027363" algn="l"/>
                <a:tab pos="3476625" algn="l"/>
                <a:tab pos="3925888" algn="l"/>
                <a:tab pos="4375150" algn="l"/>
                <a:tab pos="4824413" algn="l"/>
                <a:tab pos="5273675" algn="l"/>
                <a:tab pos="5722938" algn="l"/>
                <a:tab pos="6172200" algn="l"/>
                <a:tab pos="6621463" algn="l"/>
                <a:tab pos="7070725" algn="l"/>
                <a:tab pos="7519988" algn="l"/>
                <a:tab pos="7969250" algn="l"/>
                <a:tab pos="8418513" algn="l"/>
                <a:tab pos="8867775" algn="l"/>
                <a:tab pos="9317038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333375" algn="l"/>
                <a:tab pos="781050" algn="l"/>
                <a:tab pos="1230313" algn="l"/>
                <a:tab pos="1679575" algn="l"/>
                <a:tab pos="2128838" algn="l"/>
                <a:tab pos="2578100" algn="l"/>
                <a:tab pos="3027363" algn="l"/>
                <a:tab pos="3476625" algn="l"/>
                <a:tab pos="3925888" algn="l"/>
                <a:tab pos="4375150" algn="l"/>
                <a:tab pos="4824413" algn="l"/>
                <a:tab pos="5273675" algn="l"/>
                <a:tab pos="5722938" algn="l"/>
                <a:tab pos="6172200" algn="l"/>
                <a:tab pos="6621463" algn="l"/>
                <a:tab pos="7070725" algn="l"/>
                <a:tab pos="7519988" algn="l"/>
                <a:tab pos="7969250" algn="l"/>
                <a:tab pos="8418513" algn="l"/>
                <a:tab pos="8867775" algn="l"/>
                <a:tab pos="9317038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333375" algn="l"/>
                <a:tab pos="781050" algn="l"/>
                <a:tab pos="1230313" algn="l"/>
                <a:tab pos="1679575" algn="l"/>
                <a:tab pos="2128838" algn="l"/>
                <a:tab pos="2578100" algn="l"/>
                <a:tab pos="3027363" algn="l"/>
                <a:tab pos="3476625" algn="l"/>
                <a:tab pos="3925888" algn="l"/>
                <a:tab pos="4375150" algn="l"/>
                <a:tab pos="4824413" algn="l"/>
                <a:tab pos="5273675" algn="l"/>
                <a:tab pos="5722938" algn="l"/>
                <a:tab pos="6172200" algn="l"/>
                <a:tab pos="6621463" algn="l"/>
                <a:tab pos="7070725" algn="l"/>
                <a:tab pos="7519988" algn="l"/>
                <a:tab pos="7969250" algn="l"/>
                <a:tab pos="8418513" algn="l"/>
                <a:tab pos="8867775" algn="l"/>
                <a:tab pos="9317038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333375" algn="l"/>
                <a:tab pos="781050" algn="l"/>
                <a:tab pos="1230313" algn="l"/>
                <a:tab pos="1679575" algn="l"/>
                <a:tab pos="2128838" algn="l"/>
                <a:tab pos="2578100" algn="l"/>
                <a:tab pos="3027363" algn="l"/>
                <a:tab pos="3476625" algn="l"/>
                <a:tab pos="3925888" algn="l"/>
                <a:tab pos="4375150" algn="l"/>
                <a:tab pos="4824413" algn="l"/>
                <a:tab pos="5273675" algn="l"/>
                <a:tab pos="5722938" algn="l"/>
                <a:tab pos="6172200" algn="l"/>
                <a:tab pos="6621463" algn="l"/>
                <a:tab pos="7070725" algn="l"/>
                <a:tab pos="7519988" algn="l"/>
                <a:tab pos="7969250" algn="l"/>
                <a:tab pos="8418513" algn="l"/>
                <a:tab pos="8867775" algn="l"/>
                <a:tab pos="9317038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333375" algn="l"/>
                <a:tab pos="781050" algn="l"/>
                <a:tab pos="1230313" algn="l"/>
                <a:tab pos="1679575" algn="l"/>
                <a:tab pos="2128838" algn="l"/>
                <a:tab pos="2578100" algn="l"/>
                <a:tab pos="3027363" algn="l"/>
                <a:tab pos="3476625" algn="l"/>
                <a:tab pos="3925888" algn="l"/>
                <a:tab pos="4375150" algn="l"/>
                <a:tab pos="4824413" algn="l"/>
                <a:tab pos="5273675" algn="l"/>
                <a:tab pos="5722938" algn="l"/>
                <a:tab pos="6172200" algn="l"/>
                <a:tab pos="6621463" algn="l"/>
                <a:tab pos="7070725" algn="l"/>
                <a:tab pos="7519988" algn="l"/>
                <a:tab pos="7969250" algn="l"/>
                <a:tab pos="8418513" algn="l"/>
                <a:tab pos="8867775" algn="l"/>
                <a:tab pos="9317038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9pPr>
          </a:lstStyle>
          <a:p>
            <a:pPr eaLnBrk="1" hangingPunct="1">
              <a:lnSpc>
                <a:spcPct val="90000"/>
              </a:lnSpc>
              <a:spcBef>
                <a:spcPts val="1000"/>
              </a:spcBef>
              <a:buClr>
                <a:srgbClr val="C00000"/>
              </a:buClr>
              <a:buSzPct val="80000"/>
              <a:buFont typeface="Wingdings" pitchFamily="2" charset="2"/>
              <a:buChar char="Ø"/>
            </a:pPr>
            <a:r>
              <a:rPr lang="it-IT" altLang="it-IT" b="1" dirty="0">
                <a:solidFill>
                  <a:srgbClr val="C00000"/>
                </a:solidFill>
                <a:latin typeface="Calibri" pitchFamily="34" charset="0"/>
                <a:ea typeface="ＭＳ Ｐゴシック" pitchFamily="34" charset="-128"/>
              </a:rPr>
              <a:t>Nuova organizzazione delle cure primarie </a:t>
            </a:r>
            <a:r>
              <a:rPr lang="it-IT" altLang="it-IT" b="1" dirty="0">
                <a:solidFill>
                  <a:srgbClr val="000000"/>
                </a:solidFill>
                <a:latin typeface="Calibri" pitchFamily="34" charset="0"/>
                <a:ea typeface="ＭＳ Ｐゴシック" pitchFamily="34" charset="-128"/>
              </a:rPr>
              <a:t>(AFT, elenchi di patologia, visite programmate, infermieri di comunità)</a:t>
            </a:r>
          </a:p>
          <a:p>
            <a:pPr eaLnBrk="1" hangingPunct="1">
              <a:lnSpc>
                <a:spcPct val="90000"/>
              </a:lnSpc>
              <a:spcBef>
                <a:spcPts val="1000"/>
              </a:spcBef>
              <a:buClr>
                <a:srgbClr val="C00000"/>
              </a:buClr>
              <a:buSzPct val="80000"/>
              <a:buFont typeface="Wingdings" pitchFamily="2" charset="2"/>
              <a:buChar char="Ø"/>
            </a:pPr>
            <a:r>
              <a:rPr lang="it-IT" altLang="it-IT" b="1" dirty="0">
                <a:solidFill>
                  <a:srgbClr val="C00000"/>
                </a:solidFill>
                <a:latin typeface="Calibri" pitchFamily="34" charset="0"/>
                <a:ea typeface="ＭＳ Ｐゴシック" pitchFamily="34" charset="-128"/>
              </a:rPr>
              <a:t>Supporto alle decisioni </a:t>
            </a:r>
            <a:r>
              <a:rPr lang="it-IT" altLang="it-IT" b="1" dirty="0">
                <a:solidFill>
                  <a:srgbClr val="000000"/>
                </a:solidFill>
                <a:latin typeface="Calibri" pitchFamily="34" charset="0"/>
                <a:ea typeface="ＭＳ Ｐゴシック" pitchFamily="34" charset="-128"/>
              </a:rPr>
              <a:t>(condivisione </a:t>
            </a:r>
            <a:r>
              <a:rPr lang="it-IT" altLang="it-IT" b="1" dirty="0" smtClean="0">
                <a:solidFill>
                  <a:srgbClr val="000000"/>
                </a:solidFill>
                <a:latin typeface="Calibri" pitchFamily="34" charset="0"/>
                <a:ea typeface="ＭＳ Ｐゴシック" pitchFamily="34" charset="-128"/>
              </a:rPr>
              <a:t>PDTA, </a:t>
            </a:r>
            <a:r>
              <a:rPr lang="it-IT" altLang="it-IT" b="1" dirty="0">
                <a:solidFill>
                  <a:srgbClr val="000000"/>
                </a:solidFill>
                <a:latin typeface="Calibri" pitchFamily="34" charset="0"/>
                <a:ea typeface="ＭＳ Ｐゴシック" pitchFamily="34" charset="-128"/>
              </a:rPr>
              <a:t>accesso consulenza specialistica, priorità cliniche)</a:t>
            </a:r>
          </a:p>
          <a:p>
            <a:pPr eaLnBrk="1" hangingPunct="1">
              <a:lnSpc>
                <a:spcPct val="90000"/>
              </a:lnSpc>
              <a:spcBef>
                <a:spcPts val="1000"/>
              </a:spcBef>
              <a:buClr>
                <a:srgbClr val="C00000"/>
              </a:buClr>
              <a:buSzPct val="80000"/>
              <a:buFont typeface="Wingdings" pitchFamily="2" charset="2"/>
              <a:buChar char="Ø"/>
            </a:pPr>
            <a:r>
              <a:rPr lang="it-IT" altLang="it-IT" b="1" dirty="0">
                <a:solidFill>
                  <a:srgbClr val="C00000"/>
                </a:solidFill>
                <a:latin typeface="Calibri" pitchFamily="34" charset="0"/>
                <a:ea typeface="ＭＳ Ｐゴシック" pitchFamily="34" charset="-128"/>
              </a:rPr>
              <a:t>Supporto all’autocura </a:t>
            </a:r>
            <a:r>
              <a:rPr lang="it-IT" altLang="it-IT" b="1" dirty="0" smtClean="0">
                <a:solidFill>
                  <a:srgbClr val="000000"/>
                </a:solidFill>
                <a:latin typeface="Calibri" pitchFamily="34" charset="0"/>
                <a:ea typeface="ＭＳ Ｐゴシック" pitchFamily="34" charset="-128"/>
              </a:rPr>
              <a:t>(il </a:t>
            </a:r>
            <a:r>
              <a:rPr lang="it-IT" altLang="it-IT" b="1" dirty="0">
                <a:solidFill>
                  <a:srgbClr val="000000"/>
                </a:solidFill>
                <a:latin typeface="Calibri" pitchFamily="34" charset="0"/>
                <a:ea typeface="ＭＳ Ｐゴシック" pitchFamily="34" charset="-128"/>
              </a:rPr>
              <a:t>ruolo </a:t>
            </a:r>
            <a:r>
              <a:rPr lang="it-IT" altLang="it-IT" b="1" dirty="0" smtClean="0">
                <a:solidFill>
                  <a:srgbClr val="000000"/>
                </a:solidFill>
                <a:latin typeface="Calibri" pitchFamily="34" charset="0"/>
                <a:ea typeface="ＭＳ Ｐゴシック" pitchFamily="34" charset="-128"/>
              </a:rPr>
              <a:t>dell’infermiere</a:t>
            </a:r>
            <a:r>
              <a:rPr lang="it-IT" altLang="it-IT" b="1" dirty="0">
                <a:solidFill>
                  <a:srgbClr val="000000"/>
                </a:solidFill>
                <a:latin typeface="Calibri" pitchFamily="34" charset="0"/>
                <a:ea typeface="ＭＳ Ｐゴシック" pitchFamily="34" charset="-128"/>
              </a:rPr>
              <a:t>, il paziente esperto)</a:t>
            </a:r>
          </a:p>
          <a:p>
            <a:pPr eaLnBrk="1" hangingPunct="1">
              <a:lnSpc>
                <a:spcPct val="90000"/>
              </a:lnSpc>
              <a:spcBef>
                <a:spcPts val="1000"/>
              </a:spcBef>
              <a:buClr>
                <a:srgbClr val="C00000"/>
              </a:buClr>
              <a:buSzPct val="80000"/>
              <a:buFont typeface="Wingdings" pitchFamily="2" charset="2"/>
              <a:buChar char="Ø"/>
            </a:pPr>
            <a:r>
              <a:rPr lang="it-IT" altLang="it-IT" b="1" dirty="0">
                <a:solidFill>
                  <a:srgbClr val="C00000"/>
                </a:solidFill>
                <a:latin typeface="Calibri" pitchFamily="34" charset="0"/>
                <a:ea typeface="ＭＳ Ｐゴシック" pitchFamily="34" charset="-128"/>
              </a:rPr>
              <a:t>Sistema informativo </a:t>
            </a:r>
            <a:r>
              <a:rPr lang="it-IT" altLang="it-IT" b="1" dirty="0">
                <a:solidFill>
                  <a:srgbClr val="000000"/>
                </a:solidFill>
                <a:latin typeface="Calibri" pitchFamily="34" charset="0"/>
                <a:ea typeface="ＭＳ Ｐゴシック" pitchFamily="34" charset="-128"/>
              </a:rPr>
              <a:t>(supporto alle attività di cura) </a:t>
            </a:r>
          </a:p>
          <a:p>
            <a:pPr eaLnBrk="1" hangingPunct="1">
              <a:lnSpc>
                <a:spcPct val="90000"/>
              </a:lnSpc>
              <a:spcBef>
                <a:spcPts val="1000"/>
              </a:spcBef>
              <a:buClr>
                <a:srgbClr val="C00000"/>
              </a:buClr>
              <a:buSzPct val="80000"/>
              <a:buFont typeface="Wingdings" pitchFamily="2" charset="2"/>
              <a:buChar char="Ø"/>
            </a:pPr>
            <a:r>
              <a:rPr lang="it-IT" altLang="it-IT" b="1" dirty="0">
                <a:solidFill>
                  <a:srgbClr val="C00000"/>
                </a:solidFill>
                <a:latin typeface="Calibri" pitchFamily="34" charset="0"/>
                <a:ea typeface="ＭＳ Ｐゴシック" pitchFamily="34" charset="-128"/>
              </a:rPr>
              <a:t>Potenziamento risorse della comunità   e iniziative di </a:t>
            </a:r>
            <a:r>
              <a:rPr lang="it-IT" altLang="it-IT" b="1" dirty="0" smtClean="0">
                <a:solidFill>
                  <a:srgbClr val="C00000"/>
                </a:solidFill>
                <a:latin typeface="Calibri" pitchFamily="34" charset="0"/>
                <a:ea typeface="ＭＳ Ｐゴシック" pitchFamily="34" charset="-128"/>
              </a:rPr>
              <a:t>comunità </a:t>
            </a:r>
            <a:r>
              <a:rPr lang="it-IT" altLang="it-IT" b="1" dirty="0" smtClean="0">
                <a:solidFill>
                  <a:srgbClr val="000000"/>
                </a:solidFill>
                <a:latin typeface="Calibri" pitchFamily="34" charset="0"/>
                <a:ea typeface="ＭＳ Ｐゴシック" pitchFamily="34" charset="-128"/>
              </a:rPr>
              <a:t>(AFA, invecchiamento attivo, gruppi di cammino …..) </a:t>
            </a:r>
            <a:endParaRPr lang="it-IT" altLang="it-IT" b="1" dirty="0">
              <a:solidFill>
                <a:srgbClr val="C00000"/>
              </a:solidFill>
              <a:latin typeface="Calibri" pitchFamily="34" charset="0"/>
              <a:ea typeface="ＭＳ Ｐゴシック" pitchFamily="34" charset="-128"/>
            </a:endParaRPr>
          </a:p>
          <a:p>
            <a:pPr eaLnBrk="1" hangingPunct="1">
              <a:lnSpc>
                <a:spcPct val="90000"/>
              </a:lnSpc>
              <a:spcBef>
                <a:spcPts val="1000"/>
              </a:spcBef>
              <a:buClr>
                <a:srgbClr val="C00000"/>
              </a:buClr>
              <a:buSzPct val="80000"/>
              <a:buFont typeface="Wingdings" pitchFamily="2" charset="2"/>
              <a:buChar char="Ø"/>
            </a:pPr>
            <a:r>
              <a:rPr lang="it-IT" altLang="it-IT" b="1" dirty="0">
                <a:solidFill>
                  <a:srgbClr val="C00000"/>
                </a:solidFill>
                <a:latin typeface="Calibri" pitchFamily="34" charset="0"/>
                <a:ea typeface="ＭＳ Ｐゴシック" pitchFamily="34" charset="-128"/>
              </a:rPr>
              <a:t>Forte interazione tra modello di cura e contesto di riferimento (</a:t>
            </a:r>
            <a:r>
              <a:rPr lang="it-IT" altLang="it-IT" b="1" i="1" dirty="0">
                <a:solidFill>
                  <a:srgbClr val="C00000"/>
                </a:solidFill>
                <a:latin typeface="Calibri" pitchFamily="34" charset="0"/>
                <a:ea typeface="ＭＳ Ｐゴシック" pitchFamily="34" charset="-128"/>
              </a:rPr>
              <a:t>community</a:t>
            </a:r>
            <a:r>
              <a:rPr lang="it-IT" altLang="it-IT" b="1" dirty="0">
                <a:solidFill>
                  <a:srgbClr val="C00000"/>
                </a:solidFill>
                <a:latin typeface="Calibri" pitchFamily="34" charset="0"/>
                <a:ea typeface="ＭＳ Ｐゴシック" pitchFamily="34" charset="-128"/>
              </a:rPr>
              <a:t>) </a:t>
            </a:r>
            <a:r>
              <a:rPr lang="it-IT" altLang="it-IT" b="1" dirty="0" smtClean="0">
                <a:solidFill>
                  <a:srgbClr val="C00000"/>
                </a:solidFill>
                <a:latin typeface="Calibri" pitchFamily="34" charset="0"/>
                <a:ea typeface="ＭＳ Ｐゴシック" pitchFamily="34" charset="-128"/>
              </a:rPr>
              <a:t>– associazionismo </a:t>
            </a:r>
            <a:r>
              <a:rPr lang="it-IT" altLang="it-IT" b="1" dirty="0" smtClean="0">
                <a:solidFill>
                  <a:srgbClr val="000000"/>
                </a:solidFill>
                <a:latin typeface="Calibri" pitchFamily="34" charset="0"/>
                <a:ea typeface="ＭＳ Ｐゴシック" pitchFamily="34" charset="-128"/>
              </a:rPr>
              <a:t>(partecipazione attiva) </a:t>
            </a:r>
          </a:p>
          <a:p>
            <a:pPr eaLnBrk="1" hangingPunct="1">
              <a:lnSpc>
                <a:spcPct val="90000"/>
              </a:lnSpc>
              <a:spcBef>
                <a:spcPts val="1000"/>
              </a:spcBef>
              <a:buClr>
                <a:srgbClr val="C00000"/>
              </a:buClr>
              <a:buSzPct val="80000"/>
              <a:buFont typeface="Wingdings" pitchFamily="2" charset="2"/>
              <a:buChar char="Ø"/>
            </a:pPr>
            <a:endParaRPr lang="it-IT" altLang="it-IT" b="1" dirty="0">
              <a:solidFill>
                <a:srgbClr val="C00000"/>
              </a:solidFill>
              <a:latin typeface="Calibri" pitchFamily="34" charset="0"/>
              <a:ea typeface="ＭＳ Ｐゴシック" pitchFamily="34" charset="-128"/>
            </a:endParaRPr>
          </a:p>
        </p:txBody>
      </p:sp>
      <p:pic>
        <p:nvPicPr>
          <p:cNvPr id="56325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39952" y="1054927"/>
            <a:ext cx="4950217" cy="525439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</p:pic>
      <p:pic>
        <p:nvPicPr>
          <p:cNvPr id="6" name="Picture 2" descr="logo estar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62246" y="6491124"/>
            <a:ext cx="635918" cy="36687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7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07186" y="6490784"/>
            <a:ext cx="846453" cy="35388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Rettangolo 1"/>
          <p:cNvSpPr/>
          <p:nvPr/>
        </p:nvSpPr>
        <p:spPr>
          <a:xfrm>
            <a:off x="4211960" y="5972118"/>
            <a:ext cx="720080" cy="382878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936461319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9" name="Immagine 38"/>
          <p:cNvPicPr/>
          <p:nvPr/>
        </p:nvPicPr>
        <p:blipFill>
          <a:blip r:embed="rId2"/>
          <a:stretch/>
        </p:blipFill>
        <p:spPr>
          <a:xfrm>
            <a:off x="179512" y="188640"/>
            <a:ext cx="8784976" cy="6445290"/>
          </a:xfrm>
          <a:prstGeom prst="rect">
            <a:avLst/>
          </a:prstGeom>
          <a:ln>
            <a:noFill/>
          </a:ln>
        </p:spPr>
      </p:pic>
      <p:pic>
        <p:nvPicPr>
          <p:cNvPr id="3" name="Picture 7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2694" y="-1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" name="Picture 2" descr="logo estar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2306" y="0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" name="Stella a 5 punte 6"/>
          <p:cNvSpPr/>
          <p:nvPr/>
        </p:nvSpPr>
        <p:spPr>
          <a:xfrm>
            <a:off x="1331640" y="3374707"/>
            <a:ext cx="144016" cy="126301"/>
          </a:xfrm>
          <a:prstGeom prst="star5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sp>
        <p:nvSpPr>
          <p:cNvPr id="10" name="Stella a 5 punte 9"/>
          <p:cNvSpPr/>
          <p:nvPr/>
        </p:nvSpPr>
        <p:spPr>
          <a:xfrm>
            <a:off x="1835696" y="6039003"/>
            <a:ext cx="144016" cy="126301"/>
          </a:xfrm>
          <a:prstGeom prst="star5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sp>
        <p:nvSpPr>
          <p:cNvPr id="11" name="Stella a 5 punte 10"/>
          <p:cNvSpPr/>
          <p:nvPr/>
        </p:nvSpPr>
        <p:spPr>
          <a:xfrm>
            <a:off x="755576" y="4454827"/>
            <a:ext cx="144016" cy="126301"/>
          </a:xfrm>
          <a:prstGeom prst="star5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sp>
        <p:nvSpPr>
          <p:cNvPr id="12" name="Stella a 5 punte 11"/>
          <p:cNvSpPr/>
          <p:nvPr/>
        </p:nvSpPr>
        <p:spPr>
          <a:xfrm>
            <a:off x="2411760" y="6183019"/>
            <a:ext cx="144016" cy="126301"/>
          </a:xfrm>
          <a:prstGeom prst="star5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sp>
        <p:nvSpPr>
          <p:cNvPr id="13" name="Stella a 5 punte 12"/>
          <p:cNvSpPr/>
          <p:nvPr/>
        </p:nvSpPr>
        <p:spPr>
          <a:xfrm>
            <a:off x="3995936" y="6615067"/>
            <a:ext cx="144016" cy="126301"/>
          </a:xfrm>
          <a:prstGeom prst="star5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sp>
        <p:nvSpPr>
          <p:cNvPr id="14" name="Stella a 5 punte 13"/>
          <p:cNvSpPr/>
          <p:nvPr/>
        </p:nvSpPr>
        <p:spPr>
          <a:xfrm>
            <a:off x="4716016" y="6471051"/>
            <a:ext cx="144016" cy="126301"/>
          </a:xfrm>
          <a:prstGeom prst="star5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sp>
        <p:nvSpPr>
          <p:cNvPr id="15" name="Stella a 5 punte 14"/>
          <p:cNvSpPr/>
          <p:nvPr/>
        </p:nvSpPr>
        <p:spPr>
          <a:xfrm>
            <a:off x="6588224" y="6309320"/>
            <a:ext cx="144016" cy="126301"/>
          </a:xfrm>
          <a:prstGeom prst="star5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sp>
        <p:nvSpPr>
          <p:cNvPr id="16" name="Stella a 5 punte 15"/>
          <p:cNvSpPr/>
          <p:nvPr/>
        </p:nvSpPr>
        <p:spPr>
          <a:xfrm>
            <a:off x="7380312" y="5894987"/>
            <a:ext cx="144016" cy="126301"/>
          </a:xfrm>
          <a:prstGeom prst="star5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sp>
        <p:nvSpPr>
          <p:cNvPr id="17" name="Stella a 5 punte 16"/>
          <p:cNvSpPr/>
          <p:nvPr/>
        </p:nvSpPr>
        <p:spPr>
          <a:xfrm>
            <a:off x="8316416" y="5085184"/>
            <a:ext cx="144016" cy="126301"/>
          </a:xfrm>
          <a:prstGeom prst="star5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sp>
        <p:nvSpPr>
          <p:cNvPr id="18" name="Stella a 5 punte 17"/>
          <p:cNvSpPr/>
          <p:nvPr/>
        </p:nvSpPr>
        <p:spPr>
          <a:xfrm>
            <a:off x="7596336" y="3446715"/>
            <a:ext cx="144016" cy="126301"/>
          </a:xfrm>
          <a:prstGeom prst="star5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sp>
        <p:nvSpPr>
          <p:cNvPr id="19" name="Stella a 5 punte 18"/>
          <p:cNvSpPr/>
          <p:nvPr/>
        </p:nvSpPr>
        <p:spPr>
          <a:xfrm>
            <a:off x="7092280" y="2204864"/>
            <a:ext cx="144016" cy="126301"/>
          </a:xfrm>
          <a:prstGeom prst="star5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pic>
        <p:nvPicPr>
          <p:cNvPr id="20" name="Picture 2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77894" y="-39585"/>
            <a:ext cx="1659210" cy="170715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1" name="Picture 3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96552" y="675068"/>
            <a:ext cx="1382943" cy="27785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2" name="Picture 4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460442" y="563756"/>
            <a:ext cx="1010369" cy="4167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3" name="Picture 5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81161" y="611920"/>
            <a:ext cx="1073517" cy="34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727621475"/>
      </p:ext>
    </p:extLst>
  </p:cSld>
  <p:clrMapOvr>
    <a:masterClrMapping/>
  </p:clrMapOvr>
  <p:timing>
    <p:tnLst>
      <p:par>
        <p:cTn id="1" dur="indefinite" restart="never" nodeType="tmRoot">
          <p:childTnLst>
            <p:seq>
              <p:cTn id="2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2756" name="Picture 2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29698" y="885176"/>
            <a:ext cx="3578206" cy="261763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Rettangolo 3"/>
          <p:cNvSpPr/>
          <p:nvPr/>
        </p:nvSpPr>
        <p:spPr>
          <a:xfrm>
            <a:off x="425544" y="3948212"/>
            <a:ext cx="6882760" cy="2585178"/>
          </a:xfrm>
          <a:prstGeom prst="rect">
            <a:avLst/>
          </a:prstGeom>
        </p:spPr>
        <p:txBody>
          <a:bodyPr wrap="square" lIns="91291" tIns="45648" rIns="91291" bIns="45648">
            <a:spAutoFit/>
          </a:bodyPr>
          <a:lstStyle/>
          <a:p>
            <a:pPr defTabSz="912979">
              <a:defRPr/>
            </a:pPr>
            <a:r>
              <a:rPr lang="it-IT" dirty="0">
                <a:solidFill>
                  <a:prstClr val="black"/>
                </a:solidFill>
                <a:cs typeface="Simplified Arabic Fixed" panose="02070309020205020404" pitchFamily="49" charset="-78"/>
              </a:rPr>
              <a:t>In base alla </a:t>
            </a:r>
            <a:r>
              <a:rPr lang="it-IT" b="1" dirty="0">
                <a:solidFill>
                  <a:prstClr val="black"/>
                </a:solidFill>
                <a:cs typeface="Simplified Arabic Fixed" panose="02070309020205020404" pitchFamily="49" charset="-78"/>
              </a:rPr>
              <a:t>DGRT 1235/2012</a:t>
            </a:r>
            <a:r>
              <a:rPr lang="it-IT" dirty="0">
                <a:solidFill>
                  <a:prstClr val="black"/>
                </a:solidFill>
                <a:cs typeface="Simplified Arabic Fixed" panose="02070309020205020404" pitchFamily="49" charset="-78"/>
              </a:rPr>
              <a:t>, la copertura della Sanità d’Iniziativa sarà estesa con incrementi annuali del 20% annuo fino ad arrivare a regime alla fine del 2015. </a:t>
            </a:r>
          </a:p>
          <a:p>
            <a:pPr defTabSz="912979">
              <a:defRPr/>
            </a:pPr>
            <a:endParaRPr lang="it-IT" dirty="0">
              <a:solidFill>
                <a:prstClr val="black"/>
              </a:solidFill>
              <a:cs typeface="Simplified Arabic Fixed" panose="02070309020205020404" pitchFamily="49" charset="-78"/>
            </a:endParaRPr>
          </a:p>
          <a:p>
            <a:pPr defTabSz="912979">
              <a:defRPr/>
            </a:pPr>
            <a:r>
              <a:rPr lang="it-IT" dirty="0">
                <a:solidFill>
                  <a:prstClr val="black"/>
                </a:solidFill>
                <a:cs typeface="Simplified Arabic Fixed" panose="02070309020205020404" pitchFamily="49" charset="-78"/>
              </a:rPr>
              <a:t>Il modello dovrà essere contestualizzato alla nuova realtà organizzativa dell'assistenza territoriale prevista dall'ACN della Medicina Generale, dall'AIR di cui alla </a:t>
            </a:r>
            <a:r>
              <a:rPr lang="it-IT" b="1" dirty="0">
                <a:solidFill>
                  <a:prstClr val="black"/>
                </a:solidFill>
                <a:cs typeface="Simplified Arabic Fixed" panose="02070309020205020404" pitchFamily="49" charset="-78"/>
              </a:rPr>
              <a:t>DGRT 1231/2012</a:t>
            </a:r>
            <a:r>
              <a:rPr lang="it-IT" dirty="0">
                <a:solidFill>
                  <a:prstClr val="black"/>
                </a:solidFill>
                <a:cs typeface="Simplified Arabic Fixed" panose="02070309020205020404" pitchFamily="49" charset="-78"/>
              </a:rPr>
              <a:t>, nonché dal D.lgs. 158/2012 convertito in Legge 189/2012, che prevedono la realizzazione delle </a:t>
            </a:r>
            <a:r>
              <a:rPr lang="it-IT" b="1" dirty="0">
                <a:solidFill>
                  <a:prstClr val="black"/>
                </a:solidFill>
                <a:cs typeface="Simplified Arabic Fixed" panose="02070309020205020404" pitchFamily="49" charset="-78"/>
              </a:rPr>
              <a:t>AFT </a:t>
            </a:r>
            <a:r>
              <a:rPr lang="it-IT" dirty="0">
                <a:solidFill>
                  <a:prstClr val="black"/>
                </a:solidFill>
                <a:cs typeface="Simplified Arabic Fixed" panose="02070309020205020404" pitchFamily="49" charset="-78"/>
              </a:rPr>
              <a:t>e delle </a:t>
            </a:r>
            <a:r>
              <a:rPr lang="it-IT" b="1" dirty="0">
                <a:solidFill>
                  <a:prstClr val="black"/>
                </a:solidFill>
                <a:cs typeface="Simplified Arabic Fixed" panose="02070309020205020404" pitchFamily="49" charset="-78"/>
              </a:rPr>
              <a:t>UCCP</a:t>
            </a:r>
            <a:r>
              <a:rPr lang="it-IT" dirty="0">
                <a:solidFill>
                  <a:prstClr val="black"/>
                </a:solidFill>
                <a:cs typeface="Simplified Arabic Fixed" panose="02070309020205020404" pitchFamily="49" charset="-78"/>
              </a:rPr>
              <a:t>. </a:t>
            </a:r>
          </a:p>
        </p:txBody>
      </p:sp>
      <p:sp>
        <p:nvSpPr>
          <p:cNvPr id="5" name="Rettangolo 4"/>
          <p:cNvSpPr/>
          <p:nvPr/>
        </p:nvSpPr>
        <p:spPr>
          <a:xfrm>
            <a:off x="41239" y="3583182"/>
            <a:ext cx="7947025" cy="369887"/>
          </a:xfrm>
          <a:prstGeom prst="rect">
            <a:avLst/>
          </a:prstGeom>
        </p:spPr>
        <p:txBody>
          <a:bodyPr lIns="91291" tIns="45648" rIns="91291" bIns="45648">
            <a:spAutoFit/>
          </a:bodyPr>
          <a:lstStyle/>
          <a:p>
            <a:pPr defTabSz="912979">
              <a:defRPr/>
            </a:pPr>
            <a:r>
              <a:rPr lang="it-IT" b="1" dirty="0">
                <a:solidFill>
                  <a:prstClr val="black"/>
                </a:solidFill>
              </a:rPr>
              <a:t>2.2.1.5. La cronicità: dalla patologia all'individuo </a:t>
            </a:r>
            <a:endParaRPr lang="it-IT" dirty="0">
              <a:solidFill>
                <a:prstClr val="black"/>
              </a:solidFill>
            </a:endParaRPr>
          </a:p>
        </p:txBody>
      </p:sp>
      <mc:AlternateContent xmlns:mc="http://schemas.openxmlformats.org/markup-compatibility/2006" xmlns:p14="http://schemas.microsoft.com/office/powerpoint/2010/main">
        <mc:Choice Requires="p14">
          <p:contentPart p14:bwMode="auto" r:id="rId4">
            <p14:nvContentPartPr>
              <p14:cNvPr id="8" name="Input penna 7"/>
              <p14:cNvContentPartPr/>
              <p14:nvPr/>
            </p14:nvContentPartPr>
            <p14:xfrm>
              <a:off x="600014" y="3068960"/>
              <a:ext cx="2628557" cy="433848"/>
            </p14:xfrm>
          </p:contentPart>
        </mc:Choice>
        <mc:Fallback xmlns="">
          <p:pic>
            <p:nvPicPr>
              <p:cNvPr id="8" name="Input penna 7"/>
              <p:cNvPicPr/>
              <p:nvPr/>
            </p:nvPicPr>
            <p:blipFill>
              <a:blip r:embed="rId5"/>
              <a:stretch>
                <a:fillRect/>
              </a:stretch>
            </p:blipFill>
            <p:spPr>
              <a:xfrm>
                <a:off x="584173" y="3005593"/>
                <a:ext cx="2660239" cy="560942"/>
              </a:xfrm>
              <a:prstGeom prst="rect">
                <a:avLst/>
              </a:prstGeom>
            </p:spPr>
          </p:pic>
        </mc:Fallback>
      </mc:AlternateContent>
      <p:sp>
        <p:nvSpPr>
          <p:cNvPr id="9" name="Rettangolo 8"/>
          <p:cNvSpPr/>
          <p:nvPr/>
        </p:nvSpPr>
        <p:spPr>
          <a:xfrm>
            <a:off x="-108520" y="4114220"/>
            <a:ext cx="566558" cy="769423"/>
          </a:xfrm>
          <a:prstGeom prst="rect">
            <a:avLst/>
          </a:prstGeom>
          <a:noFill/>
        </p:spPr>
        <p:txBody>
          <a:bodyPr wrap="square" lIns="91420" tIns="45711" rIns="91420" bIns="45711">
            <a:spAutoFit/>
            <a:scene3d>
              <a:camera prst="orthographicFront"/>
              <a:lightRig rig="soft" dir="tl">
                <a:rot lat="0" lon="0" rev="0"/>
              </a:lightRig>
            </a:scene3d>
            <a:sp3d contourW="25400" prstMaterial="matte">
              <a:bevelT w="25400" h="55880" prst="artDeco"/>
              <a:contourClr>
                <a:schemeClr val="accent2">
                  <a:tint val="20000"/>
                </a:schemeClr>
              </a:contourClr>
            </a:sp3d>
          </a:bodyPr>
          <a:lstStyle/>
          <a:p>
            <a:pPr algn="ctr" defTabSz="445996" eaLnBrk="0">
              <a:defRPr/>
            </a:pPr>
            <a:r>
              <a:rPr lang="it-IT" sz="4400" b="1" spc="50" dirty="0">
                <a:ln w="11430"/>
                <a:gradFill>
                  <a:gsLst>
                    <a:gs pos="25000">
                      <a:srgbClr val="9F2936">
                        <a:satMod val="155000"/>
                      </a:srgbClr>
                    </a:gs>
                    <a:gs pos="100000">
                      <a:srgbClr val="9F2936">
                        <a:shade val="45000"/>
                        <a:satMod val="165000"/>
                      </a:srgbClr>
                    </a:gs>
                  </a:gsLst>
                  <a:lin ang="5400000"/>
                </a:gradFill>
                <a:effectLst>
                  <a:outerShdw blurRad="76200" dist="50800" dir="5400000" algn="tl" rotWithShape="0">
                    <a:srgbClr val="000000">
                      <a:alpha val="65000"/>
                    </a:srgbClr>
                  </a:outerShdw>
                </a:effectLst>
                <a:ea typeface="ＭＳ Ｐゴシック" pitchFamily="34" charset="-128"/>
              </a:rPr>
              <a:t>!!</a:t>
            </a:r>
          </a:p>
        </p:txBody>
      </p:sp>
      <p:pic>
        <p:nvPicPr>
          <p:cNvPr id="10" name="Immagine 9"/>
          <p:cNvPicPr>
            <a:picLocks noChangeAspect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70693" y="3973790"/>
            <a:ext cx="2449731" cy="2390937"/>
          </a:xfrm>
          <a:prstGeom prst="rect">
            <a:avLst/>
          </a:prstGeom>
        </p:spPr>
      </p:pic>
      <p:pic>
        <p:nvPicPr>
          <p:cNvPr id="12" name="Picture 2" descr="logo estar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5903" y="6491124"/>
            <a:ext cx="635918" cy="36687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3" name="Picture 7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7796" y="6484472"/>
            <a:ext cx="846453" cy="35388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" name="Stella a 5 punte 1"/>
          <p:cNvSpPr/>
          <p:nvPr/>
        </p:nvSpPr>
        <p:spPr>
          <a:xfrm>
            <a:off x="41239" y="5877272"/>
            <a:ext cx="416799" cy="432048"/>
          </a:xfrm>
          <a:prstGeom prst="star5">
            <a:avLst/>
          </a:prstGeom>
          <a:solidFill>
            <a:srgbClr val="FF0066"/>
          </a:solidFill>
          <a:ln>
            <a:solidFill>
              <a:srgbClr val="C0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pic>
        <p:nvPicPr>
          <p:cNvPr id="14" name="Picture 3" descr="C:\Users\utente\Pictures\IMG_6841986999637.jpeg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66924" y="1"/>
            <a:ext cx="5277076" cy="351976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5" name="Picture 2"/>
          <p:cNvPicPr>
            <a:picLocks noChangeAspect="1" noChangeArrowheads="1"/>
          </p:cNvPicPr>
          <p:nvPr/>
        </p:nvPicPr>
        <p:blipFill>
          <a:blip r:embed="rId10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027" y="-20960"/>
            <a:ext cx="3647821" cy="2009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6135278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7879" name="Rettangolo 3"/>
          <p:cNvSpPr>
            <a:spLocks noChangeArrowheads="1"/>
          </p:cNvSpPr>
          <p:nvPr/>
        </p:nvSpPr>
        <p:spPr bwMode="auto">
          <a:xfrm>
            <a:off x="0" y="11554"/>
            <a:ext cx="9144000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/>
          <a:p>
            <a:pPr algn="ctr"/>
            <a:r>
              <a:rPr lang="it-IT" altLang="it-IT" sz="2400" b="1" dirty="0" smtClean="0">
                <a:solidFill>
                  <a:srgbClr val="002060"/>
                </a:solidFill>
                <a:latin typeface="Tahoma" pitchFamily="34" charset="0"/>
              </a:rPr>
              <a:t>Scompenso Cardiaco</a:t>
            </a:r>
            <a:endParaRPr lang="it-IT" altLang="it-IT" sz="2400" b="1" dirty="0">
              <a:solidFill>
                <a:srgbClr val="002060"/>
              </a:solidFill>
              <a:latin typeface="Tahoma" pitchFamily="34" charset="0"/>
            </a:endParaRPr>
          </a:p>
        </p:txBody>
      </p:sp>
      <p:sp>
        <p:nvSpPr>
          <p:cNvPr id="9" name="Text Box 4"/>
          <p:cNvSpPr txBox="1">
            <a:spLocks noChangeArrowheads="1"/>
          </p:cNvSpPr>
          <p:nvPr/>
        </p:nvSpPr>
        <p:spPr bwMode="auto">
          <a:xfrm>
            <a:off x="4427984" y="5397500"/>
            <a:ext cx="4462016" cy="120015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  <a:effectLst/>
        </p:spPr>
        <p:txBody>
          <a:bodyPr wrap="square" lIns="91203" tIns="45604" rIns="91203" bIns="45604">
            <a:spAutoFit/>
          </a:bodyPr>
          <a:lstStyle/>
          <a:p>
            <a:pPr algn="ctr" defTabSz="448147">
              <a:defRPr/>
            </a:pPr>
            <a:endParaRPr lang="it-IT" b="1" u="sng" dirty="0">
              <a:solidFill>
                <a:schemeClr val="accent6">
                  <a:lumMod val="50000"/>
                </a:schemeClr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ahoma" pitchFamily="34" charset="0"/>
            </a:endParaRPr>
          </a:p>
          <a:p>
            <a:pPr algn="ctr" defTabSz="448147">
              <a:defRPr/>
            </a:pPr>
            <a:r>
              <a:rPr lang="it-IT" b="1" dirty="0">
                <a:solidFill>
                  <a:schemeClr val="accent6">
                    <a:lumMod val="50000"/>
                  </a:schemeClr>
                </a:solidFill>
                <a:latin typeface="Tahoma" pitchFamily="34" charset="0"/>
              </a:rPr>
              <a:t>Impatto in percentuale sul valore atteso tra i MMG CCM in assenza di intervento </a:t>
            </a:r>
            <a:r>
              <a:rPr lang="it-IT" b="1" u="sng" dirty="0">
                <a:solidFill>
                  <a:schemeClr val="accent6">
                    <a:lumMod val="50000"/>
                  </a:schemeClr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ahoma" pitchFamily="34" charset="0"/>
              </a:rPr>
              <a:t>- 9.7%</a:t>
            </a:r>
          </a:p>
        </p:txBody>
      </p:sp>
      <p:pic>
        <p:nvPicPr>
          <p:cNvPr id="207881" name="Picture 2" descr="scomp_spesa_visite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8794"/>
          <a:stretch>
            <a:fillRect/>
          </a:stretch>
        </p:blipFill>
        <p:spPr bwMode="auto">
          <a:xfrm>
            <a:off x="4427984" y="1124744"/>
            <a:ext cx="4564051" cy="446449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Rettangolo 1"/>
          <p:cNvSpPr/>
          <p:nvPr/>
        </p:nvSpPr>
        <p:spPr>
          <a:xfrm>
            <a:off x="5621773" y="1648946"/>
            <a:ext cx="2447925" cy="646113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 defTabSz="448147">
              <a:defRPr/>
            </a:pPr>
            <a:r>
              <a:rPr lang="it-IT" dirty="0">
                <a:solidFill>
                  <a:schemeClr val="accent2">
                    <a:lumMod val="75000"/>
                  </a:schemeClr>
                </a:solidFill>
                <a:latin typeface="Tahoma" pitchFamily="34" charset="0"/>
              </a:rPr>
              <a:t>Impatto (DD)  </a:t>
            </a:r>
          </a:p>
          <a:p>
            <a:pPr algn="ctr" defTabSz="448147">
              <a:buFontTx/>
              <a:buChar char="-"/>
              <a:defRPr/>
            </a:pPr>
            <a:r>
              <a:rPr lang="it-IT" b="1" dirty="0">
                <a:solidFill>
                  <a:schemeClr val="accent2">
                    <a:lumMod val="75000"/>
                  </a:schemeClr>
                </a:solidFill>
                <a:latin typeface="Tahoma" pitchFamily="34" charset="0"/>
              </a:rPr>
              <a:t>1.03 €/anno/pc</a:t>
            </a:r>
          </a:p>
        </p:txBody>
      </p:sp>
      <p:sp>
        <p:nvSpPr>
          <p:cNvPr id="10" name="Rettangolo 3"/>
          <p:cNvSpPr>
            <a:spLocks noChangeArrowheads="1"/>
          </p:cNvSpPr>
          <p:nvPr/>
        </p:nvSpPr>
        <p:spPr bwMode="auto">
          <a:xfrm>
            <a:off x="4553817" y="632472"/>
            <a:ext cx="4360478" cy="584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/>
          <a:p>
            <a:pPr algn="ctr"/>
            <a:r>
              <a:rPr lang="it-IT" altLang="it-IT" sz="1600" b="1" dirty="0" smtClean="0">
                <a:solidFill>
                  <a:schemeClr val="accent2">
                    <a:lumMod val="75000"/>
                  </a:schemeClr>
                </a:solidFill>
                <a:latin typeface="Tahoma" pitchFamily="34" charset="0"/>
              </a:rPr>
              <a:t>il </a:t>
            </a:r>
            <a:r>
              <a:rPr lang="it-IT" altLang="it-IT" sz="1600" b="1" dirty="0">
                <a:solidFill>
                  <a:schemeClr val="accent2">
                    <a:lumMod val="75000"/>
                  </a:schemeClr>
                </a:solidFill>
                <a:latin typeface="Tahoma" pitchFamily="34" charset="0"/>
              </a:rPr>
              <a:t>consumo (valorizzazione tariffaria) di visite specialistiche aumenta meno</a:t>
            </a:r>
          </a:p>
        </p:txBody>
      </p:sp>
      <p:pic>
        <p:nvPicPr>
          <p:cNvPr id="12" name="Picture 2" descr="scompmonit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692"/>
          <a:stretch>
            <a:fillRect/>
          </a:stretch>
        </p:blipFill>
        <p:spPr bwMode="auto">
          <a:xfrm>
            <a:off x="0" y="1244590"/>
            <a:ext cx="4427984" cy="441665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3" name="Text Box 4"/>
          <p:cNvSpPr txBox="1">
            <a:spLocks noChangeArrowheads="1"/>
          </p:cNvSpPr>
          <p:nvPr/>
        </p:nvSpPr>
        <p:spPr bwMode="auto">
          <a:xfrm>
            <a:off x="45309" y="5661025"/>
            <a:ext cx="4393059" cy="923925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  <a:effectLst/>
        </p:spPr>
        <p:txBody>
          <a:bodyPr wrap="square" lIns="91203" tIns="45604" rIns="91203" bIns="45604">
            <a:spAutoFit/>
          </a:bodyPr>
          <a:lstStyle/>
          <a:p>
            <a:pPr algn="ctr" defTabSz="448147">
              <a:defRPr/>
            </a:pPr>
            <a:r>
              <a:rPr lang="it-IT" b="1" dirty="0">
                <a:solidFill>
                  <a:srgbClr val="00B050"/>
                </a:solidFill>
                <a:latin typeface="Tahoma" pitchFamily="34" charset="0"/>
              </a:rPr>
              <a:t>Impatto in percentuale sul valore atteso tra i MMG CCM in assenza di intervento </a:t>
            </a:r>
            <a:r>
              <a:rPr lang="it-IT" b="1" u="sng" dirty="0">
                <a:solidFill>
                  <a:srgbClr val="00B05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ahoma" pitchFamily="34" charset="0"/>
              </a:rPr>
              <a:t>+ 3.9%</a:t>
            </a:r>
          </a:p>
        </p:txBody>
      </p:sp>
      <p:sp>
        <p:nvSpPr>
          <p:cNvPr id="14" name="Rettangolo 1"/>
          <p:cNvSpPr>
            <a:spLocks noChangeArrowheads="1"/>
          </p:cNvSpPr>
          <p:nvPr/>
        </p:nvSpPr>
        <p:spPr bwMode="auto">
          <a:xfrm>
            <a:off x="45309" y="611357"/>
            <a:ext cx="4508508" cy="584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/>
          <a:p>
            <a:pPr algn="ctr"/>
            <a:r>
              <a:rPr lang="it-IT" altLang="it-IT" sz="1600" b="1" dirty="0">
                <a:solidFill>
                  <a:srgbClr val="00B050"/>
                </a:solidFill>
                <a:latin typeface="Tahoma" pitchFamily="34" charset="0"/>
              </a:rPr>
              <a:t>l’adesione al monitoraggio di Na, K, creatinina aumenta di più e poi cala meno</a:t>
            </a:r>
          </a:p>
        </p:txBody>
      </p:sp>
      <p:pic>
        <p:nvPicPr>
          <p:cNvPr id="15" name="Picture 2" descr="logo estar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782" y="-27044"/>
            <a:ext cx="635918" cy="36687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6" name="Picture 7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7700" y="-27384"/>
            <a:ext cx="846453" cy="35388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7" name="Picture 2" descr="https://www.ars.toscana.it/templates/ars/img/logo_ars.png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89979" y="61737"/>
            <a:ext cx="1327546" cy="53101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9090935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04370" y="1022207"/>
            <a:ext cx="4439629" cy="547260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172773" y="4219332"/>
            <a:ext cx="3695700" cy="12096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" name="CasellaDiTesto 3"/>
          <p:cNvSpPr txBox="1"/>
          <p:nvPr/>
        </p:nvSpPr>
        <p:spPr>
          <a:xfrm>
            <a:off x="4704370" y="1022207"/>
            <a:ext cx="4255110" cy="830997"/>
          </a:xfrm>
          <a:prstGeom prst="rect">
            <a:avLst/>
          </a:prstGeom>
          <a:solidFill>
            <a:schemeClr val="bg1"/>
          </a:solidFill>
        </p:spPr>
        <p:txBody>
          <a:bodyPr wrap="square" rtlCol="0">
            <a:spAutoFit/>
          </a:bodyPr>
          <a:lstStyle/>
          <a:p>
            <a:pPr algn="ctr"/>
            <a:r>
              <a:rPr lang="it-IT" sz="2400" b="1" dirty="0" smtClean="0">
                <a:solidFill>
                  <a:schemeClr val="tx2">
                    <a:lumMod val="60000"/>
                    <a:lumOff val="40000"/>
                  </a:schemeClr>
                </a:solidFill>
              </a:rPr>
              <a:t>TASSO ACCESSO AL PRONTO SOCCORSO</a:t>
            </a:r>
            <a:endParaRPr lang="it-IT" sz="2400" b="1" dirty="0">
              <a:solidFill>
                <a:schemeClr val="tx2">
                  <a:lumMod val="60000"/>
                  <a:lumOff val="40000"/>
                </a:schemeClr>
              </a:solidFill>
            </a:endParaRPr>
          </a:p>
        </p:txBody>
      </p:sp>
      <p:pic>
        <p:nvPicPr>
          <p:cNvPr id="9" name="Picture 2" descr="osp_scomp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5692"/>
          <a:stretch>
            <a:fillRect/>
          </a:stretch>
        </p:blipFill>
        <p:spPr bwMode="auto">
          <a:xfrm>
            <a:off x="177242" y="1339913"/>
            <a:ext cx="4527128" cy="51854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" name="Text Box 4"/>
          <p:cNvSpPr txBox="1">
            <a:spLocks noChangeArrowheads="1"/>
          </p:cNvSpPr>
          <p:nvPr/>
        </p:nvSpPr>
        <p:spPr bwMode="auto">
          <a:xfrm>
            <a:off x="755577" y="4085622"/>
            <a:ext cx="3600400" cy="1569426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  <a:effectLst/>
        </p:spPr>
        <p:txBody>
          <a:bodyPr wrap="square" lIns="91203" tIns="45604" rIns="91203" bIns="45604">
            <a:spAutoFit/>
          </a:bodyPr>
          <a:lstStyle/>
          <a:p>
            <a:pPr algn="ctr" defTabSz="448147">
              <a:defRPr/>
            </a:pPr>
            <a:r>
              <a:rPr lang="it-IT" sz="1600" dirty="0">
                <a:solidFill>
                  <a:srgbClr val="FF0000"/>
                </a:solidFill>
                <a:latin typeface="Tahoma" pitchFamily="34" charset="0"/>
              </a:rPr>
              <a:t>Impatto (DD)  </a:t>
            </a:r>
          </a:p>
          <a:p>
            <a:pPr algn="ctr" defTabSz="448147">
              <a:defRPr/>
            </a:pPr>
            <a:r>
              <a:rPr lang="it-IT" sz="1600" b="1" dirty="0">
                <a:solidFill>
                  <a:srgbClr val="FF0000"/>
                </a:solidFill>
                <a:latin typeface="Tahoma" pitchFamily="34" charset="0"/>
              </a:rPr>
              <a:t>- 4.4/1.000</a:t>
            </a:r>
          </a:p>
          <a:p>
            <a:pPr algn="ctr" defTabSz="448147">
              <a:defRPr/>
            </a:pPr>
            <a:endParaRPr lang="it-IT" sz="1600" dirty="0">
              <a:solidFill>
                <a:srgbClr val="FF0000"/>
              </a:solidFill>
              <a:latin typeface="Tahoma" pitchFamily="34" charset="0"/>
            </a:endParaRPr>
          </a:p>
          <a:p>
            <a:pPr algn="ctr" defTabSz="448147">
              <a:defRPr/>
            </a:pPr>
            <a:r>
              <a:rPr lang="it-IT" sz="1600" dirty="0">
                <a:solidFill>
                  <a:srgbClr val="FF0000"/>
                </a:solidFill>
                <a:latin typeface="Tahoma" pitchFamily="34" charset="0"/>
              </a:rPr>
              <a:t>Impatto in </a:t>
            </a:r>
            <a:r>
              <a:rPr lang="it-IT" sz="1600" dirty="0" smtClean="0">
                <a:solidFill>
                  <a:srgbClr val="FF0000"/>
                </a:solidFill>
                <a:latin typeface="Tahoma" pitchFamily="34" charset="0"/>
              </a:rPr>
              <a:t>% </a:t>
            </a:r>
            <a:r>
              <a:rPr lang="it-IT" sz="1600" dirty="0">
                <a:solidFill>
                  <a:srgbClr val="FF0000"/>
                </a:solidFill>
                <a:latin typeface="Tahoma" pitchFamily="34" charset="0"/>
              </a:rPr>
              <a:t>sul valore atteso tra i MMG CCM in assenza di intervento </a:t>
            </a:r>
            <a:r>
              <a:rPr lang="it-IT" sz="1600" b="1" dirty="0" smtClean="0">
                <a:solidFill>
                  <a:srgbClr val="FF0000"/>
                </a:solidFill>
                <a:latin typeface="Tahoma" pitchFamily="34" charset="0"/>
              </a:rPr>
              <a:t>- </a:t>
            </a:r>
            <a:r>
              <a:rPr lang="it-IT" sz="1600" b="1" dirty="0">
                <a:solidFill>
                  <a:srgbClr val="FF0000"/>
                </a:solidFill>
                <a:latin typeface="Tahoma" pitchFamily="34" charset="0"/>
              </a:rPr>
              <a:t>6.5%</a:t>
            </a:r>
          </a:p>
        </p:txBody>
      </p:sp>
      <p:sp>
        <p:nvSpPr>
          <p:cNvPr id="2" name="Rettangolo 1"/>
          <p:cNvSpPr/>
          <p:nvPr/>
        </p:nvSpPr>
        <p:spPr>
          <a:xfrm>
            <a:off x="202394" y="1016132"/>
            <a:ext cx="4572000" cy="646331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/>
            <a:r>
              <a:rPr lang="it-IT" altLang="it-IT" b="1" dirty="0">
                <a:solidFill>
                  <a:schemeClr val="tx2">
                    <a:lumMod val="60000"/>
                    <a:lumOff val="40000"/>
                  </a:schemeClr>
                </a:solidFill>
                <a:latin typeface="Tahoma" pitchFamily="34" charset="0"/>
              </a:rPr>
              <a:t>L</a:t>
            </a:r>
            <a:r>
              <a:rPr lang="it-IT" altLang="it-IT" b="1" dirty="0" smtClean="0">
                <a:solidFill>
                  <a:schemeClr val="tx2">
                    <a:lumMod val="60000"/>
                    <a:lumOff val="40000"/>
                  </a:schemeClr>
                </a:solidFill>
                <a:latin typeface="Tahoma" pitchFamily="34" charset="0"/>
              </a:rPr>
              <a:t>’ospedalizzazione per scompenso e patologie correlate diminuisce di più</a:t>
            </a:r>
            <a:endParaRPr lang="it-IT" altLang="it-IT" b="1" dirty="0">
              <a:solidFill>
                <a:schemeClr val="tx2">
                  <a:lumMod val="60000"/>
                  <a:lumOff val="40000"/>
                </a:schemeClr>
              </a:solidFill>
              <a:latin typeface="Tahoma" pitchFamily="34" charset="0"/>
            </a:endParaRPr>
          </a:p>
        </p:txBody>
      </p:sp>
      <p:pic>
        <p:nvPicPr>
          <p:cNvPr id="13" name="Picture 2" descr="logo estar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782" y="-27044"/>
            <a:ext cx="635918" cy="36687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4" name="Picture 7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7700" y="-27384"/>
            <a:ext cx="846453" cy="35388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5" name="Picture 2" descr="https://www.ars.toscana.it/templates/ars/img/logo_ars.png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71875" y="6448474"/>
            <a:ext cx="1023813" cy="4095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1" name="Rettangolo 3"/>
          <p:cNvSpPr>
            <a:spLocks noChangeArrowheads="1"/>
          </p:cNvSpPr>
          <p:nvPr/>
        </p:nvSpPr>
        <p:spPr bwMode="auto">
          <a:xfrm>
            <a:off x="11782" y="-5972"/>
            <a:ext cx="9144000" cy="64633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/>
          <a:p>
            <a:pPr algn="ctr"/>
            <a:r>
              <a:rPr lang="it-IT" altLang="it-IT" sz="3600" b="1" dirty="0" smtClean="0">
                <a:solidFill>
                  <a:schemeClr val="tx2">
                    <a:lumMod val="60000"/>
                    <a:lumOff val="40000"/>
                  </a:schemeClr>
                </a:solidFill>
              </a:rPr>
              <a:t>Scompenso Cardiaco</a:t>
            </a:r>
            <a:endParaRPr lang="it-IT" altLang="it-IT" sz="3600" b="1" dirty="0">
              <a:solidFill>
                <a:schemeClr val="tx2">
                  <a:lumMod val="60000"/>
                  <a:lumOff val="4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3396063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CasellaDiTesto 1"/>
          <p:cNvSpPr txBox="1"/>
          <p:nvPr/>
        </p:nvSpPr>
        <p:spPr>
          <a:xfrm>
            <a:off x="4788024" y="1099319"/>
            <a:ext cx="4264974" cy="101566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it-IT" sz="2000" b="1" dirty="0" smtClean="0">
                <a:solidFill>
                  <a:schemeClr val="tx2">
                    <a:lumMod val="60000"/>
                    <a:lumOff val="40000"/>
                  </a:schemeClr>
                </a:solidFill>
              </a:rPr>
              <a:t>I pazienti dei MMG non CCM si ricoverano di più e l’ospedalizzazione in quel gruppo cala di meno</a:t>
            </a:r>
            <a:endParaRPr lang="it-IT" sz="2000" b="1" dirty="0">
              <a:solidFill>
                <a:schemeClr val="tx2">
                  <a:lumMod val="60000"/>
                  <a:lumOff val="40000"/>
                </a:schemeClr>
              </a:solidFill>
            </a:endParaRPr>
          </a:p>
        </p:txBody>
      </p:sp>
      <p:pic>
        <p:nvPicPr>
          <p:cNvPr id="4" name="Picture 2" descr="logo estar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887" y="20638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7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55887" y="52388"/>
            <a:ext cx="842963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7" name="Picture 5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9268"/>
          <a:stretch>
            <a:fillRect/>
          </a:stretch>
        </p:blipFill>
        <p:spPr bwMode="auto">
          <a:xfrm>
            <a:off x="0" y="2204864"/>
            <a:ext cx="4438785" cy="417646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72000" y="2043694"/>
            <a:ext cx="4453275" cy="4543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Rettangolo 2"/>
          <p:cNvSpPr/>
          <p:nvPr/>
        </p:nvSpPr>
        <p:spPr>
          <a:xfrm>
            <a:off x="20887" y="1103936"/>
            <a:ext cx="4572000" cy="1011046"/>
          </a:xfrm>
          <a:prstGeom prst="rect">
            <a:avLst/>
          </a:prstGeom>
        </p:spPr>
        <p:txBody>
          <a:bodyPr>
            <a:spAutoFit/>
          </a:bodyPr>
          <a:lstStyle/>
          <a:p>
            <a:pPr algn="ctr" fontAlgn="auto" hangingPunct="0">
              <a:spcBef>
                <a:spcPts val="0"/>
              </a:spcBef>
              <a:spcAft>
                <a:spcPts val="0"/>
              </a:spcAft>
              <a:defRPr sz="1990"/>
            </a:pPr>
            <a:r>
              <a:rPr lang="it-IT" b="1" dirty="0">
                <a:solidFill>
                  <a:schemeClr val="tx2">
                    <a:lumMod val="75000"/>
                  </a:schemeClr>
                </a:solidFill>
                <a:ea typeface="Microsoft YaHei" pitchFamily="2"/>
                <a:cs typeface="Mangal" pitchFamily="2"/>
              </a:rPr>
              <a:t>la spesa complessiva pro-capite per farmaci aumenta di </a:t>
            </a:r>
            <a:r>
              <a:rPr lang="it-IT" b="1" dirty="0" smtClean="0">
                <a:solidFill>
                  <a:schemeClr val="tx2">
                    <a:lumMod val="75000"/>
                  </a:schemeClr>
                </a:solidFill>
                <a:ea typeface="Microsoft YaHei" pitchFamily="2"/>
                <a:cs typeface="Mangal" pitchFamily="2"/>
              </a:rPr>
              <a:t>più nei pazienti dei MMG in CCM</a:t>
            </a:r>
            <a:endParaRPr lang="it-IT" b="1" dirty="0">
              <a:solidFill>
                <a:schemeClr val="tx2">
                  <a:lumMod val="75000"/>
                </a:schemeClr>
              </a:solidFill>
              <a:ea typeface="Microsoft YaHei" pitchFamily="2"/>
              <a:cs typeface="Mangal" pitchFamily="2"/>
            </a:endParaRPr>
          </a:p>
        </p:txBody>
      </p:sp>
      <p:sp>
        <p:nvSpPr>
          <p:cNvPr id="8" name="CasellaDiTesto 7"/>
          <p:cNvSpPr txBox="1"/>
          <p:nvPr/>
        </p:nvSpPr>
        <p:spPr>
          <a:xfrm>
            <a:off x="3275856" y="234080"/>
            <a:ext cx="259228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it-IT" sz="2800" b="1" dirty="0" smtClean="0">
                <a:solidFill>
                  <a:srgbClr val="C00000"/>
                </a:solidFill>
              </a:rPr>
              <a:t>BPCO</a:t>
            </a:r>
            <a:endParaRPr lang="it-IT" sz="2800" b="1" dirty="0">
              <a:solidFill>
                <a:srgbClr val="C00000"/>
              </a:solidFill>
            </a:endParaRPr>
          </a:p>
        </p:txBody>
      </p:sp>
      <p:pic>
        <p:nvPicPr>
          <p:cNvPr id="11" name="Picture 2" descr="https://www.ars.toscana.it/templates/ars/img/logo_ars.png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748851" y="-3727"/>
            <a:ext cx="1327546" cy="53101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03228075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830214"/>
            <a:ext cx="6318257" cy="576064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94153" y="0"/>
            <a:ext cx="3504770" cy="83671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2" descr="logo estar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782" y="-27044"/>
            <a:ext cx="635918" cy="36687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7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7700" y="-27384"/>
            <a:ext cx="846453" cy="35388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9218" name="Picture 2" descr="C:\Users\utente\Pictures\foto luigi\foto paesaggi\nevecutigliano.jpg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71331" y="1514290"/>
            <a:ext cx="2969199" cy="439248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7" name="Picture 2" descr="https://www.ars.toscana.it/templates/ars/img/logo_ars.png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923928" y="6325345"/>
            <a:ext cx="1327546" cy="53101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7822567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6" name="Picture 11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96117" y="15875"/>
            <a:ext cx="2747883" cy="334325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blipFill dpi="0" rotWithShape="0">
                  <a:blip/>
                  <a:srcRect/>
                  <a:stretch>
                    <a:fillRect/>
                  </a:stretch>
                </a:blip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pic>
        <p:nvPicPr>
          <p:cNvPr id="212994" name="Picture 1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9512" y="167328"/>
            <a:ext cx="6544780" cy="6475376"/>
          </a:xfrm>
          <a:prstGeom prst="rect">
            <a:avLst/>
          </a:prstGeom>
          <a:solidFill>
            <a:srgbClr val="33A3A3"/>
          </a:solidFill>
          <a:ln w="9360" cap="sq">
            <a:noFill/>
            <a:round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sp>
        <p:nvSpPr>
          <p:cNvPr id="212995" name="AutoShape 2"/>
          <p:cNvSpPr>
            <a:spLocks noChangeArrowheads="1"/>
          </p:cNvSpPr>
          <p:nvPr/>
        </p:nvSpPr>
        <p:spPr bwMode="auto">
          <a:xfrm>
            <a:off x="1159505" y="1130709"/>
            <a:ext cx="287338" cy="287338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087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5000"/>
              </a:lnSpc>
              <a:buClrTx/>
              <a:buFontTx/>
              <a:buNone/>
            </a:pPr>
            <a:r>
              <a:rPr lang="it-IT" altLang="it-IT" sz="2400" dirty="0">
                <a:solidFill>
                  <a:srgbClr val="000000"/>
                </a:solidFill>
                <a:latin typeface="Times New Roman" pitchFamily="18" charset="0"/>
                <a:cs typeface="Segoe UI" pitchFamily="34" charset="0"/>
              </a:rPr>
              <a:t>2</a:t>
            </a:r>
          </a:p>
        </p:txBody>
      </p:sp>
      <p:sp>
        <p:nvSpPr>
          <p:cNvPr id="212996" name="AutoShape 3"/>
          <p:cNvSpPr>
            <a:spLocks noChangeArrowheads="1"/>
          </p:cNvSpPr>
          <p:nvPr/>
        </p:nvSpPr>
        <p:spPr bwMode="auto">
          <a:xfrm>
            <a:off x="1625165" y="1896243"/>
            <a:ext cx="287337" cy="287338"/>
          </a:xfrm>
          <a:prstGeom prst="roundRect">
            <a:avLst>
              <a:gd name="adj" fmla="val 50000"/>
            </a:avLst>
          </a:prstGeom>
          <a:blipFill dpi="0" rotWithShape="0">
            <a:blip r:embed="rId5"/>
            <a:srcRect/>
            <a:tile tx="0" ty="0" sx="100000" sy="100000" flip="none" algn="tl"/>
          </a:blip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802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3000"/>
              </a:lnSpc>
              <a:buClrTx/>
              <a:buFontTx/>
              <a:buNone/>
            </a:pPr>
            <a:r>
              <a:rPr lang="it-IT" altLang="it-IT" dirty="0">
                <a:solidFill>
                  <a:srgbClr val="000000"/>
                </a:solidFill>
                <a:cs typeface="Arial" pitchFamily="34" charset="0"/>
              </a:rPr>
              <a:t>5</a:t>
            </a:r>
          </a:p>
        </p:txBody>
      </p:sp>
      <p:sp>
        <p:nvSpPr>
          <p:cNvPr id="212997" name="AutoShape 4"/>
          <p:cNvSpPr>
            <a:spLocks noChangeArrowheads="1"/>
          </p:cNvSpPr>
          <p:nvPr/>
        </p:nvSpPr>
        <p:spPr bwMode="auto">
          <a:xfrm>
            <a:off x="2470150" y="1584325"/>
            <a:ext cx="287338" cy="287338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802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3000"/>
              </a:lnSpc>
              <a:buClrTx/>
              <a:buFontTx/>
              <a:buNone/>
            </a:pPr>
            <a:r>
              <a:rPr lang="it-IT" altLang="it-IT">
                <a:solidFill>
                  <a:srgbClr val="000000"/>
                </a:solidFill>
                <a:cs typeface="Arial" pitchFamily="34" charset="0"/>
              </a:rPr>
              <a:t>2</a:t>
            </a:r>
          </a:p>
        </p:txBody>
      </p:sp>
      <p:sp>
        <p:nvSpPr>
          <p:cNvPr id="212998" name="AutoShape 5"/>
          <p:cNvSpPr>
            <a:spLocks noChangeArrowheads="1"/>
          </p:cNvSpPr>
          <p:nvPr/>
        </p:nvSpPr>
        <p:spPr bwMode="auto">
          <a:xfrm>
            <a:off x="3117850" y="2074018"/>
            <a:ext cx="287337" cy="287337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087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algn="ctr" eaLnBrk="1" hangingPunct="1">
              <a:lnSpc>
                <a:spcPct val="95000"/>
              </a:lnSpc>
              <a:buClrTx/>
              <a:buFontTx/>
              <a:buNone/>
            </a:pPr>
            <a:r>
              <a:rPr lang="it-IT" altLang="it-IT" sz="2400">
                <a:solidFill>
                  <a:srgbClr val="000000"/>
                </a:solidFill>
                <a:latin typeface="Times New Roman" pitchFamily="18" charset="0"/>
                <a:cs typeface="Segoe UI" pitchFamily="34" charset="0"/>
              </a:rPr>
              <a:t>5</a:t>
            </a:r>
          </a:p>
        </p:txBody>
      </p:sp>
      <p:sp>
        <p:nvSpPr>
          <p:cNvPr id="212999" name="AutoShape 6"/>
          <p:cNvSpPr>
            <a:spLocks noChangeArrowheads="1"/>
          </p:cNvSpPr>
          <p:nvPr/>
        </p:nvSpPr>
        <p:spPr bwMode="auto">
          <a:xfrm>
            <a:off x="2686050" y="2160588"/>
            <a:ext cx="287338" cy="287337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087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5000"/>
              </a:lnSpc>
              <a:buClrTx/>
              <a:buFontTx/>
              <a:buNone/>
            </a:pPr>
            <a:r>
              <a:rPr lang="it-IT" altLang="it-IT" sz="2400">
                <a:solidFill>
                  <a:srgbClr val="000000"/>
                </a:solidFill>
                <a:latin typeface="Times New Roman" pitchFamily="18" charset="0"/>
                <a:cs typeface="Segoe UI" pitchFamily="34" charset="0"/>
              </a:rPr>
              <a:t>5</a:t>
            </a:r>
          </a:p>
        </p:txBody>
      </p:sp>
      <p:sp>
        <p:nvSpPr>
          <p:cNvPr id="213000" name="AutoShape 7"/>
          <p:cNvSpPr>
            <a:spLocks noChangeArrowheads="1"/>
          </p:cNvSpPr>
          <p:nvPr/>
        </p:nvSpPr>
        <p:spPr bwMode="auto">
          <a:xfrm>
            <a:off x="2901950" y="1439863"/>
            <a:ext cx="287338" cy="287337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087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5000"/>
              </a:lnSpc>
              <a:buClrTx/>
              <a:buFontTx/>
              <a:buNone/>
            </a:pPr>
            <a:r>
              <a:rPr lang="it-IT" altLang="it-IT">
                <a:solidFill>
                  <a:srgbClr val="000000"/>
                </a:solidFill>
                <a:latin typeface="Times New Roman" pitchFamily="18" charset="0"/>
                <a:cs typeface="Segoe UI" pitchFamily="34" charset="0"/>
              </a:rPr>
              <a:t>3</a:t>
            </a:r>
          </a:p>
        </p:txBody>
      </p:sp>
      <p:sp>
        <p:nvSpPr>
          <p:cNvPr id="213001" name="Line 8"/>
          <p:cNvSpPr>
            <a:spLocks noChangeShapeType="1"/>
          </p:cNvSpPr>
          <p:nvPr/>
        </p:nvSpPr>
        <p:spPr bwMode="auto">
          <a:xfrm>
            <a:off x="3046413" y="1800225"/>
            <a:ext cx="1587" cy="647700"/>
          </a:xfrm>
          <a:prstGeom prst="line">
            <a:avLst/>
          </a:prstGeom>
          <a:noFill/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91203" tIns="45604" rIns="91203" bIns="45604"/>
          <a:lstStyle/>
          <a:p>
            <a:endParaRPr lang="it-IT"/>
          </a:p>
        </p:txBody>
      </p:sp>
      <p:sp>
        <p:nvSpPr>
          <p:cNvPr id="213002" name="AutoShape 9"/>
          <p:cNvSpPr>
            <a:spLocks noChangeArrowheads="1"/>
          </p:cNvSpPr>
          <p:nvPr/>
        </p:nvSpPr>
        <p:spPr bwMode="auto">
          <a:xfrm>
            <a:off x="3484563" y="1803400"/>
            <a:ext cx="287337" cy="287338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087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5000"/>
              </a:lnSpc>
              <a:buClrTx/>
              <a:buFontTx/>
              <a:buNone/>
            </a:pPr>
            <a:r>
              <a:rPr lang="it-IT" altLang="it-IT">
                <a:solidFill>
                  <a:srgbClr val="000000"/>
                </a:solidFill>
                <a:latin typeface="Times New Roman" pitchFamily="18" charset="0"/>
                <a:cs typeface="Segoe UI" pitchFamily="34" charset="0"/>
              </a:rPr>
              <a:t>8</a:t>
            </a:r>
          </a:p>
        </p:txBody>
      </p:sp>
      <p:sp>
        <p:nvSpPr>
          <p:cNvPr id="213003" name="AutoShape 10"/>
          <p:cNvSpPr>
            <a:spLocks noChangeArrowheads="1"/>
          </p:cNvSpPr>
          <p:nvPr/>
        </p:nvSpPr>
        <p:spPr bwMode="auto">
          <a:xfrm>
            <a:off x="2398713" y="2808288"/>
            <a:ext cx="287337" cy="287337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087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5000"/>
              </a:lnSpc>
              <a:buClrTx/>
              <a:buFontTx/>
              <a:buNone/>
            </a:pPr>
            <a:r>
              <a:rPr lang="it-IT" altLang="it-IT" sz="2400">
                <a:solidFill>
                  <a:srgbClr val="000000"/>
                </a:solidFill>
                <a:latin typeface="Times New Roman" pitchFamily="18" charset="0"/>
                <a:cs typeface="Segoe UI" pitchFamily="34" charset="0"/>
              </a:rPr>
              <a:t>5</a:t>
            </a:r>
          </a:p>
        </p:txBody>
      </p:sp>
      <p:sp>
        <p:nvSpPr>
          <p:cNvPr id="213004" name="AutoShape 11"/>
          <p:cNvSpPr>
            <a:spLocks noChangeArrowheads="1"/>
          </p:cNvSpPr>
          <p:nvPr/>
        </p:nvSpPr>
        <p:spPr bwMode="auto">
          <a:xfrm>
            <a:off x="2963863" y="3221743"/>
            <a:ext cx="287337" cy="287338"/>
          </a:xfrm>
          <a:prstGeom prst="roundRect">
            <a:avLst>
              <a:gd name="adj" fmla="val 50000"/>
            </a:avLst>
          </a:prstGeom>
          <a:blipFill dpi="0" rotWithShape="0">
            <a:blip r:embed="rId5"/>
            <a:srcRect/>
            <a:tile tx="0" ty="0" sx="100000" sy="100000" flip="none" algn="tl"/>
          </a:blip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802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3000"/>
              </a:lnSpc>
              <a:buClrTx/>
              <a:buFontTx/>
              <a:buNone/>
            </a:pPr>
            <a:r>
              <a:rPr lang="it-IT" altLang="it-IT">
                <a:solidFill>
                  <a:srgbClr val="000000"/>
                </a:solidFill>
                <a:cs typeface="Arial" pitchFamily="34" charset="0"/>
              </a:rPr>
              <a:t>4</a:t>
            </a:r>
          </a:p>
        </p:txBody>
      </p:sp>
      <p:sp>
        <p:nvSpPr>
          <p:cNvPr id="213005" name="AutoShape 12"/>
          <p:cNvSpPr>
            <a:spLocks noChangeArrowheads="1"/>
          </p:cNvSpPr>
          <p:nvPr/>
        </p:nvSpPr>
        <p:spPr bwMode="auto">
          <a:xfrm>
            <a:off x="3262313" y="3455988"/>
            <a:ext cx="287337" cy="287337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087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5000"/>
              </a:lnSpc>
              <a:buClrTx/>
              <a:buFontTx/>
              <a:buNone/>
            </a:pPr>
            <a:r>
              <a:rPr lang="it-IT" altLang="it-IT" sz="2400">
                <a:solidFill>
                  <a:srgbClr val="000000"/>
                </a:solidFill>
                <a:latin typeface="Times New Roman" pitchFamily="18" charset="0"/>
                <a:cs typeface="Segoe UI" pitchFamily="34" charset="0"/>
              </a:rPr>
              <a:t>1</a:t>
            </a:r>
          </a:p>
        </p:txBody>
      </p:sp>
      <p:sp>
        <p:nvSpPr>
          <p:cNvPr id="213006" name="AutoShape 13"/>
          <p:cNvSpPr>
            <a:spLocks noChangeArrowheads="1"/>
          </p:cNvSpPr>
          <p:nvPr/>
        </p:nvSpPr>
        <p:spPr bwMode="auto">
          <a:xfrm>
            <a:off x="2081931" y="3115494"/>
            <a:ext cx="287337" cy="287338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087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5000"/>
              </a:lnSpc>
              <a:buClrTx/>
              <a:buFontTx/>
              <a:buNone/>
            </a:pPr>
            <a:r>
              <a:rPr lang="it-IT" altLang="it-IT" sz="2400">
                <a:solidFill>
                  <a:srgbClr val="000000"/>
                </a:solidFill>
                <a:latin typeface="Times New Roman" pitchFamily="18" charset="0"/>
                <a:cs typeface="Segoe UI" pitchFamily="34" charset="0"/>
              </a:rPr>
              <a:t>5</a:t>
            </a:r>
          </a:p>
        </p:txBody>
      </p:sp>
      <p:sp>
        <p:nvSpPr>
          <p:cNvPr id="213007" name="AutoShape 14"/>
          <p:cNvSpPr>
            <a:spLocks noChangeArrowheads="1"/>
          </p:cNvSpPr>
          <p:nvPr/>
        </p:nvSpPr>
        <p:spPr bwMode="auto">
          <a:xfrm>
            <a:off x="2466668" y="3584216"/>
            <a:ext cx="287338" cy="287337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802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3000"/>
              </a:lnSpc>
              <a:buClrTx/>
              <a:buFontTx/>
              <a:buNone/>
            </a:pPr>
            <a:r>
              <a:rPr lang="it-IT" altLang="it-IT" dirty="0">
                <a:solidFill>
                  <a:srgbClr val="000000"/>
                </a:solidFill>
                <a:cs typeface="Arial" pitchFamily="34" charset="0"/>
              </a:rPr>
              <a:t>2</a:t>
            </a:r>
          </a:p>
        </p:txBody>
      </p:sp>
      <p:sp>
        <p:nvSpPr>
          <p:cNvPr id="213008" name="AutoShape 15"/>
          <p:cNvSpPr>
            <a:spLocks noChangeArrowheads="1"/>
          </p:cNvSpPr>
          <p:nvPr/>
        </p:nvSpPr>
        <p:spPr bwMode="auto">
          <a:xfrm>
            <a:off x="2687638" y="4352925"/>
            <a:ext cx="287337" cy="287338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802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3000"/>
              </a:lnSpc>
              <a:buClrTx/>
              <a:buFontTx/>
              <a:buNone/>
            </a:pPr>
            <a:r>
              <a:rPr lang="it-IT" altLang="it-IT">
                <a:solidFill>
                  <a:srgbClr val="000000"/>
                </a:solidFill>
                <a:cs typeface="Arial" pitchFamily="34" charset="0"/>
              </a:rPr>
              <a:t>2</a:t>
            </a:r>
          </a:p>
        </p:txBody>
      </p:sp>
      <p:sp>
        <p:nvSpPr>
          <p:cNvPr id="213009" name="AutoShape 16"/>
          <p:cNvSpPr>
            <a:spLocks noChangeArrowheads="1"/>
          </p:cNvSpPr>
          <p:nvPr/>
        </p:nvSpPr>
        <p:spPr bwMode="auto">
          <a:xfrm>
            <a:off x="2182813" y="5113338"/>
            <a:ext cx="287337" cy="285750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087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5000"/>
              </a:lnSpc>
              <a:buClrTx/>
              <a:buFontTx/>
              <a:buNone/>
            </a:pPr>
            <a:r>
              <a:rPr lang="it-IT" altLang="it-IT" sz="2400">
                <a:solidFill>
                  <a:srgbClr val="000000"/>
                </a:solidFill>
                <a:latin typeface="Times New Roman" pitchFamily="18" charset="0"/>
                <a:cs typeface="Segoe UI" pitchFamily="34" charset="0"/>
              </a:rPr>
              <a:t>1</a:t>
            </a:r>
          </a:p>
        </p:txBody>
      </p:sp>
      <p:sp>
        <p:nvSpPr>
          <p:cNvPr id="213010" name="AutoShape 17"/>
          <p:cNvSpPr>
            <a:spLocks noChangeArrowheads="1"/>
          </p:cNvSpPr>
          <p:nvPr/>
        </p:nvSpPr>
        <p:spPr bwMode="auto">
          <a:xfrm>
            <a:off x="4030048" y="3961606"/>
            <a:ext cx="287337" cy="287338"/>
          </a:xfrm>
          <a:prstGeom prst="roundRect">
            <a:avLst>
              <a:gd name="adj" fmla="val 50000"/>
            </a:avLst>
          </a:prstGeom>
          <a:blipFill dpi="0" rotWithShape="0">
            <a:blip r:embed="rId5"/>
            <a:srcRect/>
            <a:tile tx="0" ty="0" sx="100000" sy="100000" flip="none" algn="tl"/>
          </a:blip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802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3000"/>
              </a:lnSpc>
              <a:buClrTx/>
              <a:buFontTx/>
              <a:buNone/>
            </a:pPr>
            <a:r>
              <a:rPr lang="it-IT" altLang="it-IT">
                <a:solidFill>
                  <a:srgbClr val="000000"/>
                </a:solidFill>
                <a:cs typeface="Arial" pitchFamily="34" charset="0"/>
              </a:rPr>
              <a:t>4</a:t>
            </a:r>
          </a:p>
        </p:txBody>
      </p:sp>
      <p:sp>
        <p:nvSpPr>
          <p:cNvPr id="213011" name="AutoShape 18"/>
          <p:cNvSpPr>
            <a:spLocks noChangeArrowheads="1"/>
          </p:cNvSpPr>
          <p:nvPr/>
        </p:nvSpPr>
        <p:spPr bwMode="auto">
          <a:xfrm>
            <a:off x="4486276" y="4175919"/>
            <a:ext cx="287337" cy="287337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087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5000"/>
              </a:lnSpc>
              <a:buClrTx/>
              <a:buFontTx/>
              <a:buNone/>
            </a:pPr>
            <a:r>
              <a:rPr lang="it-IT" altLang="it-IT" sz="2400">
                <a:solidFill>
                  <a:srgbClr val="000000"/>
                </a:solidFill>
                <a:latin typeface="Times New Roman" pitchFamily="18" charset="0"/>
                <a:cs typeface="Segoe UI" pitchFamily="34" charset="0"/>
              </a:rPr>
              <a:t>1</a:t>
            </a:r>
          </a:p>
        </p:txBody>
      </p:sp>
      <p:sp>
        <p:nvSpPr>
          <p:cNvPr id="213012" name="AutoShape 19"/>
          <p:cNvSpPr>
            <a:spLocks noChangeArrowheads="1"/>
          </p:cNvSpPr>
          <p:nvPr/>
        </p:nvSpPr>
        <p:spPr bwMode="auto">
          <a:xfrm>
            <a:off x="4773613" y="4032250"/>
            <a:ext cx="287337" cy="287338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802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3000"/>
              </a:lnSpc>
              <a:buClrTx/>
              <a:buFontTx/>
              <a:buNone/>
            </a:pPr>
            <a:r>
              <a:rPr lang="it-IT" altLang="it-IT">
                <a:solidFill>
                  <a:srgbClr val="000000"/>
                </a:solidFill>
                <a:cs typeface="Arial" pitchFamily="34" charset="0"/>
              </a:rPr>
              <a:t>2</a:t>
            </a:r>
          </a:p>
        </p:txBody>
      </p:sp>
      <p:sp>
        <p:nvSpPr>
          <p:cNvPr id="213013" name="AutoShape 20"/>
          <p:cNvSpPr>
            <a:spLocks noChangeArrowheads="1"/>
          </p:cNvSpPr>
          <p:nvPr/>
        </p:nvSpPr>
        <p:spPr bwMode="auto">
          <a:xfrm>
            <a:off x="4702176" y="3398761"/>
            <a:ext cx="287337" cy="287338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087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5000"/>
              </a:lnSpc>
              <a:buClrTx/>
              <a:buFontTx/>
              <a:buNone/>
            </a:pPr>
            <a:r>
              <a:rPr lang="it-IT" altLang="it-IT" sz="2400">
                <a:solidFill>
                  <a:srgbClr val="000000"/>
                </a:solidFill>
                <a:latin typeface="Times New Roman" pitchFamily="18" charset="0"/>
                <a:cs typeface="Segoe UI" pitchFamily="34" charset="0"/>
              </a:rPr>
              <a:t>5</a:t>
            </a:r>
          </a:p>
        </p:txBody>
      </p:sp>
      <p:sp>
        <p:nvSpPr>
          <p:cNvPr id="213014" name="AutoShape 21"/>
          <p:cNvSpPr>
            <a:spLocks noChangeArrowheads="1"/>
          </p:cNvSpPr>
          <p:nvPr/>
        </p:nvSpPr>
        <p:spPr bwMode="auto">
          <a:xfrm>
            <a:off x="4271963" y="3240087"/>
            <a:ext cx="287337" cy="287338"/>
          </a:xfrm>
          <a:prstGeom prst="roundRect">
            <a:avLst>
              <a:gd name="adj" fmla="val 50000"/>
            </a:avLst>
          </a:prstGeom>
          <a:blipFill dpi="0" rotWithShape="0">
            <a:blip r:embed="rId5"/>
            <a:srcRect/>
            <a:tile tx="0" ty="0" sx="100000" sy="100000" flip="none" algn="tl"/>
          </a:blip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802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3000"/>
              </a:lnSpc>
              <a:buClrTx/>
              <a:buFontTx/>
              <a:buNone/>
            </a:pPr>
            <a:r>
              <a:rPr lang="it-IT" altLang="it-IT">
                <a:solidFill>
                  <a:srgbClr val="000000"/>
                </a:solidFill>
                <a:cs typeface="Arial" pitchFamily="34" charset="0"/>
              </a:rPr>
              <a:t>4</a:t>
            </a:r>
          </a:p>
        </p:txBody>
      </p:sp>
      <p:sp>
        <p:nvSpPr>
          <p:cNvPr id="213015" name="AutoShape 22"/>
          <p:cNvSpPr>
            <a:spLocks noChangeArrowheads="1"/>
          </p:cNvSpPr>
          <p:nvPr/>
        </p:nvSpPr>
        <p:spPr bwMode="auto">
          <a:xfrm>
            <a:off x="5044281" y="2806700"/>
            <a:ext cx="287337" cy="287338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087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5000"/>
              </a:lnSpc>
              <a:buClrTx/>
              <a:buFontTx/>
              <a:buNone/>
            </a:pPr>
            <a:r>
              <a:rPr lang="it-IT" altLang="it-IT" sz="2400">
                <a:solidFill>
                  <a:srgbClr val="000000"/>
                </a:solidFill>
                <a:latin typeface="Times New Roman" pitchFamily="18" charset="0"/>
                <a:cs typeface="Segoe UI" pitchFamily="34" charset="0"/>
              </a:rPr>
              <a:t>1</a:t>
            </a:r>
          </a:p>
        </p:txBody>
      </p:sp>
      <p:sp>
        <p:nvSpPr>
          <p:cNvPr id="213016" name="AutoShape 23"/>
          <p:cNvSpPr>
            <a:spLocks noChangeArrowheads="1"/>
          </p:cNvSpPr>
          <p:nvPr/>
        </p:nvSpPr>
        <p:spPr bwMode="auto">
          <a:xfrm>
            <a:off x="4559300" y="2667000"/>
            <a:ext cx="287338" cy="285750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087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5000"/>
              </a:lnSpc>
              <a:buClrTx/>
              <a:buFontTx/>
              <a:buNone/>
            </a:pPr>
            <a:r>
              <a:rPr lang="it-IT" altLang="it-IT" sz="2400">
                <a:solidFill>
                  <a:srgbClr val="000000"/>
                </a:solidFill>
                <a:latin typeface="Times New Roman" pitchFamily="18" charset="0"/>
                <a:cs typeface="Segoe UI" pitchFamily="34" charset="0"/>
              </a:rPr>
              <a:t>1</a:t>
            </a:r>
          </a:p>
        </p:txBody>
      </p:sp>
      <p:sp>
        <p:nvSpPr>
          <p:cNvPr id="213017" name="AutoShape 24"/>
          <p:cNvSpPr>
            <a:spLocks noChangeArrowheads="1"/>
          </p:cNvSpPr>
          <p:nvPr/>
        </p:nvSpPr>
        <p:spPr bwMode="auto">
          <a:xfrm>
            <a:off x="4776840" y="3686099"/>
            <a:ext cx="287338" cy="287337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802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3000"/>
              </a:lnSpc>
              <a:buClrTx/>
              <a:buFontTx/>
              <a:buNone/>
            </a:pPr>
            <a:r>
              <a:rPr lang="it-IT" altLang="it-IT">
                <a:solidFill>
                  <a:srgbClr val="000000"/>
                </a:solidFill>
                <a:cs typeface="Arial" pitchFamily="34" charset="0"/>
              </a:rPr>
              <a:t>2</a:t>
            </a:r>
          </a:p>
        </p:txBody>
      </p:sp>
      <p:sp>
        <p:nvSpPr>
          <p:cNvPr id="213018" name="AutoShape 25"/>
          <p:cNvSpPr>
            <a:spLocks noChangeArrowheads="1"/>
          </p:cNvSpPr>
          <p:nvPr/>
        </p:nvSpPr>
        <p:spPr bwMode="auto">
          <a:xfrm>
            <a:off x="3606595" y="4515337"/>
            <a:ext cx="287338" cy="287337"/>
          </a:xfrm>
          <a:prstGeom prst="roundRect">
            <a:avLst>
              <a:gd name="adj" fmla="val 50000"/>
            </a:avLst>
          </a:prstGeom>
          <a:blipFill dpi="0" rotWithShape="0">
            <a:blip r:embed="rId5"/>
            <a:srcRect/>
            <a:tile tx="0" ty="0" sx="100000" sy="100000" flip="none" algn="tl"/>
          </a:blip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802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3000"/>
              </a:lnSpc>
              <a:buClrTx/>
              <a:buFontTx/>
              <a:buNone/>
            </a:pPr>
            <a:r>
              <a:rPr lang="it-IT" altLang="it-IT">
                <a:solidFill>
                  <a:srgbClr val="000000"/>
                </a:solidFill>
                <a:cs typeface="Arial" pitchFamily="34" charset="0"/>
              </a:rPr>
              <a:t>4</a:t>
            </a:r>
          </a:p>
        </p:txBody>
      </p:sp>
      <p:sp>
        <p:nvSpPr>
          <p:cNvPr id="213019" name="AutoShape 26"/>
          <p:cNvSpPr>
            <a:spLocks noChangeArrowheads="1"/>
          </p:cNvSpPr>
          <p:nvPr/>
        </p:nvSpPr>
        <p:spPr bwMode="auto">
          <a:xfrm>
            <a:off x="4198938" y="4570413"/>
            <a:ext cx="287337" cy="287337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087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5000"/>
              </a:lnSpc>
              <a:buClrTx/>
              <a:buFontTx/>
              <a:buNone/>
            </a:pPr>
            <a:r>
              <a:rPr lang="it-IT" altLang="it-IT" sz="2400">
                <a:solidFill>
                  <a:srgbClr val="000000"/>
                </a:solidFill>
                <a:latin typeface="Times New Roman" pitchFamily="18" charset="0"/>
                <a:cs typeface="Segoe UI" pitchFamily="34" charset="0"/>
              </a:rPr>
              <a:t>1</a:t>
            </a:r>
          </a:p>
        </p:txBody>
      </p:sp>
      <p:sp>
        <p:nvSpPr>
          <p:cNvPr id="213020" name="AutoShape 27"/>
          <p:cNvSpPr>
            <a:spLocks noChangeArrowheads="1"/>
          </p:cNvSpPr>
          <p:nvPr/>
        </p:nvSpPr>
        <p:spPr bwMode="auto">
          <a:xfrm>
            <a:off x="3406775" y="4032250"/>
            <a:ext cx="287338" cy="287338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802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3000"/>
              </a:lnSpc>
              <a:buClrTx/>
              <a:buFontTx/>
              <a:buNone/>
            </a:pPr>
            <a:r>
              <a:rPr lang="it-IT" altLang="it-IT">
                <a:solidFill>
                  <a:srgbClr val="000000"/>
                </a:solidFill>
                <a:cs typeface="Arial" pitchFamily="34" charset="0"/>
              </a:rPr>
              <a:t>2</a:t>
            </a:r>
          </a:p>
        </p:txBody>
      </p:sp>
      <p:sp>
        <p:nvSpPr>
          <p:cNvPr id="213021" name="AutoShape 28"/>
          <p:cNvSpPr>
            <a:spLocks noChangeArrowheads="1"/>
          </p:cNvSpPr>
          <p:nvPr/>
        </p:nvSpPr>
        <p:spPr bwMode="auto">
          <a:xfrm>
            <a:off x="4341813" y="5256213"/>
            <a:ext cx="287337" cy="287337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802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3000"/>
              </a:lnSpc>
              <a:buClrTx/>
              <a:buFontTx/>
              <a:buNone/>
            </a:pPr>
            <a:r>
              <a:rPr lang="it-IT" altLang="it-IT">
                <a:solidFill>
                  <a:srgbClr val="000000"/>
                </a:solidFill>
                <a:cs typeface="Arial" pitchFamily="34" charset="0"/>
              </a:rPr>
              <a:t>2</a:t>
            </a:r>
          </a:p>
        </p:txBody>
      </p:sp>
      <p:sp>
        <p:nvSpPr>
          <p:cNvPr id="213022" name="AutoShape 29"/>
          <p:cNvSpPr>
            <a:spLocks noChangeArrowheads="1"/>
          </p:cNvSpPr>
          <p:nvPr/>
        </p:nvSpPr>
        <p:spPr bwMode="auto">
          <a:xfrm>
            <a:off x="4989513" y="1773238"/>
            <a:ext cx="396875" cy="314325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087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5000"/>
              </a:lnSpc>
              <a:buClrTx/>
              <a:buFontTx/>
              <a:buNone/>
            </a:pPr>
            <a:r>
              <a:rPr lang="it-IT" altLang="it-IT" sz="2000">
                <a:solidFill>
                  <a:srgbClr val="000000"/>
                </a:solidFill>
                <a:latin typeface="Times New Roman" pitchFamily="18" charset="0"/>
                <a:cs typeface="Segoe UI" pitchFamily="34" charset="0"/>
              </a:rPr>
              <a:t>10</a:t>
            </a:r>
          </a:p>
        </p:txBody>
      </p:sp>
      <p:sp>
        <p:nvSpPr>
          <p:cNvPr id="213023" name="Line 30"/>
          <p:cNvSpPr>
            <a:spLocks noChangeShapeType="1"/>
          </p:cNvSpPr>
          <p:nvPr/>
        </p:nvSpPr>
        <p:spPr bwMode="auto">
          <a:xfrm flipV="1">
            <a:off x="3981450" y="2011363"/>
            <a:ext cx="1008063" cy="652462"/>
          </a:xfrm>
          <a:prstGeom prst="line">
            <a:avLst/>
          </a:prstGeom>
          <a:noFill/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91203" tIns="45604" rIns="91203" bIns="45604"/>
          <a:lstStyle/>
          <a:p>
            <a:endParaRPr lang="it-IT"/>
          </a:p>
        </p:txBody>
      </p:sp>
      <p:sp>
        <p:nvSpPr>
          <p:cNvPr id="213024" name="AutoShape 31"/>
          <p:cNvSpPr>
            <a:spLocks noChangeArrowheads="1"/>
          </p:cNvSpPr>
          <p:nvPr/>
        </p:nvSpPr>
        <p:spPr bwMode="auto">
          <a:xfrm>
            <a:off x="4054475" y="1800225"/>
            <a:ext cx="287338" cy="287338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802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3000"/>
              </a:lnSpc>
              <a:buClrTx/>
              <a:buFontTx/>
              <a:buNone/>
            </a:pPr>
            <a:r>
              <a:rPr lang="it-IT" altLang="it-IT">
                <a:solidFill>
                  <a:srgbClr val="000000"/>
                </a:solidFill>
                <a:cs typeface="Arial" pitchFamily="34" charset="0"/>
              </a:rPr>
              <a:t>2</a:t>
            </a:r>
          </a:p>
        </p:txBody>
      </p:sp>
      <p:sp>
        <p:nvSpPr>
          <p:cNvPr id="213025" name="AutoShape 32"/>
          <p:cNvSpPr>
            <a:spLocks noChangeArrowheads="1"/>
          </p:cNvSpPr>
          <p:nvPr/>
        </p:nvSpPr>
        <p:spPr bwMode="auto">
          <a:xfrm>
            <a:off x="4198938" y="2663825"/>
            <a:ext cx="287337" cy="287338"/>
          </a:xfrm>
          <a:prstGeom prst="roundRect">
            <a:avLst>
              <a:gd name="adj" fmla="val 50000"/>
            </a:avLst>
          </a:prstGeom>
          <a:blipFill dpi="0" rotWithShape="0">
            <a:blip r:embed="rId5"/>
            <a:srcRect/>
            <a:tile tx="0" ty="0" sx="100000" sy="100000" flip="none" algn="tl"/>
          </a:blip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802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3000"/>
              </a:lnSpc>
              <a:buClrTx/>
              <a:buFontTx/>
              <a:buNone/>
            </a:pPr>
            <a:r>
              <a:rPr lang="it-IT" altLang="it-IT">
                <a:solidFill>
                  <a:srgbClr val="000000"/>
                </a:solidFill>
                <a:cs typeface="Arial" pitchFamily="34" charset="0"/>
              </a:rPr>
              <a:t>4</a:t>
            </a:r>
          </a:p>
        </p:txBody>
      </p:sp>
      <p:sp>
        <p:nvSpPr>
          <p:cNvPr id="213026" name="AutoShape 33"/>
          <p:cNvSpPr>
            <a:spLocks noChangeArrowheads="1"/>
          </p:cNvSpPr>
          <p:nvPr/>
        </p:nvSpPr>
        <p:spPr bwMode="auto">
          <a:xfrm>
            <a:off x="4773613" y="1511300"/>
            <a:ext cx="287337" cy="287338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087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5000"/>
              </a:lnSpc>
              <a:buClrTx/>
              <a:buFontTx/>
              <a:buNone/>
            </a:pPr>
            <a:r>
              <a:rPr lang="it-IT" altLang="it-IT" sz="2400">
                <a:solidFill>
                  <a:srgbClr val="000000"/>
                </a:solidFill>
                <a:latin typeface="Times New Roman" pitchFamily="18" charset="0"/>
                <a:cs typeface="Segoe UI" pitchFamily="34" charset="0"/>
              </a:rPr>
              <a:t>5</a:t>
            </a:r>
          </a:p>
        </p:txBody>
      </p:sp>
      <p:sp>
        <p:nvSpPr>
          <p:cNvPr id="213027" name="Line 34"/>
          <p:cNvSpPr>
            <a:spLocks noChangeShapeType="1"/>
          </p:cNvSpPr>
          <p:nvPr/>
        </p:nvSpPr>
        <p:spPr bwMode="auto">
          <a:xfrm flipV="1">
            <a:off x="3910013" y="1724025"/>
            <a:ext cx="863600" cy="798513"/>
          </a:xfrm>
          <a:prstGeom prst="line">
            <a:avLst/>
          </a:prstGeom>
          <a:noFill/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91203" tIns="45604" rIns="91203" bIns="45604"/>
          <a:lstStyle/>
          <a:p>
            <a:endParaRPr lang="it-IT"/>
          </a:p>
        </p:txBody>
      </p:sp>
      <p:sp>
        <p:nvSpPr>
          <p:cNvPr id="213028" name="AutoShape 35"/>
          <p:cNvSpPr>
            <a:spLocks noChangeArrowheads="1"/>
          </p:cNvSpPr>
          <p:nvPr/>
        </p:nvSpPr>
        <p:spPr bwMode="auto">
          <a:xfrm>
            <a:off x="3406775" y="2808288"/>
            <a:ext cx="287338" cy="287337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087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5000"/>
              </a:lnSpc>
              <a:buClrTx/>
              <a:buFontTx/>
              <a:buNone/>
            </a:pPr>
            <a:r>
              <a:rPr lang="it-IT" altLang="it-IT" sz="2400">
                <a:solidFill>
                  <a:srgbClr val="000000"/>
                </a:solidFill>
                <a:latin typeface="Times New Roman" pitchFamily="18" charset="0"/>
                <a:cs typeface="Segoe UI" pitchFamily="34" charset="0"/>
              </a:rPr>
              <a:t>5</a:t>
            </a:r>
          </a:p>
        </p:txBody>
      </p:sp>
      <p:sp>
        <p:nvSpPr>
          <p:cNvPr id="213029" name="AutoShape 36"/>
          <p:cNvSpPr>
            <a:spLocks noChangeArrowheads="1"/>
          </p:cNvSpPr>
          <p:nvPr/>
        </p:nvSpPr>
        <p:spPr bwMode="auto">
          <a:xfrm>
            <a:off x="2901950" y="2809875"/>
            <a:ext cx="287337" cy="287338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802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3000"/>
              </a:lnSpc>
              <a:buClrTx/>
              <a:buFontTx/>
              <a:buNone/>
            </a:pPr>
            <a:r>
              <a:rPr lang="it-IT" altLang="it-IT">
                <a:solidFill>
                  <a:srgbClr val="000000"/>
                </a:solidFill>
                <a:cs typeface="Arial" pitchFamily="34" charset="0"/>
              </a:rPr>
              <a:t>2</a:t>
            </a:r>
          </a:p>
        </p:txBody>
      </p:sp>
      <p:sp>
        <p:nvSpPr>
          <p:cNvPr id="213030" name="AutoShape 37"/>
          <p:cNvSpPr>
            <a:spLocks noChangeArrowheads="1"/>
          </p:cNvSpPr>
          <p:nvPr/>
        </p:nvSpPr>
        <p:spPr bwMode="auto">
          <a:xfrm>
            <a:off x="2039144" y="2198022"/>
            <a:ext cx="287337" cy="287338"/>
          </a:xfrm>
          <a:prstGeom prst="roundRect">
            <a:avLst>
              <a:gd name="adj" fmla="val 50000"/>
            </a:avLst>
          </a:prstGeom>
          <a:solidFill>
            <a:srgbClr val="FFFFFF"/>
          </a:solidFill>
          <a:ln w="9360" cap="sq">
            <a:solidFill>
              <a:srgbClr val="000000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0" tIns="15087" rIns="0" bIns="0" anchor="ctr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eaLnBrk="1" hangingPunct="1">
              <a:lnSpc>
                <a:spcPct val="95000"/>
              </a:lnSpc>
              <a:buClrTx/>
              <a:buFontTx/>
              <a:buNone/>
            </a:pPr>
            <a:r>
              <a:rPr lang="it-IT" altLang="it-IT" sz="2400" dirty="0" smtClean="0">
                <a:solidFill>
                  <a:srgbClr val="000000"/>
                </a:solidFill>
                <a:latin typeface="Times New Roman" pitchFamily="18" charset="0"/>
                <a:cs typeface="Segoe UI" pitchFamily="34" charset="0"/>
              </a:rPr>
              <a:t>6</a:t>
            </a:r>
            <a:endParaRPr lang="it-IT" altLang="it-IT" sz="2400" dirty="0">
              <a:solidFill>
                <a:srgbClr val="000000"/>
              </a:solidFill>
              <a:latin typeface="Times New Roman" pitchFamily="18" charset="0"/>
              <a:cs typeface="Segoe UI" pitchFamily="34" charset="0"/>
            </a:endParaRPr>
          </a:p>
        </p:txBody>
      </p:sp>
      <p:sp>
        <p:nvSpPr>
          <p:cNvPr id="213031" name="Text Box 38"/>
          <p:cNvSpPr txBox="1">
            <a:spLocks noChangeArrowheads="1"/>
          </p:cNvSpPr>
          <p:nvPr/>
        </p:nvSpPr>
        <p:spPr bwMode="auto">
          <a:xfrm>
            <a:off x="514867" y="-653"/>
            <a:ext cx="6226728" cy="64827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3465A4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wrap="square" lIns="89768" tIns="46683" rIns="89768" bIns="46683">
            <a:spAutoFit/>
          </a:bodyPr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1pPr>
            <a:lvl2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2pPr>
            <a:lvl3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3pPr>
            <a:lvl4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4pPr>
            <a:lvl5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5pPr>
            <a:lvl6pPr marL="25066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6pPr>
            <a:lvl7pPr marL="29638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7pPr>
            <a:lvl8pPr marL="34210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8pPr>
            <a:lvl9pPr marL="3878263" indent="-225425" defTabSz="446088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ＭＳ Ｐゴシック" pitchFamily="34" charset="-128"/>
              </a:defRPr>
            </a:lvl9pPr>
          </a:lstStyle>
          <a:p>
            <a:pPr algn="ctr" eaLnBrk="1" hangingPunct="1">
              <a:spcBef>
                <a:spcPts val="1500"/>
              </a:spcBef>
              <a:buClrTx/>
            </a:pPr>
            <a:r>
              <a:rPr lang="it-IT" altLang="it-IT" sz="3600" b="1" dirty="0">
                <a:solidFill>
                  <a:schemeClr val="tx1"/>
                </a:solidFill>
                <a:latin typeface="+mn-lt"/>
                <a:cs typeface="Arial" pitchFamily="34" charset="0"/>
              </a:rPr>
              <a:t>AFT </a:t>
            </a:r>
            <a:r>
              <a:rPr lang="it-IT" altLang="it-IT" sz="3600" b="1" dirty="0" smtClean="0">
                <a:solidFill>
                  <a:schemeClr val="tx1"/>
                </a:solidFill>
                <a:latin typeface="+mn-lt"/>
                <a:cs typeface="Arial" pitchFamily="34" charset="0"/>
              </a:rPr>
              <a:t>per </a:t>
            </a:r>
            <a:r>
              <a:rPr lang="it-IT" altLang="it-IT" sz="3600" b="1" dirty="0">
                <a:solidFill>
                  <a:schemeClr val="tx1"/>
                </a:solidFill>
                <a:latin typeface="+mn-lt"/>
                <a:cs typeface="Arial" pitchFamily="34" charset="0"/>
              </a:rPr>
              <a:t>Zona Distretto</a:t>
            </a:r>
          </a:p>
        </p:txBody>
      </p:sp>
      <p:sp>
        <p:nvSpPr>
          <p:cNvPr id="213032" name="CasellaDiTesto 1"/>
          <p:cNvSpPr txBox="1">
            <a:spLocks noChangeArrowheads="1"/>
          </p:cNvSpPr>
          <p:nvPr/>
        </p:nvSpPr>
        <p:spPr bwMode="auto">
          <a:xfrm>
            <a:off x="5886400" y="4943503"/>
            <a:ext cx="3006807" cy="120009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lIns="91203" tIns="45604" rIns="91203" bIns="45604">
            <a:spAutoFit/>
          </a:bodyPr>
          <a:lstStyle/>
          <a:p>
            <a:pPr algn="r"/>
            <a:r>
              <a:rPr lang="it-IT" altLang="it-IT" b="1" dirty="0" smtClean="0"/>
              <a:t>Numero </a:t>
            </a:r>
            <a:r>
              <a:rPr lang="it-IT" altLang="it-IT" b="1" dirty="0"/>
              <a:t>totale AFT: </a:t>
            </a:r>
            <a:r>
              <a:rPr lang="it-IT" altLang="it-IT" b="1" dirty="0" smtClean="0"/>
              <a:t>116</a:t>
            </a:r>
          </a:p>
          <a:p>
            <a:pPr algn="r"/>
            <a:r>
              <a:rPr lang="it-IT" altLang="it-IT" b="1" dirty="0" smtClean="0"/>
              <a:t>AUSL TNO: 40</a:t>
            </a:r>
          </a:p>
          <a:p>
            <a:pPr algn="r"/>
            <a:r>
              <a:rPr lang="it-IT" altLang="it-IT" b="1" dirty="0" smtClean="0"/>
              <a:t>AUSL Centro: 45</a:t>
            </a:r>
          </a:p>
          <a:p>
            <a:pPr algn="r"/>
            <a:r>
              <a:rPr lang="it-IT" altLang="it-IT" b="1" dirty="0" smtClean="0"/>
              <a:t>AUSL TSE: 31 </a:t>
            </a:r>
            <a:endParaRPr lang="it-IT" altLang="it-IT" b="1" dirty="0"/>
          </a:p>
        </p:txBody>
      </p:sp>
      <p:pic>
        <p:nvPicPr>
          <p:cNvPr id="213033" name="Picture 7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83083" y="3032817"/>
            <a:ext cx="882130" cy="106467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blipFill dpi="0" rotWithShape="0">
                  <a:blip/>
                  <a:srcRect/>
                  <a:stretch>
                    <a:fillRect/>
                  </a:stretch>
                </a:blip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pic>
        <p:nvPicPr>
          <p:cNvPr id="44" name="Picture 2" descr="logo estar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6512" y="0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7" name="Picture 7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1542" y="15875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497457186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Freccia circolare a sinistra 10"/>
          <p:cNvSpPr/>
          <p:nvPr/>
        </p:nvSpPr>
        <p:spPr>
          <a:xfrm>
            <a:off x="7767885" y="3230464"/>
            <a:ext cx="1268611" cy="1625393"/>
          </a:xfrm>
          <a:prstGeom prst="curvedLeftArrow">
            <a:avLst/>
          </a:prstGeom>
          <a:solidFill>
            <a:srgbClr val="FFC0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>
              <a:solidFill>
                <a:schemeClr val="tx1"/>
              </a:solidFill>
            </a:endParaRPr>
          </a:p>
        </p:txBody>
      </p:sp>
      <p:pic>
        <p:nvPicPr>
          <p:cNvPr id="3" name="Picture 7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97863" y="18205"/>
            <a:ext cx="846137" cy="352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2" descr="logo estar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7680" y="18205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AutoShape 2" descr="Risultati immagini per amici film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it-IT"/>
          </a:p>
        </p:txBody>
      </p:sp>
      <p:sp>
        <p:nvSpPr>
          <p:cNvPr id="6" name="Titolo 5"/>
          <p:cNvSpPr>
            <a:spLocks noGrp="1"/>
          </p:cNvSpPr>
          <p:nvPr>
            <p:ph type="title"/>
          </p:nvPr>
        </p:nvSpPr>
        <p:spPr>
          <a:xfrm>
            <a:off x="460375" y="7937"/>
            <a:ext cx="8229600" cy="778098"/>
          </a:xfrm>
        </p:spPr>
        <p:txBody>
          <a:bodyPr>
            <a:normAutofit/>
          </a:bodyPr>
          <a:lstStyle/>
          <a:p>
            <a:r>
              <a:rPr lang="it-IT" sz="3600" b="1" dirty="0" smtClean="0">
                <a:solidFill>
                  <a:schemeClr val="accent6">
                    <a:lumMod val="75000"/>
                  </a:schemeClr>
                </a:solidFill>
              </a:rPr>
              <a:t>Dipartimento della Medicina Generale</a:t>
            </a:r>
            <a:endParaRPr lang="it-IT" sz="3600" b="1" dirty="0">
              <a:solidFill>
                <a:schemeClr val="accent6">
                  <a:lumMod val="75000"/>
                </a:schemeClr>
              </a:solidFill>
            </a:endParaRPr>
          </a:p>
        </p:txBody>
      </p:sp>
      <p:sp>
        <p:nvSpPr>
          <p:cNvPr id="9" name="Rettangolo 8"/>
          <p:cNvSpPr/>
          <p:nvPr/>
        </p:nvSpPr>
        <p:spPr>
          <a:xfrm>
            <a:off x="3275856" y="3895888"/>
            <a:ext cx="4757127" cy="147732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it-IT" dirty="0" smtClean="0"/>
              <a:t>…… i </a:t>
            </a:r>
            <a:r>
              <a:rPr lang="it-IT" dirty="0"/>
              <a:t>membri del comitato </a:t>
            </a:r>
            <a:r>
              <a:rPr lang="it-IT" dirty="0" smtClean="0"/>
              <a:t>di dipartimento </a:t>
            </a:r>
            <a:r>
              <a:rPr lang="it-IT" dirty="0"/>
              <a:t>sono eletti </a:t>
            </a:r>
            <a:r>
              <a:rPr lang="it-IT" b="1" dirty="0"/>
              <a:t>fra i coordinatori delle AFT</a:t>
            </a:r>
            <a:r>
              <a:rPr lang="it-IT" dirty="0"/>
              <a:t> che al loro interno individuano una terna </a:t>
            </a:r>
            <a:r>
              <a:rPr lang="it-IT" dirty="0" smtClean="0"/>
              <a:t>da proporre </a:t>
            </a:r>
            <a:r>
              <a:rPr lang="it-IT" dirty="0"/>
              <a:t>al direttore generale per la nomina del </a:t>
            </a:r>
            <a:r>
              <a:rPr lang="it-IT" b="1" dirty="0"/>
              <a:t>direttore </a:t>
            </a:r>
            <a:r>
              <a:rPr lang="it-IT" b="1" dirty="0" smtClean="0"/>
              <a:t>del </a:t>
            </a:r>
            <a:r>
              <a:rPr lang="it-IT" b="1" dirty="0"/>
              <a:t>dipartimento</a:t>
            </a:r>
            <a:r>
              <a:rPr lang="it-IT" dirty="0"/>
              <a:t>.</a:t>
            </a:r>
          </a:p>
        </p:txBody>
      </p:sp>
      <p:sp>
        <p:nvSpPr>
          <p:cNvPr id="10" name="Rettangolo 9"/>
          <p:cNvSpPr/>
          <p:nvPr/>
        </p:nvSpPr>
        <p:spPr>
          <a:xfrm>
            <a:off x="3306210" y="987367"/>
            <a:ext cx="5184576" cy="286232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it-IT" b="1" dirty="0" smtClean="0">
                <a:solidFill>
                  <a:srgbClr val="00B050"/>
                </a:solidFill>
              </a:rPr>
              <a:t>LR 84/2015 Art</a:t>
            </a:r>
            <a:r>
              <a:rPr lang="it-IT" b="1" dirty="0">
                <a:solidFill>
                  <a:srgbClr val="00B050"/>
                </a:solidFill>
              </a:rPr>
              <a:t>. 69 bis</a:t>
            </a:r>
          </a:p>
          <a:p>
            <a:r>
              <a:rPr lang="it-IT" dirty="0"/>
              <a:t>Dipartimenti delle aziende unità sanitarie locali </a:t>
            </a:r>
            <a:endParaRPr lang="it-IT" dirty="0" smtClean="0"/>
          </a:p>
          <a:p>
            <a:r>
              <a:rPr lang="it-IT" dirty="0" smtClean="0"/>
              <a:t>1</a:t>
            </a:r>
            <a:r>
              <a:rPr lang="it-IT" dirty="0"/>
              <a:t>. I dipartimenti sono lo strumento organizzativo ordinario di gestione delle </a:t>
            </a:r>
            <a:r>
              <a:rPr lang="it-IT" dirty="0" smtClean="0"/>
              <a:t>AUSL .</a:t>
            </a:r>
            <a:endParaRPr lang="it-IT" dirty="0"/>
          </a:p>
          <a:p>
            <a:r>
              <a:rPr lang="it-IT" dirty="0"/>
              <a:t>2. I dipartimenti di cui al comma 1 si distinguono nei seguenti:</a:t>
            </a:r>
          </a:p>
          <a:p>
            <a:r>
              <a:rPr lang="it-IT" dirty="0"/>
              <a:t>a) dipartimenti di tipo ospedaliero;</a:t>
            </a:r>
          </a:p>
          <a:p>
            <a:r>
              <a:rPr lang="it-IT" dirty="0"/>
              <a:t>b) dipartimenti territoriali;</a:t>
            </a:r>
          </a:p>
          <a:p>
            <a:r>
              <a:rPr lang="it-IT" dirty="0"/>
              <a:t>c</a:t>
            </a:r>
            <a:r>
              <a:rPr lang="it-IT" b="1" dirty="0">
                <a:solidFill>
                  <a:srgbClr val="FF0000"/>
                </a:solidFill>
              </a:rPr>
              <a:t>) dipartimento della medicina generale</a:t>
            </a:r>
            <a:r>
              <a:rPr lang="it-IT" dirty="0"/>
              <a:t>;</a:t>
            </a:r>
          </a:p>
          <a:p>
            <a:r>
              <a:rPr lang="it-IT" dirty="0"/>
              <a:t>d) dipartimenti delle professioni</a:t>
            </a:r>
          </a:p>
        </p:txBody>
      </p:sp>
      <p:sp>
        <p:nvSpPr>
          <p:cNvPr id="2" name="Rettangolo 1"/>
          <p:cNvSpPr/>
          <p:nvPr/>
        </p:nvSpPr>
        <p:spPr>
          <a:xfrm>
            <a:off x="-7680" y="5589240"/>
            <a:ext cx="9180512" cy="12003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altLang="it-IT" b="1" dirty="0">
                <a:solidFill>
                  <a:srgbClr val="000000"/>
                </a:solidFill>
                <a:ea typeface="Microsoft YaHei" pitchFamily="34" charset="-122"/>
              </a:rPr>
              <a:t>E’ lo strumento attraverso il quale </a:t>
            </a:r>
            <a:r>
              <a:rPr lang="it-IT" altLang="it-IT" b="1" dirty="0">
                <a:solidFill>
                  <a:srgbClr val="FF3300"/>
                </a:solidFill>
                <a:ea typeface="Microsoft YaHei" pitchFamily="34" charset="-122"/>
              </a:rPr>
              <a:t>la Medicina Generale si rapporta con gli altri Dipartimenti per definire i bisogni del territorio</a:t>
            </a:r>
            <a:r>
              <a:rPr lang="it-IT" altLang="it-IT" b="1" dirty="0">
                <a:solidFill>
                  <a:srgbClr val="000000"/>
                </a:solidFill>
                <a:ea typeface="Microsoft YaHei" pitchFamily="34" charset="-122"/>
              </a:rPr>
              <a:t>, con particolare riferimento alla cronicità, declinabili a livello di Zona/Distretto e sulle singole AFT</a:t>
            </a:r>
            <a:r>
              <a:rPr lang="it-IT" altLang="it-IT" b="1">
                <a:solidFill>
                  <a:srgbClr val="000000"/>
                </a:solidFill>
                <a:ea typeface="Microsoft YaHei" pitchFamily="34" charset="-122"/>
              </a:rPr>
              <a:t>. </a:t>
            </a:r>
            <a:endParaRPr lang="it-IT" altLang="it-IT" b="1" smtClean="0">
              <a:solidFill>
                <a:srgbClr val="000000"/>
              </a:solidFill>
              <a:ea typeface="Microsoft YaHei" pitchFamily="34" charset="-122"/>
            </a:endParaRPr>
          </a:p>
          <a:p>
            <a:pPr algn="ctr"/>
            <a:r>
              <a:rPr lang="it-IT" altLang="it-IT" smtClean="0">
                <a:solidFill>
                  <a:srgbClr val="000000"/>
                </a:solidFill>
                <a:ea typeface="Microsoft YaHei" pitchFamily="34" charset="-122"/>
              </a:rPr>
              <a:t>Il </a:t>
            </a:r>
            <a:r>
              <a:rPr lang="it-IT" altLang="it-IT" dirty="0">
                <a:solidFill>
                  <a:srgbClr val="000000"/>
                </a:solidFill>
                <a:ea typeface="Microsoft YaHei" pitchFamily="34" charset="-122"/>
              </a:rPr>
              <a:t>Direttore del dipartimento partecipa al collegio di direzione dell’Azienda.</a:t>
            </a:r>
            <a:endParaRPr lang="it-IT" dirty="0"/>
          </a:p>
        </p:txBody>
      </p:sp>
      <p:pic>
        <p:nvPicPr>
          <p:cNvPr id="12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9132" y="1303032"/>
            <a:ext cx="2981325" cy="3552825"/>
          </a:xfrm>
          <a:prstGeom prst="rect">
            <a:avLst/>
          </a:prstGeom>
          <a:noFill/>
          <a:ln w="9525">
            <a:solidFill>
              <a:schemeClr val="tx1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5079277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8534" y="192087"/>
            <a:ext cx="9152534" cy="654874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" name="Picture 7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172400" y="15875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" name="Picture 2" descr="logo estar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537400" y="15875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66030" y="6425272"/>
            <a:ext cx="1382943" cy="27785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4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29920" y="6313960"/>
            <a:ext cx="1010369" cy="4167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Picture 5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950639" y="6362124"/>
            <a:ext cx="1073517" cy="34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28671692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764704"/>
            <a:ext cx="9108503" cy="609329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" name="Picture 2" descr="logo estar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410878" y="-27384"/>
            <a:ext cx="697626" cy="29187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" name="Picture 3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56354" y="125568"/>
            <a:ext cx="1382943" cy="27785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Picture 4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20244" y="14256"/>
            <a:ext cx="1010369" cy="41677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Picture 5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40963" y="62420"/>
            <a:ext cx="1073517" cy="341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0" y="258814"/>
            <a:ext cx="9144000" cy="836712"/>
          </a:xfrm>
        </p:spPr>
        <p:txBody>
          <a:bodyPr/>
          <a:lstStyle/>
          <a:p>
            <a:r>
              <a:rPr lang="it-IT" b="1" dirty="0" smtClean="0">
                <a:solidFill>
                  <a:srgbClr val="0070C0"/>
                </a:solidFill>
              </a:rPr>
              <a:t>I bersagli e le mappa di AFT - 2017</a:t>
            </a:r>
            <a:endParaRPr lang="it-IT" b="1" dirty="0">
              <a:solidFill>
                <a:srgbClr val="0070C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978264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6562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1100" t="6314" r="31099" b="48315"/>
          <a:stretch>
            <a:fillRect/>
          </a:stretch>
        </p:blipFill>
        <p:spPr bwMode="auto">
          <a:xfrm>
            <a:off x="7195831" y="870006"/>
            <a:ext cx="1931974" cy="15319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1" y="0"/>
            <a:ext cx="1277938" cy="438150"/>
          </a:xfrm>
          <a:prstGeom prst="rect">
            <a:avLst/>
          </a:prstGeom>
          <a:noFill/>
          <a:ln w="9525">
            <a:solidFill>
              <a:schemeClr val="tx1">
                <a:lumMod val="75000"/>
                <a:lumOff val="25000"/>
              </a:schemeClr>
            </a:solidFill>
            <a:miter lim="800000"/>
            <a:headEnd/>
            <a:tailEnd/>
          </a:ln>
          <a:effectLst/>
        </p:spPr>
      </p:pic>
      <p:pic>
        <p:nvPicPr>
          <p:cNvPr id="66564" name="Picture 7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01038" y="0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66567" name="CasellaDiTesto 6"/>
          <p:cNvSpPr txBox="1">
            <a:spLocks noChangeArrowheads="1"/>
          </p:cNvSpPr>
          <p:nvPr/>
        </p:nvSpPr>
        <p:spPr bwMode="auto">
          <a:xfrm>
            <a:off x="1277939" y="-69682"/>
            <a:ext cx="6388099" cy="132343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ctr"/>
            <a:r>
              <a:rPr lang="it-IT" altLang="it-IT" sz="2000" b="1" dirty="0">
                <a:solidFill>
                  <a:srgbClr val="0070C0"/>
                </a:solidFill>
              </a:rPr>
              <a:t>Delibera Giunta Regione Toscana n. 1152 del 30/11/2015</a:t>
            </a:r>
          </a:p>
          <a:p>
            <a:pPr algn="ctr"/>
            <a:r>
              <a:rPr lang="it-IT" altLang="it-IT" sz="2000" b="1" dirty="0">
                <a:solidFill>
                  <a:srgbClr val="0070C0"/>
                </a:solidFill>
              </a:rPr>
              <a:t>DGR 716/2009. Approvazione risultati e individuazione linee di sviluppo della sanità di iniziativa a livello territoriale</a:t>
            </a:r>
          </a:p>
        </p:txBody>
      </p:sp>
      <p:sp>
        <p:nvSpPr>
          <p:cNvPr id="66568" name="CasellaDiTesto 1"/>
          <p:cNvSpPr txBox="1">
            <a:spLocks noChangeArrowheads="1"/>
          </p:cNvSpPr>
          <p:nvPr/>
        </p:nvSpPr>
        <p:spPr bwMode="auto">
          <a:xfrm>
            <a:off x="69456" y="1832597"/>
            <a:ext cx="7020272" cy="163121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marL="342900" indent="-342900">
              <a:buFont typeface="Wingdings" panose="05000000000000000000" pitchFamily="2" charset="2"/>
              <a:buChar char="ü"/>
            </a:pPr>
            <a:r>
              <a:rPr lang="it-IT" altLang="it-IT" sz="2000" b="1" dirty="0">
                <a:solidFill>
                  <a:srgbClr val="0070C0"/>
                </a:solidFill>
              </a:rPr>
              <a:t>Delibera Giunta Regione Toscana n. 650 del </a:t>
            </a:r>
            <a:r>
              <a:rPr lang="it-IT" altLang="it-IT" sz="2000" b="1" dirty="0" smtClean="0">
                <a:solidFill>
                  <a:srgbClr val="0070C0"/>
                </a:solidFill>
              </a:rPr>
              <a:t>5/7/2016: Sanità </a:t>
            </a:r>
            <a:r>
              <a:rPr lang="it-IT" altLang="it-IT" sz="2000" b="1" dirty="0">
                <a:solidFill>
                  <a:srgbClr val="0070C0"/>
                </a:solidFill>
              </a:rPr>
              <a:t>di Iniziativa. Approvazione indirizzi per l’implementazione del nuovo modello</a:t>
            </a:r>
          </a:p>
          <a:p>
            <a:pPr marL="342900" indent="-342900">
              <a:buFont typeface="Wingdings" panose="05000000000000000000" pitchFamily="2" charset="2"/>
              <a:buChar char="ü"/>
            </a:pPr>
            <a:endParaRPr lang="it-IT" altLang="it-IT" sz="2000" b="1" dirty="0">
              <a:solidFill>
                <a:srgbClr val="0070C0"/>
              </a:solidFill>
            </a:endParaRPr>
          </a:p>
          <a:p>
            <a:pPr marL="342900" indent="-342900">
              <a:buFont typeface="Wingdings" panose="05000000000000000000" pitchFamily="2" charset="2"/>
              <a:buChar char="ü"/>
            </a:pPr>
            <a:r>
              <a:rPr lang="it-IT" altLang="it-IT" sz="2000" b="1" dirty="0">
                <a:solidFill>
                  <a:srgbClr val="0070C0"/>
                </a:solidFill>
              </a:rPr>
              <a:t>Accordo Regionale Sanità </a:t>
            </a:r>
            <a:r>
              <a:rPr lang="it-IT" altLang="it-IT" sz="2000" b="1" dirty="0" smtClean="0">
                <a:solidFill>
                  <a:srgbClr val="0070C0"/>
                </a:solidFill>
              </a:rPr>
              <a:t>d’iniziativa, firmato ad Agosto 2017</a:t>
            </a:r>
            <a:endParaRPr lang="it-IT" altLang="it-IT" sz="2000" b="1" i="1" dirty="0">
              <a:solidFill>
                <a:srgbClr val="0070C0"/>
              </a:solidFill>
            </a:endParaRPr>
          </a:p>
        </p:txBody>
      </p:sp>
      <p:pic>
        <p:nvPicPr>
          <p:cNvPr id="66569" name="Picture 2" descr="logo estar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66038" y="0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1" name="Text Box 5"/>
          <p:cNvSpPr txBox="1">
            <a:spLocks noChangeArrowheads="1"/>
          </p:cNvSpPr>
          <p:nvPr/>
        </p:nvSpPr>
        <p:spPr bwMode="auto">
          <a:xfrm>
            <a:off x="50992" y="3647196"/>
            <a:ext cx="8280400" cy="286450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>
            <a:spAutoFit/>
          </a:bodyPr>
          <a:lstStyle>
            <a:lvl1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1pPr>
            <a:lvl2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2pPr>
            <a:lvl3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3pPr>
            <a:lvl4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4pPr>
            <a:lvl5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6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6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6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6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9pPr>
          </a:lstStyle>
          <a:p>
            <a:pPr marL="342900" indent="-342900" eaLnBrk="1" fontAlgn="auto" hangingPunct="1">
              <a:spcBef>
                <a:spcPts val="0"/>
              </a:spcBef>
              <a:spcAft>
                <a:spcPts val="0"/>
              </a:spcAft>
              <a:buSzPct val="45000"/>
              <a:buFont typeface="Wingdings" panose="05000000000000000000" pitchFamily="2" charset="2"/>
              <a:buChar char="Ø"/>
              <a:defRPr/>
            </a:pPr>
            <a:r>
              <a:rPr lang="it-IT" altLang="it-IT" sz="2000" dirty="0" smtClean="0">
                <a:solidFill>
                  <a:srgbClr val="000000"/>
                </a:solidFill>
                <a:latin typeface="+mn-lt"/>
                <a:cs typeface="+mn-cs"/>
              </a:rPr>
              <a:t> </a:t>
            </a:r>
            <a:r>
              <a:rPr lang="it-IT" altLang="it-IT" sz="2000" b="1" i="1" dirty="0">
                <a:solidFill>
                  <a:srgbClr val="000000"/>
                </a:solidFill>
                <a:latin typeface="+mn-lt"/>
                <a:cs typeface="+mn-cs"/>
              </a:rPr>
              <a:t>PSSIR </a:t>
            </a:r>
            <a:r>
              <a:rPr lang="it-IT" altLang="it-IT" sz="2000" b="1" i="1" dirty="0" smtClean="0">
                <a:solidFill>
                  <a:srgbClr val="000000"/>
                </a:solidFill>
                <a:latin typeface="+mn-lt"/>
                <a:cs typeface="+mn-cs"/>
              </a:rPr>
              <a:t>2012-2015, </a:t>
            </a:r>
            <a:r>
              <a:rPr lang="it-IT" altLang="it-IT" sz="2000" b="1" i="1" dirty="0">
                <a:solidFill>
                  <a:srgbClr val="000000"/>
                </a:solidFill>
                <a:latin typeface="+mn-lt"/>
                <a:cs typeface="+mn-cs"/>
              </a:rPr>
              <a:t>AIR Medicina Generale 2012, Parere CSR 73/2013</a:t>
            </a:r>
            <a:r>
              <a:rPr lang="it-IT" altLang="it-IT" sz="2000" dirty="0">
                <a:solidFill>
                  <a:srgbClr val="000000"/>
                </a:solidFill>
                <a:latin typeface="+mn-lt"/>
                <a:cs typeface="+mn-cs"/>
              </a:rPr>
              <a:t>, hanno già dato indicazione per il </a:t>
            </a:r>
            <a:r>
              <a:rPr lang="it-IT" altLang="it-IT" sz="2000" b="1" i="1" dirty="0">
                <a:solidFill>
                  <a:srgbClr val="000000"/>
                </a:solidFill>
                <a:latin typeface="+mn-lt"/>
                <a:cs typeface="+mn-cs"/>
              </a:rPr>
              <a:t>superamento della presa in carico per singolo PDTA </a:t>
            </a:r>
          </a:p>
          <a:p>
            <a:pPr marL="342900" indent="-342900" eaLnBrk="1" fontAlgn="auto" hangingPunct="1">
              <a:spcBef>
                <a:spcPts val="0"/>
              </a:spcBef>
              <a:spcAft>
                <a:spcPts val="0"/>
              </a:spcAft>
              <a:buSzPct val="45000"/>
              <a:buFont typeface="Wingdings" panose="05000000000000000000" pitchFamily="2" charset="2"/>
              <a:buChar char="Ø"/>
              <a:defRPr/>
            </a:pPr>
            <a:endParaRPr lang="it-IT" altLang="it-IT" sz="2000" dirty="0">
              <a:solidFill>
                <a:srgbClr val="000000"/>
              </a:solidFill>
              <a:latin typeface="+mn-lt"/>
              <a:cs typeface="+mn-cs"/>
            </a:endParaRPr>
          </a:p>
          <a:p>
            <a:pPr marL="342900" indent="-342900" eaLnBrk="1" fontAlgn="auto" hangingPunct="1">
              <a:spcBef>
                <a:spcPts val="0"/>
              </a:spcBef>
              <a:spcAft>
                <a:spcPts val="0"/>
              </a:spcAft>
              <a:buSzPct val="45000"/>
              <a:buFont typeface="Wingdings" panose="05000000000000000000" pitchFamily="2" charset="2"/>
              <a:buChar char="Ø"/>
              <a:defRPr/>
            </a:pPr>
            <a:r>
              <a:rPr lang="it-IT" altLang="it-IT" sz="2000" dirty="0">
                <a:solidFill>
                  <a:srgbClr val="000000"/>
                </a:solidFill>
                <a:latin typeface="+mn-lt"/>
                <a:cs typeface="+mn-cs"/>
              </a:rPr>
              <a:t> Raccomandazione passaggio a presa in carico integrata basata sul </a:t>
            </a:r>
            <a:r>
              <a:rPr lang="it-IT" altLang="it-IT" sz="2000" b="1" i="1" dirty="0">
                <a:solidFill>
                  <a:srgbClr val="000000"/>
                </a:solidFill>
                <a:latin typeface="+mn-lt"/>
                <a:cs typeface="+mn-cs"/>
              </a:rPr>
              <a:t>profilo di rischio cardiovascolare e sul livello di complessità</a:t>
            </a:r>
          </a:p>
          <a:p>
            <a:pPr marL="342900" indent="-342900" eaLnBrk="1" fontAlgn="auto" hangingPunct="1">
              <a:spcBef>
                <a:spcPts val="0"/>
              </a:spcBef>
              <a:spcAft>
                <a:spcPts val="0"/>
              </a:spcAft>
              <a:buSzPct val="45000"/>
              <a:buFont typeface="Wingdings" panose="05000000000000000000" pitchFamily="2" charset="2"/>
              <a:buChar char="Ø"/>
              <a:defRPr/>
            </a:pPr>
            <a:endParaRPr lang="it-IT" altLang="it-IT" sz="2000" dirty="0">
              <a:solidFill>
                <a:srgbClr val="000000"/>
              </a:solidFill>
              <a:latin typeface="+mn-lt"/>
              <a:cs typeface="+mn-cs"/>
            </a:endParaRPr>
          </a:p>
          <a:p>
            <a:pPr marL="342900" indent="-342900" eaLnBrk="1" fontAlgn="auto" hangingPunct="1">
              <a:spcBef>
                <a:spcPts val="0"/>
              </a:spcBef>
              <a:spcAft>
                <a:spcPts val="0"/>
              </a:spcAft>
              <a:buSzPct val="45000"/>
              <a:buFont typeface="Wingdings" panose="05000000000000000000" pitchFamily="2" charset="2"/>
              <a:buChar char="Ø"/>
              <a:defRPr/>
            </a:pPr>
            <a:r>
              <a:rPr lang="it-IT" altLang="it-IT" sz="2000" dirty="0">
                <a:solidFill>
                  <a:srgbClr val="000000"/>
                </a:solidFill>
                <a:latin typeface="+mn-lt"/>
                <a:cs typeface="+mn-cs"/>
              </a:rPr>
              <a:t> </a:t>
            </a:r>
            <a:r>
              <a:rPr lang="it-IT" altLang="it-IT" sz="2000" b="1" dirty="0" smtClean="0">
                <a:solidFill>
                  <a:schemeClr val="accent6">
                    <a:lumMod val="75000"/>
                  </a:schemeClr>
                </a:solidFill>
                <a:latin typeface="+mn-lt"/>
                <a:cs typeface="+mn-cs"/>
              </a:rPr>
              <a:t>Sviluppo sulla realtà organizzativa delle AFT (team assistenziale, ruolo coordinatore AFT, proiezione funzionale infermieri ……)</a:t>
            </a:r>
            <a:endParaRPr lang="it-IT" altLang="it-IT" sz="2000" b="1" dirty="0">
              <a:solidFill>
                <a:schemeClr val="accent6">
                  <a:lumMod val="75000"/>
                </a:schemeClr>
              </a:solidFill>
              <a:latin typeface="+mn-lt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190435635"/>
      </p:ext>
    </p:extLst>
  </p:cSld>
  <p:clrMapOvr>
    <a:masterClrMapping/>
  </p:clrMapOvr>
  <p:transition/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4" name="Picture 2" descr="C:\Users\utente\Pictures\pienza\20150403_145019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512" y="0"/>
            <a:ext cx="9144000" cy="548161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8613" name="Text Box 4"/>
          <p:cNvSpPr txBox="1">
            <a:spLocks noChangeArrowheads="1"/>
          </p:cNvSpPr>
          <p:nvPr/>
        </p:nvSpPr>
        <p:spPr bwMode="auto">
          <a:xfrm>
            <a:off x="787400" y="14288"/>
            <a:ext cx="7488238" cy="647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5000" rIns="90000" bIns="45000"/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ctr"/>
            <a:r>
              <a:rPr lang="it-IT" altLang="it-IT" sz="2400" b="1" dirty="0">
                <a:solidFill>
                  <a:schemeClr val="bg1"/>
                </a:solidFill>
                <a:latin typeface="Arial" charset="0"/>
                <a:ea typeface="Microsoft YaHei" pitchFamily="34" charset="-122"/>
              </a:rPr>
              <a:t>Estensione del modello al paziente “complesso”</a:t>
            </a:r>
          </a:p>
        </p:txBody>
      </p:sp>
      <p:sp>
        <p:nvSpPr>
          <p:cNvPr id="68614" name="Text Box 5"/>
          <p:cNvSpPr txBox="1">
            <a:spLocks noChangeArrowheads="1"/>
          </p:cNvSpPr>
          <p:nvPr/>
        </p:nvSpPr>
        <p:spPr bwMode="auto">
          <a:xfrm>
            <a:off x="36512" y="893663"/>
            <a:ext cx="9107488" cy="16333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square" lIns="90000" tIns="46800" rIns="90000" bIns="46800">
            <a:spAutoFit/>
          </a:bodyPr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buSzPct val="45000"/>
              <a:buFont typeface="Wingdings" pitchFamily="2" charset="2"/>
              <a:buChar char=""/>
            </a:pPr>
            <a:r>
              <a:rPr lang="it-IT" altLang="it-IT" sz="2000" dirty="0" smtClean="0">
                <a:solidFill>
                  <a:schemeClr val="bg1"/>
                </a:solidFill>
                <a:latin typeface="Arial" charset="0"/>
                <a:ea typeface="Microsoft YaHei" pitchFamily="34" charset="-122"/>
              </a:rPr>
              <a:t> </a:t>
            </a:r>
            <a:r>
              <a:rPr lang="it-IT" altLang="it-IT" sz="2000" dirty="0">
                <a:solidFill>
                  <a:schemeClr val="bg1"/>
                </a:solidFill>
                <a:latin typeface="Arial" charset="0"/>
                <a:ea typeface="Microsoft YaHei" pitchFamily="34" charset="-122"/>
              </a:rPr>
              <a:t>Parere CSR 73/2013 dà indicazione per </a:t>
            </a:r>
            <a:r>
              <a:rPr lang="it-IT" altLang="it-IT" sz="2000" dirty="0" smtClean="0">
                <a:solidFill>
                  <a:schemeClr val="bg1"/>
                </a:solidFill>
                <a:latin typeface="Arial" charset="0"/>
                <a:ea typeface="Microsoft YaHei" pitchFamily="34" charset="-122"/>
              </a:rPr>
              <a:t>la valutazione su effetti </a:t>
            </a:r>
            <a:r>
              <a:rPr lang="it-IT" altLang="it-IT" sz="2000" dirty="0">
                <a:solidFill>
                  <a:schemeClr val="bg1"/>
                </a:solidFill>
                <a:latin typeface="Arial" charset="0"/>
                <a:ea typeface="Microsoft YaHei" pitchFamily="34" charset="-122"/>
              </a:rPr>
              <a:t>del modello in relazione ai </a:t>
            </a:r>
            <a:r>
              <a:rPr lang="it-IT" altLang="it-IT" sz="2000" b="1" u="sng" dirty="0">
                <a:solidFill>
                  <a:schemeClr val="bg1"/>
                </a:solidFill>
                <a:latin typeface="Arial" charset="0"/>
                <a:ea typeface="Microsoft YaHei" pitchFamily="34" charset="-122"/>
              </a:rPr>
              <a:t>pazienti cosiddetti "complessi" - collocabili nella parte alta della piramide - ovvero pazienti in gran parte anziani ad alto rischio di ospedalizzazione con bisogni molteplici per più condizioni croniche, connotati da elevati consumi di farmaci e </a:t>
            </a:r>
            <a:r>
              <a:rPr lang="it-IT" altLang="it-IT" sz="2000" b="1" u="sng" dirty="0" smtClean="0">
                <a:solidFill>
                  <a:schemeClr val="bg1"/>
                </a:solidFill>
                <a:latin typeface="Arial" charset="0"/>
                <a:ea typeface="Microsoft YaHei" pitchFamily="34" charset="-122"/>
              </a:rPr>
              <a:t>prestazioni</a:t>
            </a:r>
            <a:endParaRPr lang="it-IT" altLang="it-IT" sz="2000" b="1" u="sng" dirty="0">
              <a:solidFill>
                <a:schemeClr val="bg1"/>
              </a:solidFill>
              <a:latin typeface="Arial" charset="0"/>
              <a:ea typeface="Microsoft YaHei" pitchFamily="34" charset="-122"/>
            </a:endParaRPr>
          </a:p>
        </p:txBody>
      </p:sp>
      <p:sp>
        <p:nvSpPr>
          <p:cNvPr id="68615" name="CasellaDiTesto 6"/>
          <p:cNvSpPr txBox="1">
            <a:spLocks noChangeArrowheads="1"/>
          </p:cNvSpPr>
          <p:nvPr/>
        </p:nvSpPr>
        <p:spPr bwMode="auto">
          <a:xfrm>
            <a:off x="0" y="585886"/>
            <a:ext cx="4968875" cy="27699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r>
              <a:rPr lang="it-IT" altLang="it-IT" sz="1200" i="1" dirty="0">
                <a:solidFill>
                  <a:srgbClr val="C00000"/>
                </a:solidFill>
              </a:rPr>
              <a:t>Fonte: Roti, </a:t>
            </a:r>
            <a:r>
              <a:rPr lang="it-IT" altLang="it-IT" sz="1200" i="1" dirty="0" err="1">
                <a:solidFill>
                  <a:srgbClr val="C00000"/>
                </a:solidFill>
              </a:rPr>
              <a:t>Gostinicchi</a:t>
            </a:r>
            <a:r>
              <a:rPr lang="it-IT" altLang="it-IT" sz="1200" i="1" dirty="0">
                <a:solidFill>
                  <a:srgbClr val="C00000"/>
                </a:solidFill>
              </a:rPr>
              <a:t>, </a:t>
            </a:r>
            <a:r>
              <a:rPr lang="it-IT" altLang="it-IT" sz="1200" i="1" dirty="0" err="1">
                <a:solidFill>
                  <a:srgbClr val="C00000"/>
                </a:solidFill>
              </a:rPr>
              <a:t>Scopetani</a:t>
            </a:r>
            <a:r>
              <a:rPr lang="it-IT" altLang="it-IT" sz="1200" i="1" dirty="0">
                <a:solidFill>
                  <a:srgbClr val="C00000"/>
                </a:solidFill>
              </a:rPr>
              <a:t>, Siena 2016</a:t>
            </a:r>
          </a:p>
        </p:txBody>
      </p:sp>
      <p:pic>
        <p:nvPicPr>
          <p:cNvPr id="68616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01038" y="0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68617" name="Picture 2" descr="logo estar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4288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074" name="Picture 2" descr="Risultati immagini per organo chiesa cutigliano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95682" y="3305365"/>
            <a:ext cx="2133600" cy="351472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6" name="Picture 4" descr="Risultati immagini per piazza del campo siena foto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108450" y="4571999"/>
            <a:ext cx="3952875" cy="22860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274162861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6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13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14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5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16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7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18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19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20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3074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6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5" dur="58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6" dur="1822" tmFilter="0,0; 0.14,0.36; 0.43,0.73; 0.71,0.91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0.25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664" tmFilter="0.0,0.0; 0.25,0.07; 0.50,0.2; 0.75,0.467; 1.0,1.0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3">
                                          <p:val>
                                            <p:fltVal val="0.5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664" tmFilter="0, 0; 0.125,0.2665; 0.25,0.4; 0.375,0.465; 0.5,0.5;  0.625,0.535; 0.75,0.6; 0.875,0.7335; 1,1">
                                          <p:stCondLst>
                                            <p:cond delay="664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9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332" tmFilter="0, 0; 0.125,0.2665; 0.25,0.4; 0.375,0.465; 0.5,0.5;  0.625,0.535; 0.75,0.6; 0.875,0.7335; 1,1">
                                          <p:stCondLst>
                                            <p:cond delay="1324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27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0" dur="164" tmFilter="0, 0; 0.125,0.2665; 0.25,0.4; 0.375,0.465; 0.5,0.5;  0.625,0.535; 0.75,0.6; 0.875,0.7335; 1,1">
                                          <p:stCondLst>
                                            <p:cond delay="1656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 fmla="#ppt_y-sin(pi*$)/81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Scale>
                                      <p:cBhvr>
                                        <p:cTn id="31" dur="26">
                                          <p:stCondLst>
                                            <p:cond delay="650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</p:cBhvr>
                                      <p:to x="100000" y="60000"/>
                                    </p:animScale>
                                    <p:animScale>
                                      <p:cBhvr>
                                        <p:cTn id="32" dur="166" decel="50000">
                                          <p:stCondLst>
                                            <p:cond delay="676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33" dur="26">
                                          <p:stCondLst>
                                            <p:cond delay="1312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</p:cBhvr>
                                      <p:to x="100000" y="80000"/>
                                    </p:animScale>
                                    <p:animScale>
                                      <p:cBhvr>
                                        <p:cTn id="34" dur="166" decel="50000">
                                          <p:stCondLst>
                                            <p:cond delay="1338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35" dur="26">
                                          <p:stCondLst>
                                            <p:cond delay="1642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</p:cBhvr>
                                      <p:to x="100000" y="90000"/>
                                    </p:animScale>
                                    <p:animScale>
                                      <p:cBhvr>
                                        <p:cTn id="36" dur="166" decel="50000">
                                          <p:stCondLst>
                                            <p:cond delay="1668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</p:cBhvr>
                                      <p:to x="100000" y="100000"/>
                                    </p:animScale>
                                    <p:animScale>
                                      <p:cBhvr>
                                        <p:cTn id="37" dur="26">
                                          <p:stCondLst>
                                            <p:cond delay="1808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</p:cBhvr>
                                      <p:to x="100000" y="95000"/>
                                    </p:animScale>
                                    <p:animScale>
                                      <p:cBhvr>
                                        <p:cTn id="38" dur="166" decel="50000">
                                          <p:stCondLst>
                                            <p:cond delay="1834"/>
                                          </p:stCondLst>
                                        </p:cTn>
                                        <p:tgtEl>
                                          <p:spTgt spid="3076"/>
                                        </p:tgtEl>
                                      </p:cBhvr>
                                      <p:to x="100000" y="100000"/>
                                    </p:animScale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5122" name="Group 2"/>
          <p:cNvGrpSpPr>
            <a:grpSpLocks/>
          </p:cNvGrpSpPr>
          <p:nvPr/>
        </p:nvGrpSpPr>
        <p:grpSpPr bwMode="auto">
          <a:xfrm>
            <a:off x="2124075" y="1066800"/>
            <a:ext cx="4824413" cy="4176713"/>
            <a:chOff x="2928" y="1824"/>
            <a:chExt cx="2698" cy="2100"/>
          </a:xfrm>
        </p:grpSpPr>
        <p:sp>
          <p:nvSpPr>
            <p:cNvPr id="5150" name="AutoShape 3"/>
            <p:cNvSpPr>
              <a:spLocks noChangeArrowheads="1"/>
            </p:cNvSpPr>
            <p:nvPr/>
          </p:nvSpPr>
          <p:spPr bwMode="auto">
            <a:xfrm>
              <a:off x="3958" y="1824"/>
              <a:ext cx="498" cy="363"/>
            </a:xfrm>
            <a:prstGeom prst="triangle">
              <a:avLst>
                <a:gd name="adj" fmla="val 50000"/>
              </a:avLst>
            </a:prstGeom>
            <a:gradFill rotWithShape="0">
              <a:gsLst>
                <a:gs pos="0">
                  <a:srgbClr val="FFEBFA"/>
                </a:gs>
                <a:gs pos="30000">
                  <a:srgbClr val="C4D6EB"/>
                </a:gs>
                <a:gs pos="60001">
                  <a:srgbClr val="85C2FF"/>
                </a:gs>
                <a:gs pos="100000">
                  <a:srgbClr val="5E9EFF"/>
                </a:gs>
              </a:gsLst>
              <a:lin ang="5400000" scaled="1"/>
            </a:gradFill>
            <a:ln w="9525">
              <a:miter lim="800000"/>
              <a:headEnd/>
              <a:tailEnd/>
            </a:ln>
            <a:scene3d>
              <a:camera prst="legacyPerspectiveTopLeft"/>
              <a:lightRig rig="legacyFlat4" dir="b"/>
            </a:scene3d>
            <a:sp3d extrusionH="887400" prstMaterial="legacyPlastic">
              <a:bevelT w="13500" h="13500" prst="angle"/>
              <a:bevelB w="13500" h="13500" prst="angle"/>
              <a:extrusionClr>
                <a:srgbClr val="6699FF"/>
              </a:extrusionClr>
            </a:sp3d>
          </p:spPr>
          <p:txBody>
            <a:bodyPr rot="10800000">
              <a:flatTx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9pPr>
            </a:lstStyle>
            <a:p>
              <a:pPr eaLnBrk="1" hangingPunct="1"/>
              <a:endParaRPr lang="it-IT" altLang="it-IT" sz="2400">
                <a:latin typeface="Times New Roman" pitchFamily="18" charset="0"/>
              </a:endParaRPr>
            </a:p>
          </p:txBody>
        </p:sp>
        <p:sp>
          <p:nvSpPr>
            <p:cNvPr id="15364" name="AutoShape 4"/>
            <p:cNvSpPr>
              <a:spLocks noChangeArrowheads="1"/>
            </p:cNvSpPr>
            <p:nvPr/>
          </p:nvSpPr>
          <p:spPr bwMode="auto">
            <a:xfrm flipH="1" flipV="1">
              <a:off x="3725" y="2249"/>
              <a:ext cx="964" cy="310"/>
            </a:xfrm>
            <a:custGeom>
              <a:avLst/>
              <a:gdLst>
                <a:gd name="G0" fmla="+- 5112 0 0"/>
                <a:gd name="G1" fmla="+- 21600 0 5112"/>
                <a:gd name="G2" fmla="*/ 5112 1 2"/>
                <a:gd name="G3" fmla="+- 21600 0 G2"/>
                <a:gd name="G4" fmla="+/ 5112 21600 2"/>
                <a:gd name="G5" fmla="+/ G1 0 2"/>
                <a:gd name="G6" fmla="*/ 21600 21600 5112"/>
                <a:gd name="G7" fmla="*/ G6 1 2"/>
                <a:gd name="G8" fmla="+- 21600 0 G7"/>
                <a:gd name="G9" fmla="*/ 21600 1 2"/>
                <a:gd name="G10" fmla="+- 5112 0 G9"/>
                <a:gd name="G11" fmla="?: G10 G8 0"/>
                <a:gd name="G12" fmla="?: G10 G7 21600"/>
                <a:gd name="T0" fmla="*/ 19044 w 21600"/>
                <a:gd name="T1" fmla="*/ 10800 h 21600"/>
                <a:gd name="T2" fmla="*/ 10800 w 21600"/>
                <a:gd name="T3" fmla="*/ 21600 h 21600"/>
                <a:gd name="T4" fmla="*/ 2556 w 21600"/>
                <a:gd name="T5" fmla="*/ 10800 h 21600"/>
                <a:gd name="T6" fmla="*/ 10800 w 21600"/>
                <a:gd name="T7" fmla="*/ 0 h 21600"/>
                <a:gd name="T8" fmla="*/ 4356 w 21600"/>
                <a:gd name="T9" fmla="*/ 4356 h 21600"/>
                <a:gd name="T10" fmla="*/ 17244 w 21600"/>
                <a:gd name="T11" fmla="*/ 17244 h 21600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</a:cxnLst>
              <a:rect l="T8" t="T9" r="T10" b="T11"/>
              <a:pathLst>
                <a:path w="21600" h="21600">
                  <a:moveTo>
                    <a:pt x="0" y="0"/>
                  </a:moveTo>
                  <a:lnTo>
                    <a:pt x="5112" y="21600"/>
                  </a:lnTo>
                  <a:lnTo>
                    <a:pt x="16488" y="21600"/>
                  </a:lnTo>
                  <a:lnTo>
                    <a:pt x="21600" y="0"/>
                  </a:lnTo>
                  <a:close/>
                </a:path>
              </a:pathLst>
            </a:custGeom>
            <a:gradFill rotWithShape="0">
              <a:gsLst>
                <a:gs pos="0">
                  <a:srgbClr val="FFEBFA"/>
                </a:gs>
                <a:gs pos="30000">
                  <a:srgbClr val="C4D6EB"/>
                </a:gs>
                <a:gs pos="60001">
                  <a:srgbClr val="85C2FF"/>
                </a:gs>
                <a:gs pos="100000">
                  <a:srgbClr val="5E9EFF"/>
                </a:gs>
              </a:gsLst>
              <a:lin ang="5400000" scaled="1"/>
            </a:gradFill>
            <a:ln w="9525" algn="ctr">
              <a:miter lim="800000"/>
              <a:headEnd/>
              <a:tailEnd/>
            </a:ln>
            <a:effectLst/>
            <a:scene3d>
              <a:camera prst="legacyPerspectiveTopLeft"/>
              <a:lightRig rig="legacyFlat4" dir="b"/>
            </a:scene3d>
            <a:sp3d extrusionH="887400" prstMaterial="legacyPlastic">
              <a:bevelT w="13500" h="13500" prst="angle"/>
              <a:bevelB w="13500" h="13500" prst="angle"/>
              <a:extrusionClr>
                <a:srgbClr val="6699FF"/>
              </a:extrusionClr>
            </a:sp3d>
            <a:extLst/>
          </p:spPr>
          <p:txBody>
            <a:bodyPr rot="10800000">
              <a:flatTx/>
            </a:bodyPr>
            <a:lstStyle/>
            <a:p>
              <a:pPr>
                <a:defRPr/>
              </a:pPr>
              <a:endParaRPr lang="it-IT" sz="1400" b="1">
                <a:effectLst>
                  <a:outerShdw blurRad="38100" dist="38100" dir="2700000" algn="tl">
                    <a:srgbClr val="FFFFFF"/>
                  </a:outerShdw>
                </a:effectLst>
                <a:latin typeface="Arial" charset="0"/>
                <a:cs typeface="Arial" charset="0"/>
              </a:endParaRPr>
            </a:p>
          </p:txBody>
        </p:sp>
        <p:sp>
          <p:nvSpPr>
            <p:cNvPr id="5152" name="AutoShape 5"/>
            <p:cNvSpPr>
              <a:spLocks noChangeArrowheads="1"/>
            </p:cNvSpPr>
            <p:nvPr/>
          </p:nvSpPr>
          <p:spPr bwMode="auto">
            <a:xfrm flipH="1" flipV="1">
              <a:off x="3393" y="2640"/>
              <a:ext cx="1682" cy="497"/>
            </a:xfrm>
            <a:custGeom>
              <a:avLst/>
              <a:gdLst>
                <a:gd name="T0" fmla="*/ 9 w 21600"/>
                <a:gd name="T1" fmla="*/ 0 h 21600"/>
                <a:gd name="T2" fmla="*/ 5 w 21600"/>
                <a:gd name="T3" fmla="*/ 0 h 21600"/>
                <a:gd name="T4" fmla="*/ 1 w 21600"/>
                <a:gd name="T5" fmla="*/ 0 h 21600"/>
                <a:gd name="T6" fmla="*/ 5 w 21600"/>
                <a:gd name="T7" fmla="*/ 0 h 21600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3904 w 21600"/>
                <a:gd name="T13" fmla="*/ 3911 h 21600"/>
                <a:gd name="T14" fmla="*/ 17696 w 21600"/>
                <a:gd name="T15" fmla="*/ 17689 h 21600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600" h="21600">
                  <a:moveTo>
                    <a:pt x="0" y="0"/>
                  </a:moveTo>
                  <a:lnTo>
                    <a:pt x="4210" y="21600"/>
                  </a:lnTo>
                  <a:lnTo>
                    <a:pt x="17390" y="21600"/>
                  </a:lnTo>
                  <a:lnTo>
                    <a:pt x="21600" y="0"/>
                  </a:lnTo>
                  <a:lnTo>
                    <a:pt x="0" y="0"/>
                  </a:lnTo>
                  <a:close/>
                </a:path>
              </a:pathLst>
            </a:custGeom>
            <a:gradFill rotWithShape="0">
              <a:gsLst>
                <a:gs pos="0">
                  <a:srgbClr val="FFEBFA"/>
                </a:gs>
                <a:gs pos="30000">
                  <a:srgbClr val="C4D6EB"/>
                </a:gs>
                <a:gs pos="60001">
                  <a:srgbClr val="85C2FF"/>
                </a:gs>
                <a:gs pos="100000">
                  <a:srgbClr val="5E9EFF"/>
                </a:gs>
              </a:gsLst>
              <a:lin ang="5400000" scaled="1"/>
            </a:gradFill>
            <a:ln w="9525">
              <a:round/>
              <a:headEnd/>
              <a:tailEnd/>
            </a:ln>
            <a:scene3d>
              <a:camera prst="legacyPerspectiveTopLeft"/>
              <a:lightRig rig="legacyFlat4" dir="b"/>
            </a:scene3d>
            <a:sp3d extrusionH="887400" prstMaterial="legacyPlastic">
              <a:bevelT w="13500" h="13500" prst="angle"/>
              <a:bevelB w="13500" h="13500" prst="angle"/>
              <a:extrusionClr>
                <a:srgbClr val="6699FF"/>
              </a:extrusionClr>
            </a:sp3d>
          </p:spPr>
          <p:txBody>
            <a:bodyPr>
              <a:flatTx/>
            </a:bodyPr>
            <a:lstStyle/>
            <a:p>
              <a:endParaRPr lang="it-IT"/>
            </a:p>
          </p:txBody>
        </p:sp>
        <p:sp>
          <p:nvSpPr>
            <p:cNvPr id="5153" name="AutoShape 6"/>
            <p:cNvSpPr>
              <a:spLocks noChangeArrowheads="1"/>
            </p:cNvSpPr>
            <p:nvPr/>
          </p:nvSpPr>
          <p:spPr bwMode="auto">
            <a:xfrm flipH="1" flipV="1">
              <a:off x="2928" y="3208"/>
              <a:ext cx="2698" cy="716"/>
            </a:xfrm>
            <a:custGeom>
              <a:avLst/>
              <a:gdLst>
                <a:gd name="T0" fmla="*/ 38 w 21600"/>
                <a:gd name="T1" fmla="*/ 0 h 21600"/>
                <a:gd name="T2" fmla="*/ 21 w 21600"/>
                <a:gd name="T3" fmla="*/ 1 h 21600"/>
                <a:gd name="T4" fmla="*/ 4 w 21600"/>
                <a:gd name="T5" fmla="*/ 0 h 21600"/>
                <a:gd name="T6" fmla="*/ 21 w 21600"/>
                <a:gd name="T7" fmla="*/ 0 h 21600"/>
                <a:gd name="T8" fmla="*/ 0 60000 65536"/>
                <a:gd name="T9" fmla="*/ 0 60000 65536"/>
                <a:gd name="T10" fmla="*/ 0 60000 65536"/>
                <a:gd name="T11" fmla="*/ 0 60000 65536"/>
                <a:gd name="T12" fmla="*/ 3771 w 21600"/>
                <a:gd name="T13" fmla="*/ 3771 h 21600"/>
                <a:gd name="T14" fmla="*/ 17829 w 21600"/>
                <a:gd name="T15" fmla="*/ 17829 h 21600"/>
              </a:gdLst>
              <a:ahLst/>
              <a:cxnLst>
                <a:cxn ang="T8">
                  <a:pos x="T0" y="T1"/>
                </a:cxn>
                <a:cxn ang="T9">
                  <a:pos x="T2" y="T3"/>
                </a:cxn>
                <a:cxn ang="T10">
                  <a:pos x="T4" y="T5"/>
                </a:cxn>
                <a:cxn ang="T11">
                  <a:pos x="T6" y="T7"/>
                </a:cxn>
              </a:cxnLst>
              <a:rect l="T12" t="T13" r="T14" b="T15"/>
              <a:pathLst>
                <a:path w="21600" h="21600">
                  <a:moveTo>
                    <a:pt x="0" y="0"/>
                  </a:moveTo>
                  <a:lnTo>
                    <a:pt x="3941" y="21600"/>
                  </a:lnTo>
                  <a:lnTo>
                    <a:pt x="17659" y="21600"/>
                  </a:lnTo>
                  <a:lnTo>
                    <a:pt x="21600" y="0"/>
                  </a:lnTo>
                  <a:lnTo>
                    <a:pt x="0" y="0"/>
                  </a:lnTo>
                  <a:close/>
                </a:path>
              </a:pathLst>
            </a:custGeom>
            <a:gradFill rotWithShape="0">
              <a:gsLst>
                <a:gs pos="0">
                  <a:srgbClr val="FFEBFA"/>
                </a:gs>
                <a:gs pos="30000">
                  <a:srgbClr val="C4D6EB"/>
                </a:gs>
                <a:gs pos="60001">
                  <a:srgbClr val="85C2FF"/>
                </a:gs>
                <a:gs pos="100000">
                  <a:srgbClr val="5E9EFF"/>
                </a:gs>
              </a:gsLst>
              <a:lin ang="5400000" scaled="1"/>
            </a:gradFill>
            <a:ln w="9525">
              <a:round/>
              <a:headEnd/>
              <a:tailEnd/>
            </a:ln>
            <a:scene3d>
              <a:camera prst="legacyPerspectiveTopLeft"/>
              <a:lightRig rig="legacyFlat4" dir="b"/>
            </a:scene3d>
            <a:sp3d extrusionH="887400" prstMaterial="legacyPlastic">
              <a:bevelT w="13500" h="13500" prst="angle"/>
              <a:bevelB w="13500" h="13500" prst="angle"/>
              <a:extrusionClr>
                <a:srgbClr val="6699FF"/>
              </a:extrusionClr>
            </a:sp3d>
          </p:spPr>
          <p:txBody>
            <a:bodyPr>
              <a:flatTx/>
            </a:bodyPr>
            <a:lstStyle/>
            <a:p>
              <a:endParaRPr lang="it-IT"/>
            </a:p>
          </p:txBody>
        </p:sp>
        <p:sp>
          <p:nvSpPr>
            <p:cNvPr id="5154" name="Text Box 7"/>
            <p:cNvSpPr txBox="1">
              <a:spLocks noChangeArrowheads="1"/>
            </p:cNvSpPr>
            <p:nvPr/>
          </p:nvSpPr>
          <p:spPr bwMode="auto">
            <a:xfrm>
              <a:off x="3699" y="3402"/>
              <a:ext cx="1034" cy="279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9pPr>
            </a:lstStyle>
            <a:p>
              <a:pPr algn="ctr" eaLnBrk="1" hangingPunct="1"/>
              <a:endParaRPr lang="it-IT" altLang="it-IT" sz="1600" b="1">
                <a:latin typeface="Tahoma" pitchFamily="34" charset="0"/>
                <a:cs typeface="Arial" pitchFamily="34" charset="0"/>
              </a:endParaRPr>
            </a:p>
          </p:txBody>
        </p:sp>
        <p:sp>
          <p:nvSpPr>
            <p:cNvPr id="5155" name="Text Box 8"/>
            <p:cNvSpPr txBox="1">
              <a:spLocks noChangeArrowheads="1"/>
            </p:cNvSpPr>
            <p:nvPr/>
          </p:nvSpPr>
          <p:spPr bwMode="auto">
            <a:xfrm>
              <a:off x="3648" y="2736"/>
              <a:ext cx="1079" cy="21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9pPr>
            </a:lstStyle>
            <a:p>
              <a:pPr algn="ctr" eaLnBrk="1" hangingPunct="1"/>
              <a:endParaRPr lang="it-IT" altLang="it-IT" sz="1600" b="1">
                <a:latin typeface="Tahoma" pitchFamily="34" charset="0"/>
                <a:cs typeface="Arial" pitchFamily="34" charset="0"/>
              </a:endParaRPr>
            </a:p>
          </p:txBody>
        </p:sp>
        <p:sp>
          <p:nvSpPr>
            <p:cNvPr id="5156" name="Text Box 9"/>
            <p:cNvSpPr txBox="1">
              <a:spLocks noChangeArrowheads="1"/>
            </p:cNvSpPr>
            <p:nvPr/>
          </p:nvSpPr>
          <p:spPr bwMode="auto">
            <a:xfrm>
              <a:off x="3802" y="2234"/>
              <a:ext cx="755" cy="33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9pPr>
            </a:lstStyle>
            <a:p>
              <a:pPr algn="ctr" eaLnBrk="1" hangingPunct="1"/>
              <a:endParaRPr lang="it-IT" altLang="it-IT" sz="1600" b="1">
                <a:latin typeface="Tahoma" pitchFamily="34" charset="0"/>
                <a:cs typeface="Arial" pitchFamily="34" charset="0"/>
              </a:endParaRPr>
            </a:p>
          </p:txBody>
        </p:sp>
        <p:sp>
          <p:nvSpPr>
            <p:cNvPr id="5157" name="Text Box 10"/>
            <p:cNvSpPr txBox="1">
              <a:spLocks noChangeArrowheads="1"/>
            </p:cNvSpPr>
            <p:nvPr/>
          </p:nvSpPr>
          <p:spPr bwMode="auto">
            <a:xfrm>
              <a:off x="3734" y="1987"/>
              <a:ext cx="936" cy="22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>
              <a:lvl1pPr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9pPr>
            </a:lstStyle>
            <a:p>
              <a:pPr algn="ctr" eaLnBrk="1" hangingPunct="1"/>
              <a:endParaRPr lang="it-IT" altLang="it-IT" sz="1400" b="1">
                <a:solidFill>
                  <a:schemeClr val="bg1"/>
                </a:solidFill>
                <a:latin typeface="Tahoma" pitchFamily="34" charset="0"/>
                <a:cs typeface="Arial" pitchFamily="34" charset="0"/>
              </a:endParaRPr>
            </a:p>
          </p:txBody>
        </p:sp>
      </p:grpSp>
      <p:sp>
        <p:nvSpPr>
          <p:cNvPr id="5123" name="Rectangle 11"/>
          <p:cNvSpPr>
            <a:spLocks noChangeArrowheads="1"/>
          </p:cNvSpPr>
          <p:nvPr/>
        </p:nvSpPr>
        <p:spPr bwMode="auto">
          <a:xfrm>
            <a:off x="2124075" y="5373688"/>
            <a:ext cx="4852988" cy="863600"/>
          </a:xfrm>
          <a:prstGeom prst="rect">
            <a:avLst/>
          </a:prstGeom>
          <a:solidFill>
            <a:srgbClr val="66CCFF"/>
          </a:solidFill>
          <a:ln w="9525">
            <a:miter lim="800000"/>
            <a:headEnd/>
            <a:tailEnd/>
          </a:ln>
          <a:scene3d>
            <a:camera prst="legacyObliqueTopLeft"/>
            <a:lightRig rig="legacyFlat3" dir="t"/>
          </a:scene3d>
          <a:sp3d extrusionH="430200" prstMaterial="legacyMatte">
            <a:bevelT w="13500" h="13500" prst="angle"/>
            <a:bevelB w="13500" h="13500" prst="angle"/>
            <a:extrusionClr>
              <a:srgbClr val="66CCFF"/>
            </a:extrusionClr>
          </a:sp3d>
        </p:spPr>
        <p:txBody>
          <a:bodyPr wrap="none" anchor="ctr">
            <a:flatTx/>
          </a:bodyPr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ctr" eaLnBrk="1" hangingPunct="1">
              <a:lnSpc>
                <a:spcPct val="90000"/>
              </a:lnSpc>
              <a:spcBef>
                <a:spcPct val="20000"/>
              </a:spcBef>
              <a:buClr>
                <a:schemeClr val="folHlink"/>
              </a:buClr>
              <a:buSzPct val="60000"/>
              <a:buFont typeface="Wingdings" pitchFamily="2" charset="2"/>
              <a:buNone/>
            </a:pPr>
            <a:r>
              <a:rPr lang="it-IT" altLang="it-IT" sz="2000" b="1"/>
              <a:t>100%</a:t>
            </a:r>
            <a:endParaRPr lang="it-IT" altLang="it-IT" sz="2000">
              <a:solidFill>
                <a:schemeClr val="bg1"/>
              </a:solidFill>
              <a:latin typeface="Tahoma" pitchFamily="34" charset="0"/>
            </a:endParaRPr>
          </a:p>
        </p:txBody>
      </p:sp>
      <p:sp>
        <p:nvSpPr>
          <p:cNvPr id="5125" name="Rectangle 14"/>
          <p:cNvSpPr>
            <a:spLocks noChangeArrowheads="1"/>
          </p:cNvSpPr>
          <p:nvPr/>
        </p:nvSpPr>
        <p:spPr bwMode="auto">
          <a:xfrm>
            <a:off x="3851275" y="2132013"/>
            <a:ext cx="865188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eaLnBrk="1" hangingPunct="1"/>
            <a:r>
              <a:rPr lang="it-IT" altLang="it-IT" sz="2000" b="1"/>
              <a:t>3-5%</a:t>
            </a:r>
          </a:p>
        </p:txBody>
      </p:sp>
      <p:sp>
        <p:nvSpPr>
          <p:cNvPr id="5126" name="Rectangle 15"/>
          <p:cNvSpPr>
            <a:spLocks noChangeArrowheads="1"/>
          </p:cNvSpPr>
          <p:nvPr/>
        </p:nvSpPr>
        <p:spPr bwMode="auto">
          <a:xfrm>
            <a:off x="3851275" y="3140075"/>
            <a:ext cx="1058863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eaLnBrk="1" hangingPunct="1"/>
            <a:r>
              <a:rPr lang="it-IT" altLang="it-IT" sz="2000" b="1"/>
              <a:t>15-20%</a:t>
            </a:r>
          </a:p>
        </p:txBody>
      </p:sp>
      <p:sp>
        <p:nvSpPr>
          <p:cNvPr id="5127" name="Rectangle 16"/>
          <p:cNvSpPr>
            <a:spLocks noChangeArrowheads="1"/>
          </p:cNvSpPr>
          <p:nvPr/>
        </p:nvSpPr>
        <p:spPr bwMode="auto">
          <a:xfrm>
            <a:off x="3779838" y="4437063"/>
            <a:ext cx="1058862" cy="3968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eaLnBrk="1" hangingPunct="1"/>
            <a:r>
              <a:rPr lang="it-IT" altLang="it-IT" sz="2000" b="1"/>
              <a:t>70-80%</a:t>
            </a:r>
          </a:p>
        </p:txBody>
      </p:sp>
      <p:sp>
        <p:nvSpPr>
          <p:cNvPr id="5128" name="Rectangle 15"/>
          <p:cNvSpPr>
            <a:spLocks noChangeArrowheads="1"/>
          </p:cNvSpPr>
          <p:nvPr/>
        </p:nvSpPr>
        <p:spPr bwMode="auto">
          <a:xfrm>
            <a:off x="0" y="0"/>
            <a:ext cx="9180513" cy="836613"/>
          </a:xfrm>
          <a:prstGeom prst="rect">
            <a:avLst/>
          </a:prstGeom>
          <a:solidFill>
            <a:srgbClr val="00277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ctr" eaLnBrk="1" hangingPunct="1"/>
            <a:endParaRPr lang="it-IT" altLang="it-IT" sz="2400" b="1">
              <a:latin typeface="Times New Roman" pitchFamily="18" charset="0"/>
            </a:endParaRPr>
          </a:p>
        </p:txBody>
      </p:sp>
      <p:sp>
        <p:nvSpPr>
          <p:cNvPr id="5129" name="Rectangle 15"/>
          <p:cNvSpPr>
            <a:spLocks noChangeArrowheads="1"/>
          </p:cNvSpPr>
          <p:nvPr/>
        </p:nvSpPr>
        <p:spPr bwMode="auto">
          <a:xfrm>
            <a:off x="0" y="6380163"/>
            <a:ext cx="5795963" cy="477837"/>
          </a:xfrm>
          <a:prstGeom prst="rect">
            <a:avLst/>
          </a:prstGeom>
          <a:solidFill>
            <a:srgbClr val="00277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ctr" eaLnBrk="1" hangingPunct="1"/>
            <a:endParaRPr lang="it-IT" altLang="it-IT" sz="2400" b="1">
              <a:latin typeface="Times New Roman" pitchFamily="18" charset="0"/>
            </a:endParaRPr>
          </a:p>
        </p:txBody>
      </p:sp>
      <p:grpSp>
        <p:nvGrpSpPr>
          <p:cNvPr id="5130" name="Gruppo 38"/>
          <p:cNvGrpSpPr>
            <a:grpSpLocks/>
          </p:cNvGrpSpPr>
          <p:nvPr/>
        </p:nvGrpSpPr>
        <p:grpSpPr bwMode="auto">
          <a:xfrm>
            <a:off x="5795963" y="6237288"/>
            <a:ext cx="1169987" cy="769937"/>
            <a:chOff x="17463" y="-96838"/>
            <a:chExt cx="1170161" cy="769541"/>
          </a:xfrm>
        </p:grpSpPr>
        <p:sp>
          <p:nvSpPr>
            <p:cNvPr id="5145" name="Text Box 52"/>
            <p:cNvSpPr txBox="1">
              <a:spLocks noChangeArrowheads="1"/>
            </p:cNvSpPr>
            <p:nvPr/>
          </p:nvSpPr>
          <p:spPr bwMode="auto">
            <a:xfrm>
              <a:off x="17463" y="-96838"/>
              <a:ext cx="370285" cy="58539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76810" tIns="38405" rIns="76810" bIns="38405"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9pPr>
            </a:lstStyle>
            <a:p>
              <a:pPr eaLnBrk="1" hangingPunct="1"/>
              <a:r>
                <a:rPr lang="it-IT" altLang="it-IT" sz="3300" b="1">
                  <a:solidFill>
                    <a:srgbClr val="009900"/>
                  </a:solidFill>
                  <a:latin typeface="Bell MT" pitchFamily="18" charset="0"/>
                </a:rPr>
                <a:t>P</a:t>
              </a:r>
              <a:endParaRPr lang="it-IT" altLang="it-IT" sz="2400">
                <a:latin typeface="Times New Roman" pitchFamily="18" charset="0"/>
              </a:endParaRPr>
            </a:p>
          </p:txBody>
        </p:sp>
        <p:sp>
          <p:nvSpPr>
            <p:cNvPr id="5146" name="Text Box 53"/>
            <p:cNvSpPr txBox="1">
              <a:spLocks noChangeArrowheads="1"/>
            </p:cNvSpPr>
            <p:nvPr/>
          </p:nvSpPr>
          <p:spPr bwMode="auto">
            <a:xfrm>
              <a:off x="204789" y="87312"/>
              <a:ext cx="365918" cy="58539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76810" tIns="38405" rIns="76810" bIns="38405"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9pPr>
            </a:lstStyle>
            <a:p>
              <a:pPr eaLnBrk="1" hangingPunct="1"/>
              <a:r>
                <a:rPr lang="it-IT" altLang="it-IT" sz="3300" b="1">
                  <a:solidFill>
                    <a:srgbClr val="0066FF"/>
                  </a:solidFill>
                  <a:latin typeface="Bell MT" pitchFamily="18" charset="0"/>
                </a:rPr>
                <a:t>S</a:t>
              </a:r>
              <a:endParaRPr lang="it-IT" altLang="it-IT" sz="2400">
                <a:latin typeface="Times New Roman" pitchFamily="18" charset="0"/>
              </a:endParaRPr>
            </a:p>
          </p:txBody>
        </p:sp>
        <p:sp>
          <p:nvSpPr>
            <p:cNvPr id="5147" name="Text Box 54"/>
            <p:cNvSpPr txBox="1">
              <a:spLocks noChangeArrowheads="1"/>
            </p:cNvSpPr>
            <p:nvPr/>
          </p:nvSpPr>
          <p:spPr bwMode="auto">
            <a:xfrm>
              <a:off x="393700" y="-85725"/>
              <a:ext cx="354013" cy="58539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76810" tIns="38405" rIns="76810" bIns="38405"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9pPr>
            </a:lstStyle>
            <a:p>
              <a:pPr eaLnBrk="1" hangingPunct="1"/>
              <a:r>
                <a:rPr lang="it-IT" altLang="it-IT" sz="3300" b="1" dirty="0">
                  <a:solidFill>
                    <a:srgbClr val="000099"/>
                  </a:solidFill>
                  <a:latin typeface="Bell MT" pitchFamily="18" charset="0"/>
                </a:rPr>
                <a:t>S</a:t>
              </a:r>
              <a:endParaRPr lang="it-IT" altLang="it-IT" sz="2400" dirty="0">
                <a:latin typeface="Times New Roman" pitchFamily="18" charset="0"/>
              </a:endParaRPr>
            </a:p>
          </p:txBody>
        </p:sp>
        <p:sp>
          <p:nvSpPr>
            <p:cNvPr id="5148" name="Text Box 55"/>
            <p:cNvSpPr txBox="1">
              <a:spLocks noChangeArrowheads="1"/>
            </p:cNvSpPr>
            <p:nvPr/>
          </p:nvSpPr>
          <p:spPr bwMode="auto">
            <a:xfrm>
              <a:off x="741363" y="-96838"/>
              <a:ext cx="446261" cy="58539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76810" tIns="38405" rIns="76810" bIns="38405"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9pPr>
            </a:lstStyle>
            <a:p>
              <a:pPr eaLnBrk="1" hangingPunct="1"/>
              <a:r>
                <a:rPr lang="it-IT" altLang="it-IT" sz="3300" b="1">
                  <a:solidFill>
                    <a:srgbClr val="EA0000"/>
                  </a:solidFill>
                  <a:latin typeface="Bell MT" pitchFamily="18" charset="0"/>
                </a:rPr>
                <a:t>R</a:t>
              </a:r>
              <a:endParaRPr lang="it-IT" altLang="it-IT" sz="2400">
                <a:latin typeface="Times New Roman" pitchFamily="18" charset="0"/>
              </a:endParaRPr>
            </a:p>
          </p:txBody>
        </p:sp>
        <p:sp>
          <p:nvSpPr>
            <p:cNvPr id="5149" name="Text Box 56"/>
            <p:cNvSpPr txBox="1">
              <a:spLocks noChangeArrowheads="1"/>
            </p:cNvSpPr>
            <p:nvPr/>
          </p:nvSpPr>
          <p:spPr bwMode="auto">
            <a:xfrm>
              <a:off x="620713" y="85725"/>
              <a:ext cx="288925" cy="58539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 algn="ctr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lIns="76810" tIns="38405" rIns="76810" bIns="38405">
              <a:spAutoFit/>
            </a:bodyPr>
            <a:lstStyle>
              <a:lvl1pPr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9pPr>
            </a:lstStyle>
            <a:p>
              <a:pPr eaLnBrk="1" hangingPunct="1"/>
              <a:r>
                <a:rPr lang="it-IT" altLang="it-IT" sz="3300" b="1">
                  <a:solidFill>
                    <a:srgbClr val="339933"/>
                  </a:solidFill>
                  <a:latin typeface="Bell MT" pitchFamily="18" charset="0"/>
                </a:rPr>
                <a:t>I</a:t>
              </a:r>
              <a:endParaRPr lang="it-IT" altLang="it-IT" sz="2400">
                <a:latin typeface="Times New Roman" pitchFamily="18" charset="0"/>
              </a:endParaRPr>
            </a:p>
          </p:txBody>
        </p:sp>
      </p:grpSp>
      <p:grpSp>
        <p:nvGrpSpPr>
          <p:cNvPr id="5131" name="Gruppo 45"/>
          <p:cNvGrpSpPr>
            <a:grpSpLocks/>
          </p:cNvGrpSpPr>
          <p:nvPr/>
        </p:nvGrpSpPr>
        <p:grpSpPr bwMode="auto">
          <a:xfrm>
            <a:off x="6948488" y="6381750"/>
            <a:ext cx="1800225" cy="485775"/>
            <a:chOff x="7092280" y="3501008"/>
            <a:chExt cx="1800000" cy="4614893"/>
          </a:xfrm>
        </p:grpSpPr>
        <p:sp>
          <p:nvSpPr>
            <p:cNvPr id="5140" name="Rectangle 4"/>
            <p:cNvSpPr>
              <a:spLocks noChangeArrowheads="1"/>
            </p:cNvSpPr>
            <p:nvPr/>
          </p:nvSpPr>
          <p:spPr bwMode="auto">
            <a:xfrm>
              <a:off x="8172280" y="3501008"/>
              <a:ext cx="360000" cy="4610621"/>
            </a:xfrm>
            <a:prstGeom prst="rect">
              <a:avLst/>
            </a:prstGeom>
            <a:solidFill>
              <a:srgbClr val="0099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9pPr>
            </a:lstStyle>
            <a:p>
              <a:pPr eaLnBrk="1" hangingPunct="1"/>
              <a:endParaRPr lang="it-IT" altLang="it-IT" sz="2400">
                <a:latin typeface="Times New Roman" pitchFamily="18" charset="0"/>
              </a:endParaRPr>
            </a:p>
          </p:txBody>
        </p:sp>
        <p:sp>
          <p:nvSpPr>
            <p:cNvPr id="5141" name="Rectangle 4"/>
            <p:cNvSpPr>
              <a:spLocks noChangeArrowheads="1"/>
            </p:cNvSpPr>
            <p:nvPr/>
          </p:nvSpPr>
          <p:spPr bwMode="auto">
            <a:xfrm>
              <a:off x="7092280" y="3501008"/>
              <a:ext cx="360000" cy="4610621"/>
            </a:xfrm>
            <a:prstGeom prst="rect">
              <a:avLst/>
            </a:prstGeom>
            <a:solidFill>
              <a:srgbClr val="0099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9pPr>
            </a:lstStyle>
            <a:p>
              <a:pPr eaLnBrk="1" hangingPunct="1"/>
              <a:endParaRPr lang="it-IT" altLang="it-IT" sz="2400">
                <a:latin typeface="Times New Roman" pitchFamily="18" charset="0"/>
              </a:endParaRPr>
            </a:p>
          </p:txBody>
        </p:sp>
        <p:sp>
          <p:nvSpPr>
            <p:cNvPr id="5142" name="Rectangle 5"/>
            <p:cNvSpPr>
              <a:spLocks noChangeArrowheads="1"/>
            </p:cNvSpPr>
            <p:nvPr/>
          </p:nvSpPr>
          <p:spPr bwMode="auto">
            <a:xfrm>
              <a:off x="7452280" y="3501008"/>
              <a:ext cx="360000" cy="4610621"/>
            </a:xfrm>
            <a:prstGeom prst="rect">
              <a:avLst/>
            </a:prstGeom>
            <a:solidFill>
              <a:srgbClr val="0066FF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9pPr>
            </a:lstStyle>
            <a:p>
              <a:pPr eaLnBrk="1" hangingPunct="1"/>
              <a:endParaRPr lang="it-IT" altLang="it-IT" sz="2400">
                <a:latin typeface="Times New Roman" pitchFamily="18" charset="0"/>
              </a:endParaRPr>
            </a:p>
          </p:txBody>
        </p:sp>
        <p:sp>
          <p:nvSpPr>
            <p:cNvPr id="5143" name="Rectangle 6"/>
            <p:cNvSpPr>
              <a:spLocks noChangeArrowheads="1"/>
            </p:cNvSpPr>
            <p:nvPr/>
          </p:nvSpPr>
          <p:spPr bwMode="auto">
            <a:xfrm>
              <a:off x="7812280" y="3501008"/>
              <a:ext cx="360000" cy="4614893"/>
            </a:xfrm>
            <a:prstGeom prst="rect">
              <a:avLst/>
            </a:prstGeom>
            <a:solidFill>
              <a:srgbClr val="003399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 defTabSz="493713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1pPr>
              <a:lvl2pPr marL="742950" indent="-285750" defTabSz="493713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2pPr>
              <a:lvl3pPr marL="1143000" indent="-228600" defTabSz="493713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3pPr>
              <a:lvl4pPr marL="1600200" indent="-228600" defTabSz="493713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4pPr>
              <a:lvl5pPr marL="2057400" indent="-228600" defTabSz="493713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5pPr>
              <a:lvl6pPr marL="2514600" indent="-228600" defTabSz="493713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6pPr>
              <a:lvl7pPr marL="2971800" indent="-228600" defTabSz="493713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7pPr>
              <a:lvl8pPr marL="3429000" indent="-228600" defTabSz="493713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8pPr>
              <a:lvl9pPr marL="3886200" indent="-228600" defTabSz="493713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9pPr>
            </a:lstStyle>
            <a:p>
              <a:pPr algn="ctr" eaLnBrk="1" hangingPunct="1"/>
              <a:endParaRPr lang="it-IT" altLang="it-IT" sz="1000">
                <a:solidFill>
                  <a:srgbClr val="0099FF"/>
                </a:solidFill>
              </a:endParaRPr>
            </a:p>
          </p:txBody>
        </p:sp>
        <p:sp>
          <p:nvSpPr>
            <p:cNvPr id="5144" name="Rectangle 7"/>
            <p:cNvSpPr>
              <a:spLocks noChangeArrowheads="1"/>
            </p:cNvSpPr>
            <p:nvPr/>
          </p:nvSpPr>
          <p:spPr bwMode="auto">
            <a:xfrm>
              <a:off x="8532280" y="3501008"/>
              <a:ext cx="360000" cy="4614893"/>
            </a:xfrm>
            <a:prstGeom prst="rect">
              <a:avLst/>
            </a:prstGeom>
            <a:solidFill>
              <a:srgbClr val="EA0000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 anchor="ctr"/>
            <a:lstStyle>
              <a:lvl1pPr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1pPr>
              <a:lvl2pPr marL="742950" indent="-28575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2pPr>
              <a:lvl3pPr marL="11430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3pPr>
              <a:lvl4pPr marL="16002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4pPr>
              <a:lvl5pPr marL="2057400" indent="-228600" eaLnBrk="0" hangingPunct="0">
                <a:defRPr>
                  <a:solidFill>
                    <a:schemeClr val="tx1"/>
                  </a:solidFill>
                  <a:latin typeface="Arial" pitchFamily="34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>
                  <a:solidFill>
                    <a:schemeClr val="tx1"/>
                  </a:solidFill>
                  <a:latin typeface="Arial" pitchFamily="34" charset="0"/>
                </a:defRPr>
              </a:lvl9pPr>
            </a:lstStyle>
            <a:p>
              <a:pPr eaLnBrk="1" hangingPunct="1"/>
              <a:endParaRPr lang="it-IT" altLang="it-IT" sz="2400">
                <a:latin typeface="Times New Roman" pitchFamily="18" charset="0"/>
              </a:endParaRPr>
            </a:p>
          </p:txBody>
        </p:sp>
      </p:grpSp>
      <p:sp>
        <p:nvSpPr>
          <p:cNvPr id="5132" name="Rectangle 15"/>
          <p:cNvSpPr>
            <a:spLocks noChangeArrowheads="1"/>
          </p:cNvSpPr>
          <p:nvPr/>
        </p:nvSpPr>
        <p:spPr bwMode="auto">
          <a:xfrm>
            <a:off x="8953500" y="6380163"/>
            <a:ext cx="190500" cy="477837"/>
          </a:xfrm>
          <a:prstGeom prst="rect">
            <a:avLst/>
          </a:prstGeom>
          <a:solidFill>
            <a:srgbClr val="002776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ctr" eaLnBrk="1" hangingPunct="1"/>
            <a:endParaRPr lang="it-IT" altLang="it-IT" sz="2400" b="1">
              <a:latin typeface="Times New Roman" pitchFamily="18" charset="0"/>
            </a:endParaRPr>
          </a:p>
        </p:txBody>
      </p:sp>
      <p:sp>
        <p:nvSpPr>
          <p:cNvPr id="5134" name="AutoShape 33"/>
          <p:cNvSpPr>
            <a:spLocks noChangeArrowheads="1"/>
          </p:cNvSpPr>
          <p:nvPr/>
        </p:nvSpPr>
        <p:spPr bwMode="auto">
          <a:xfrm rot="-1818062">
            <a:off x="5795963" y="404813"/>
            <a:ext cx="2089150" cy="6165850"/>
          </a:xfrm>
          <a:prstGeom prst="upArrow">
            <a:avLst>
              <a:gd name="adj1" fmla="val 50000"/>
              <a:gd name="adj2" fmla="val 71885"/>
            </a:avLst>
          </a:prstGeom>
          <a:solidFill>
            <a:srgbClr val="FF0000"/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  <a:extLs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eaLnBrk="1" hangingPunct="1"/>
            <a:endParaRPr lang="it-IT" altLang="it-IT"/>
          </a:p>
        </p:txBody>
      </p:sp>
      <p:sp>
        <p:nvSpPr>
          <p:cNvPr id="5136" name="PubTriangle"/>
          <p:cNvSpPr>
            <a:spLocks noEditPoints="1" noChangeArrowheads="1"/>
          </p:cNvSpPr>
          <p:nvPr/>
        </p:nvSpPr>
        <p:spPr bwMode="auto">
          <a:xfrm rot="850199">
            <a:off x="1042988" y="3716338"/>
            <a:ext cx="7273925" cy="3527425"/>
          </a:xfrm>
          <a:custGeom>
            <a:avLst/>
            <a:gdLst>
              <a:gd name="T0" fmla="*/ 3112970 w 21600"/>
              <a:gd name="T1" fmla="*/ 0 h 21600"/>
              <a:gd name="T2" fmla="*/ 1556485 w 21600"/>
              <a:gd name="T3" fmla="*/ 1763713 h 21600"/>
              <a:gd name="T4" fmla="*/ 0 w 21600"/>
              <a:gd name="T5" fmla="*/ 3527425 h 21600"/>
              <a:gd name="T6" fmla="*/ 3636962 w 21600"/>
              <a:gd name="T7" fmla="*/ 2645569 h 21600"/>
              <a:gd name="T8" fmla="*/ 7273925 w 21600"/>
              <a:gd name="T9" fmla="*/ 1763713 h 21600"/>
              <a:gd name="T10" fmla="*/ 5193448 w 21600"/>
              <a:gd name="T11" fmla="*/ 881856 h 21600"/>
              <a:gd name="T12" fmla="*/ 0 60000 65536"/>
              <a:gd name="T13" fmla="*/ 0 60000 65536"/>
              <a:gd name="T14" fmla="*/ 0 60000 65536"/>
              <a:gd name="T15" fmla="*/ 0 60000 65536"/>
              <a:gd name="T16" fmla="*/ 0 60000 65536"/>
              <a:gd name="T17" fmla="*/ 0 60000 65536"/>
              <a:gd name="T18" fmla="*/ 6933 w 21600"/>
              <a:gd name="T19" fmla="*/ 5400 h 21600"/>
              <a:gd name="T20" fmla="*/ 15422 w 21600"/>
              <a:gd name="T21" fmla="*/ 13889 h 21600"/>
            </a:gdLst>
            <a:ahLst/>
            <a:cxnLst>
              <a:cxn ang="T12">
                <a:pos x="T0" y="T1"/>
              </a:cxn>
              <a:cxn ang="T13">
                <a:pos x="T2" y="T3"/>
              </a:cxn>
              <a:cxn ang="T14">
                <a:pos x="T4" y="T5"/>
              </a:cxn>
              <a:cxn ang="T15">
                <a:pos x="T6" y="T7"/>
              </a:cxn>
              <a:cxn ang="T16">
                <a:pos x="T8" y="T9"/>
              </a:cxn>
              <a:cxn ang="T17">
                <a:pos x="T10" y="T11"/>
              </a:cxn>
            </a:cxnLst>
            <a:rect l="T18" t="T19" r="T20" b="T21"/>
            <a:pathLst>
              <a:path w="21600" h="21600">
                <a:moveTo>
                  <a:pt x="9244" y="0"/>
                </a:moveTo>
                <a:lnTo>
                  <a:pt x="0" y="21600"/>
                </a:lnTo>
                <a:lnTo>
                  <a:pt x="21600" y="10800"/>
                </a:lnTo>
                <a:lnTo>
                  <a:pt x="9244" y="0"/>
                </a:lnTo>
                <a:close/>
              </a:path>
            </a:pathLst>
          </a:custGeom>
          <a:solidFill>
            <a:schemeClr val="accent2">
              <a:alpha val="49019"/>
            </a:schemeClr>
          </a:solidFill>
          <a:ln w="9525">
            <a:solidFill>
              <a:srgbClr val="000000"/>
            </a:solidFill>
            <a:miter lim="800000"/>
            <a:headEnd/>
            <a:tailEnd/>
          </a:ln>
          <a:effectLst>
            <a:outerShdw dist="107763" dir="2700000" algn="ctr" rotWithShape="0">
              <a:srgbClr val="808080"/>
            </a:outerShdw>
          </a:effectLst>
        </p:spPr>
        <p:txBody>
          <a:bodyPr/>
          <a:lstStyle/>
          <a:p>
            <a:endParaRPr lang="it-IT"/>
          </a:p>
        </p:txBody>
      </p:sp>
      <p:sp>
        <p:nvSpPr>
          <p:cNvPr id="5137" name="Line 36"/>
          <p:cNvSpPr>
            <a:spLocks noChangeShapeType="1"/>
          </p:cNvSpPr>
          <p:nvPr/>
        </p:nvSpPr>
        <p:spPr bwMode="auto">
          <a:xfrm>
            <a:off x="4356100" y="1125538"/>
            <a:ext cx="71438" cy="2087562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it-IT"/>
          </a:p>
        </p:txBody>
      </p:sp>
      <p:sp>
        <p:nvSpPr>
          <p:cNvPr id="5138" name="Line 37"/>
          <p:cNvSpPr>
            <a:spLocks noChangeShapeType="1"/>
          </p:cNvSpPr>
          <p:nvPr/>
        </p:nvSpPr>
        <p:spPr bwMode="auto">
          <a:xfrm flipH="1">
            <a:off x="2771775" y="2636838"/>
            <a:ext cx="576263" cy="2303462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it-IT"/>
          </a:p>
        </p:txBody>
      </p:sp>
      <p:sp>
        <p:nvSpPr>
          <p:cNvPr id="5139" name="Line 38"/>
          <p:cNvSpPr>
            <a:spLocks noChangeShapeType="1"/>
          </p:cNvSpPr>
          <p:nvPr/>
        </p:nvSpPr>
        <p:spPr bwMode="auto">
          <a:xfrm>
            <a:off x="5364163" y="2708275"/>
            <a:ext cx="792162" cy="2089150"/>
          </a:xfrm>
          <a:prstGeom prst="line">
            <a:avLst/>
          </a:prstGeom>
          <a:noFill/>
          <a:ln w="38100">
            <a:solidFill>
              <a:schemeClr val="tx1"/>
            </a:solidFill>
            <a:round/>
            <a:headEnd/>
            <a:tailEnd type="triangle" w="med" len="med"/>
          </a:ln>
          <a:effectLst/>
          <a:extLst>
            <a:ext uri="{909E8E84-426E-40DD-AFC4-6F175D3DCCD1}">
              <a14:hiddenFill xmlns:a14="http://schemas.microsoft.com/office/drawing/2010/main">
                <a:noFill/>
              </a14:hiddenFill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/>
          <a:lstStyle/>
          <a:p>
            <a:endParaRPr lang="it-IT"/>
          </a:p>
        </p:txBody>
      </p:sp>
      <p:pic>
        <p:nvPicPr>
          <p:cNvPr id="43" name="Picture 7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153103" y="4033"/>
            <a:ext cx="990897" cy="41427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5135" name="Text Box 34"/>
          <p:cNvSpPr txBox="1">
            <a:spLocks noChangeArrowheads="1"/>
          </p:cNvSpPr>
          <p:nvPr/>
        </p:nvSpPr>
        <p:spPr bwMode="auto">
          <a:xfrm rot="3636049">
            <a:off x="3923507" y="3069431"/>
            <a:ext cx="5903912" cy="10064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bg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ctr" eaLnBrk="1" hangingPunct="1">
              <a:spcBef>
                <a:spcPct val="50000"/>
              </a:spcBef>
            </a:pPr>
            <a:r>
              <a:rPr lang="it-IT" altLang="it-IT" sz="2000" dirty="0">
                <a:solidFill>
                  <a:schemeClr val="bg1"/>
                </a:solidFill>
                <a:latin typeface="Comic Sans MS" pitchFamily="66" charset="0"/>
              </a:rPr>
              <a:t>risalendo la piramide del disagio sociale e di malattia, aumenta il rischio ed aumentano i bisogni di salute</a:t>
            </a:r>
          </a:p>
        </p:txBody>
      </p:sp>
      <p:sp>
        <p:nvSpPr>
          <p:cNvPr id="39" name="Text Box 8"/>
          <p:cNvSpPr txBox="1">
            <a:spLocks noChangeArrowheads="1"/>
          </p:cNvSpPr>
          <p:nvPr/>
        </p:nvSpPr>
        <p:spPr bwMode="auto">
          <a:xfrm>
            <a:off x="0" y="6522539"/>
            <a:ext cx="3984625" cy="276999"/>
          </a:xfrm>
          <a:prstGeom prst="rect">
            <a:avLst/>
          </a:prstGeom>
          <a:solidFill>
            <a:schemeClr val="bg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it-IT" altLang="it-IT" sz="1200" i="1" dirty="0">
                <a:solidFill>
                  <a:srgbClr val="0070C0"/>
                </a:solidFill>
              </a:rPr>
              <a:t>Fonte: </a:t>
            </a:r>
            <a:r>
              <a:rPr lang="it-IT" altLang="it-IT" sz="1200" i="1" dirty="0" smtClean="0">
                <a:solidFill>
                  <a:srgbClr val="0070C0"/>
                </a:solidFill>
              </a:rPr>
              <a:t>L. Roti, 2016</a:t>
            </a:r>
            <a:endParaRPr lang="it-IT" altLang="it-IT" sz="1200" i="1" dirty="0">
              <a:solidFill>
                <a:srgbClr val="0070C0"/>
              </a:solidFill>
            </a:endParaRPr>
          </a:p>
        </p:txBody>
      </p:sp>
      <p:pic>
        <p:nvPicPr>
          <p:cNvPr id="38" name="Picture 3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40230" y="721041"/>
            <a:ext cx="6922990" cy="551624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42" name="Rectangle 2"/>
          <p:cNvSpPr txBox="1">
            <a:spLocks noChangeArrowheads="1"/>
          </p:cNvSpPr>
          <p:nvPr/>
        </p:nvSpPr>
        <p:spPr bwMode="auto">
          <a:xfrm>
            <a:off x="-1" y="0"/>
            <a:ext cx="9180513" cy="1066799"/>
          </a:xfrm>
          <a:prstGeom prst="rect">
            <a:avLst/>
          </a:prstGeom>
          <a:solidFill>
            <a:srgbClr val="002060"/>
          </a:solidFill>
          <a:ln>
            <a:noFill/>
          </a:ln>
          <a:extLst/>
        </p:spPr>
        <p:txBody>
          <a:bodyPr anchor="ctr"/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eaLnBrk="1" hangingPunct="1"/>
            <a:r>
              <a:rPr lang="it-IT" altLang="it-IT" sz="3200" b="1" dirty="0">
                <a:solidFill>
                  <a:schemeClr val="bg1"/>
                </a:solidFill>
                <a:latin typeface="Verdana" pitchFamily="34" charset="0"/>
              </a:rPr>
              <a:t> </a:t>
            </a:r>
            <a:r>
              <a:rPr lang="it-IT" altLang="it-IT" sz="3200" b="1" dirty="0">
                <a:solidFill>
                  <a:schemeClr val="bg1"/>
                </a:solidFill>
                <a:latin typeface="Tahoma" pitchFamily="34" charset="0"/>
              </a:rPr>
              <a:t>Evitiamo di salire e allarghiamo la base</a:t>
            </a:r>
          </a:p>
        </p:txBody>
      </p:sp>
      <p:pic>
        <p:nvPicPr>
          <p:cNvPr id="40" name="Picture 2" descr="logo estar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85678" y="3771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1" name="Picture 7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27232" y="-10517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446086580"/>
      </p:ext>
    </p:extLst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0" y="9447"/>
            <a:ext cx="9144000" cy="1043289"/>
          </a:xfrm>
        </p:spPr>
        <p:txBody>
          <a:bodyPr>
            <a:noAutofit/>
          </a:bodyPr>
          <a:lstStyle/>
          <a:p>
            <a:r>
              <a:rPr lang="it-IT" sz="2800" b="1" dirty="0" smtClean="0">
                <a:solidFill>
                  <a:srgbClr val="00B0F0"/>
                </a:solidFill>
              </a:rPr>
              <a:t>Tasso </a:t>
            </a:r>
            <a:r>
              <a:rPr lang="it-IT" sz="2800" b="1" dirty="0">
                <a:solidFill>
                  <a:srgbClr val="00B0F0"/>
                </a:solidFill>
              </a:rPr>
              <a:t>di ospedalizzazione in reparti per acuti, regime ordinario, per DRG medici degli assistiti </a:t>
            </a:r>
            <a:r>
              <a:rPr lang="it-IT" sz="2800" b="1" dirty="0" smtClean="0">
                <a:solidFill>
                  <a:srgbClr val="00B0F0"/>
                </a:solidFill>
              </a:rPr>
              <a:t>complessi</a:t>
            </a:r>
            <a:endParaRPr lang="it-IT" sz="2800" b="1" dirty="0">
              <a:solidFill>
                <a:srgbClr val="00B0F0"/>
              </a:solidFill>
            </a:endParaRPr>
          </a:p>
        </p:txBody>
      </p:sp>
      <p:pic>
        <p:nvPicPr>
          <p:cNvPr id="3074" name="Picture 2" descr="C:\Users\utente\AppData\Local\Temp\funnelaft.jpg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980728"/>
            <a:ext cx="9065484" cy="554226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4" name="Picture 2" descr="https://www.ars.toscana.it/templates/ars/img/logo_ars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67944" y="6265882"/>
            <a:ext cx="1327546" cy="53101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2" descr="logo estar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52226" y="6339303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7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87226" y="6355178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94912024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0405" y="684923"/>
            <a:ext cx="9142949" cy="612845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3" name="Titolo 2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778098"/>
          </a:xfrm>
        </p:spPr>
        <p:txBody>
          <a:bodyPr/>
          <a:lstStyle/>
          <a:p>
            <a:r>
              <a:rPr lang="it-IT" dirty="0" smtClean="0"/>
              <a:t>Valutazione indicatori di AFT</a:t>
            </a:r>
            <a:endParaRPr lang="it-IT" dirty="0"/>
          </a:p>
        </p:txBody>
      </p:sp>
      <p:pic>
        <p:nvPicPr>
          <p:cNvPr id="5" name="Picture 2" descr="https://www.ars.toscana.it/templates/ars/img/logo_ars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0404" y="0"/>
            <a:ext cx="1327546" cy="53101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2" descr="logo estar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509000" y="0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Picture 7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89583" y="409923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4796481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0403" y="806109"/>
            <a:ext cx="9142948" cy="600726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Titolo 2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778098"/>
          </a:xfrm>
        </p:spPr>
        <p:txBody>
          <a:bodyPr/>
          <a:lstStyle/>
          <a:p>
            <a:r>
              <a:rPr lang="it-IT" dirty="0" smtClean="0"/>
              <a:t>Valutazione indicatori di AFT</a:t>
            </a:r>
            <a:endParaRPr lang="it-IT" dirty="0"/>
          </a:p>
        </p:txBody>
      </p:sp>
      <p:pic>
        <p:nvPicPr>
          <p:cNvPr id="7" name="Picture 2" descr="https://www.ars.toscana.it/templates/ars/img/logo_ars.pn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0404" y="0"/>
            <a:ext cx="1327546" cy="53101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2" descr="logo estar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509000" y="0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9" name="Picture 7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89583" y="409923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99204575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579" name="Text Box 2"/>
          <p:cNvSpPr txBox="1">
            <a:spLocks noChangeArrowheads="1"/>
          </p:cNvSpPr>
          <p:nvPr/>
        </p:nvSpPr>
        <p:spPr bwMode="auto">
          <a:xfrm>
            <a:off x="0" y="-27383"/>
            <a:ext cx="9144000" cy="57070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0" tIns="0" rIns="0" bIns="0" anchor="ctr"/>
          <a:lstStyle>
            <a:lvl1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8985250" algn="l"/>
                <a:tab pos="9434513" algn="l"/>
                <a:tab pos="9883775" algn="l"/>
                <a:tab pos="10333038" algn="l"/>
                <a:tab pos="10782300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1pPr>
            <a:lvl2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8985250" algn="l"/>
                <a:tab pos="9434513" algn="l"/>
                <a:tab pos="9883775" algn="l"/>
                <a:tab pos="10333038" algn="l"/>
                <a:tab pos="10782300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2pPr>
            <a:lvl3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8985250" algn="l"/>
                <a:tab pos="9434513" algn="l"/>
                <a:tab pos="9883775" algn="l"/>
                <a:tab pos="10333038" algn="l"/>
                <a:tab pos="10782300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3pPr>
            <a:lvl4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8985250" algn="l"/>
                <a:tab pos="9434513" algn="l"/>
                <a:tab pos="9883775" algn="l"/>
                <a:tab pos="10333038" algn="l"/>
                <a:tab pos="10782300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4pPr>
            <a:lvl5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8985250" algn="l"/>
                <a:tab pos="9434513" algn="l"/>
                <a:tab pos="9883775" algn="l"/>
                <a:tab pos="10333038" algn="l"/>
                <a:tab pos="10782300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8985250" algn="l"/>
                <a:tab pos="9434513" algn="l"/>
                <a:tab pos="9883775" algn="l"/>
                <a:tab pos="10333038" algn="l"/>
                <a:tab pos="10782300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8985250" algn="l"/>
                <a:tab pos="9434513" algn="l"/>
                <a:tab pos="9883775" algn="l"/>
                <a:tab pos="10333038" algn="l"/>
                <a:tab pos="10782300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8985250" algn="l"/>
                <a:tab pos="9434513" algn="l"/>
                <a:tab pos="9883775" algn="l"/>
                <a:tab pos="10333038" algn="l"/>
                <a:tab pos="10782300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8985250" algn="l"/>
                <a:tab pos="9434513" algn="l"/>
                <a:tab pos="9883775" algn="l"/>
                <a:tab pos="10333038" algn="l"/>
                <a:tab pos="10782300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9pPr>
          </a:lstStyle>
          <a:p>
            <a:pPr eaLnBrk="1" hangingPunct="1">
              <a:lnSpc>
                <a:spcPct val="90000"/>
              </a:lnSpc>
              <a:buClrTx/>
              <a:buFontTx/>
              <a:buNone/>
            </a:pPr>
            <a:r>
              <a:rPr lang="it-IT" altLang="it-IT" sz="3600" b="1" i="1" dirty="0">
                <a:solidFill>
                  <a:srgbClr val="002060"/>
                </a:solidFill>
                <a:latin typeface="Calibri Light" pitchFamily="34" charset="0"/>
              </a:rPr>
              <a:t>Il nuovo modello</a:t>
            </a:r>
          </a:p>
        </p:txBody>
      </p:sp>
      <p:sp>
        <p:nvSpPr>
          <p:cNvPr id="24580" name="Text Box 3"/>
          <p:cNvSpPr txBox="1">
            <a:spLocks noChangeArrowheads="1"/>
          </p:cNvSpPr>
          <p:nvPr/>
        </p:nvSpPr>
        <p:spPr bwMode="auto">
          <a:xfrm>
            <a:off x="457141" y="794763"/>
            <a:ext cx="8226147" cy="47482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0" tIns="0" rIns="0" bIns="0" anchor="ctr"/>
          <a:lstStyle>
            <a:lvl1pPr marL="338138" indent="-338138" eaLnBrk="0" hangingPunct="0">
              <a:tabLst>
                <a:tab pos="338138" algn="l"/>
                <a:tab pos="785813" algn="l"/>
                <a:tab pos="1235075" algn="l"/>
                <a:tab pos="1684338" algn="l"/>
                <a:tab pos="2133600" algn="l"/>
                <a:tab pos="2582863" algn="l"/>
                <a:tab pos="3032125" algn="l"/>
                <a:tab pos="3481388" algn="l"/>
                <a:tab pos="3930650" algn="l"/>
                <a:tab pos="4379913" algn="l"/>
                <a:tab pos="4829175" algn="l"/>
                <a:tab pos="5278438" algn="l"/>
                <a:tab pos="5727700" algn="l"/>
                <a:tab pos="6176963" algn="l"/>
                <a:tab pos="6626225" algn="l"/>
                <a:tab pos="7075488" algn="l"/>
                <a:tab pos="7524750" algn="l"/>
                <a:tab pos="7974013" algn="l"/>
                <a:tab pos="8423275" algn="l"/>
                <a:tab pos="8872538" algn="l"/>
                <a:tab pos="9321800" algn="l"/>
                <a:tab pos="9434513" algn="l"/>
                <a:tab pos="9883775" algn="l"/>
                <a:tab pos="10333038" algn="l"/>
                <a:tab pos="10782300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1pPr>
            <a:lvl2pPr eaLnBrk="0" hangingPunct="0">
              <a:tabLst>
                <a:tab pos="338138" algn="l"/>
                <a:tab pos="785813" algn="l"/>
                <a:tab pos="1235075" algn="l"/>
                <a:tab pos="1684338" algn="l"/>
                <a:tab pos="2133600" algn="l"/>
                <a:tab pos="2582863" algn="l"/>
                <a:tab pos="3032125" algn="l"/>
                <a:tab pos="3481388" algn="l"/>
                <a:tab pos="3930650" algn="l"/>
                <a:tab pos="4379913" algn="l"/>
                <a:tab pos="4829175" algn="l"/>
                <a:tab pos="5278438" algn="l"/>
                <a:tab pos="5727700" algn="l"/>
                <a:tab pos="6176963" algn="l"/>
                <a:tab pos="6626225" algn="l"/>
                <a:tab pos="7075488" algn="l"/>
                <a:tab pos="7524750" algn="l"/>
                <a:tab pos="7974013" algn="l"/>
                <a:tab pos="8423275" algn="l"/>
                <a:tab pos="8872538" algn="l"/>
                <a:tab pos="9321800" algn="l"/>
                <a:tab pos="9434513" algn="l"/>
                <a:tab pos="9883775" algn="l"/>
                <a:tab pos="10333038" algn="l"/>
                <a:tab pos="10782300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2pPr>
            <a:lvl3pPr eaLnBrk="0" hangingPunct="0">
              <a:tabLst>
                <a:tab pos="338138" algn="l"/>
                <a:tab pos="785813" algn="l"/>
                <a:tab pos="1235075" algn="l"/>
                <a:tab pos="1684338" algn="l"/>
                <a:tab pos="2133600" algn="l"/>
                <a:tab pos="2582863" algn="l"/>
                <a:tab pos="3032125" algn="l"/>
                <a:tab pos="3481388" algn="l"/>
                <a:tab pos="3930650" algn="l"/>
                <a:tab pos="4379913" algn="l"/>
                <a:tab pos="4829175" algn="l"/>
                <a:tab pos="5278438" algn="l"/>
                <a:tab pos="5727700" algn="l"/>
                <a:tab pos="6176963" algn="l"/>
                <a:tab pos="6626225" algn="l"/>
                <a:tab pos="7075488" algn="l"/>
                <a:tab pos="7524750" algn="l"/>
                <a:tab pos="7974013" algn="l"/>
                <a:tab pos="8423275" algn="l"/>
                <a:tab pos="8872538" algn="l"/>
                <a:tab pos="9321800" algn="l"/>
                <a:tab pos="9434513" algn="l"/>
                <a:tab pos="9883775" algn="l"/>
                <a:tab pos="10333038" algn="l"/>
                <a:tab pos="10782300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3pPr>
            <a:lvl4pPr eaLnBrk="0" hangingPunct="0">
              <a:tabLst>
                <a:tab pos="338138" algn="l"/>
                <a:tab pos="785813" algn="l"/>
                <a:tab pos="1235075" algn="l"/>
                <a:tab pos="1684338" algn="l"/>
                <a:tab pos="2133600" algn="l"/>
                <a:tab pos="2582863" algn="l"/>
                <a:tab pos="3032125" algn="l"/>
                <a:tab pos="3481388" algn="l"/>
                <a:tab pos="3930650" algn="l"/>
                <a:tab pos="4379913" algn="l"/>
                <a:tab pos="4829175" algn="l"/>
                <a:tab pos="5278438" algn="l"/>
                <a:tab pos="5727700" algn="l"/>
                <a:tab pos="6176963" algn="l"/>
                <a:tab pos="6626225" algn="l"/>
                <a:tab pos="7075488" algn="l"/>
                <a:tab pos="7524750" algn="l"/>
                <a:tab pos="7974013" algn="l"/>
                <a:tab pos="8423275" algn="l"/>
                <a:tab pos="8872538" algn="l"/>
                <a:tab pos="9321800" algn="l"/>
                <a:tab pos="9434513" algn="l"/>
                <a:tab pos="9883775" algn="l"/>
                <a:tab pos="10333038" algn="l"/>
                <a:tab pos="10782300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4pPr>
            <a:lvl5pPr eaLnBrk="0" hangingPunct="0">
              <a:tabLst>
                <a:tab pos="338138" algn="l"/>
                <a:tab pos="785813" algn="l"/>
                <a:tab pos="1235075" algn="l"/>
                <a:tab pos="1684338" algn="l"/>
                <a:tab pos="2133600" algn="l"/>
                <a:tab pos="2582863" algn="l"/>
                <a:tab pos="3032125" algn="l"/>
                <a:tab pos="3481388" algn="l"/>
                <a:tab pos="3930650" algn="l"/>
                <a:tab pos="4379913" algn="l"/>
                <a:tab pos="4829175" algn="l"/>
                <a:tab pos="5278438" algn="l"/>
                <a:tab pos="5727700" algn="l"/>
                <a:tab pos="6176963" algn="l"/>
                <a:tab pos="6626225" algn="l"/>
                <a:tab pos="7075488" algn="l"/>
                <a:tab pos="7524750" algn="l"/>
                <a:tab pos="7974013" algn="l"/>
                <a:tab pos="8423275" algn="l"/>
                <a:tab pos="8872538" algn="l"/>
                <a:tab pos="9321800" algn="l"/>
                <a:tab pos="9434513" algn="l"/>
                <a:tab pos="9883775" algn="l"/>
                <a:tab pos="10333038" algn="l"/>
                <a:tab pos="10782300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338138" algn="l"/>
                <a:tab pos="785813" algn="l"/>
                <a:tab pos="1235075" algn="l"/>
                <a:tab pos="1684338" algn="l"/>
                <a:tab pos="2133600" algn="l"/>
                <a:tab pos="2582863" algn="l"/>
                <a:tab pos="3032125" algn="l"/>
                <a:tab pos="3481388" algn="l"/>
                <a:tab pos="3930650" algn="l"/>
                <a:tab pos="4379913" algn="l"/>
                <a:tab pos="4829175" algn="l"/>
                <a:tab pos="5278438" algn="l"/>
                <a:tab pos="5727700" algn="l"/>
                <a:tab pos="6176963" algn="l"/>
                <a:tab pos="6626225" algn="l"/>
                <a:tab pos="7075488" algn="l"/>
                <a:tab pos="7524750" algn="l"/>
                <a:tab pos="7974013" algn="l"/>
                <a:tab pos="8423275" algn="l"/>
                <a:tab pos="8872538" algn="l"/>
                <a:tab pos="9321800" algn="l"/>
                <a:tab pos="9434513" algn="l"/>
                <a:tab pos="9883775" algn="l"/>
                <a:tab pos="10333038" algn="l"/>
                <a:tab pos="10782300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338138" algn="l"/>
                <a:tab pos="785813" algn="l"/>
                <a:tab pos="1235075" algn="l"/>
                <a:tab pos="1684338" algn="l"/>
                <a:tab pos="2133600" algn="l"/>
                <a:tab pos="2582863" algn="l"/>
                <a:tab pos="3032125" algn="l"/>
                <a:tab pos="3481388" algn="l"/>
                <a:tab pos="3930650" algn="l"/>
                <a:tab pos="4379913" algn="l"/>
                <a:tab pos="4829175" algn="l"/>
                <a:tab pos="5278438" algn="l"/>
                <a:tab pos="5727700" algn="l"/>
                <a:tab pos="6176963" algn="l"/>
                <a:tab pos="6626225" algn="l"/>
                <a:tab pos="7075488" algn="l"/>
                <a:tab pos="7524750" algn="l"/>
                <a:tab pos="7974013" algn="l"/>
                <a:tab pos="8423275" algn="l"/>
                <a:tab pos="8872538" algn="l"/>
                <a:tab pos="9321800" algn="l"/>
                <a:tab pos="9434513" algn="l"/>
                <a:tab pos="9883775" algn="l"/>
                <a:tab pos="10333038" algn="l"/>
                <a:tab pos="10782300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338138" algn="l"/>
                <a:tab pos="785813" algn="l"/>
                <a:tab pos="1235075" algn="l"/>
                <a:tab pos="1684338" algn="l"/>
                <a:tab pos="2133600" algn="l"/>
                <a:tab pos="2582863" algn="l"/>
                <a:tab pos="3032125" algn="l"/>
                <a:tab pos="3481388" algn="l"/>
                <a:tab pos="3930650" algn="l"/>
                <a:tab pos="4379913" algn="l"/>
                <a:tab pos="4829175" algn="l"/>
                <a:tab pos="5278438" algn="l"/>
                <a:tab pos="5727700" algn="l"/>
                <a:tab pos="6176963" algn="l"/>
                <a:tab pos="6626225" algn="l"/>
                <a:tab pos="7075488" algn="l"/>
                <a:tab pos="7524750" algn="l"/>
                <a:tab pos="7974013" algn="l"/>
                <a:tab pos="8423275" algn="l"/>
                <a:tab pos="8872538" algn="l"/>
                <a:tab pos="9321800" algn="l"/>
                <a:tab pos="9434513" algn="l"/>
                <a:tab pos="9883775" algn="l"/>
                <a:tab pos="10333038" algn="l"/>
                <a:tab pos="10782300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338138" algn="l"/>
                <a:tab pos="785813" algn="l"/>
                <a:tab pos="1235075" algn="l"/>
                <a:tab pos="1684338" algn="l"/>
                <a:tab pos="2133600" algn="l"/>
                <a:tab pos="2582863" algn="l"/>
                <a:tab pos="3032125" algn="l"/>
                <a:tab pos="3481388" algn="l"/>
                <a:tab pos="3930650" algn="l"/>
                <a:tab pos="4379913" algn="l"/>
                <a:tab pos="4829175" algn="l"/>
                <a:tab pos="5278438" algn="l"/>
                <a:tab pos="5727700" algn="l"/>
                <a:tab pos="6176963" algn="l"/>
                <a:tab pos="6626225" algn="l"/>
                <a:tab pos="7075488" algn="l"/>
                <a:tab pos="7524750" algn="l"/>
                <a:tab pos="7974013" algn="l"/>
                <a:tab pos="8423275" algn="l"/>
                <a:tab pos="8872538" algn="l"/>
                <a:tab pos="9321800" algn="l"/>
                <a:tab pos="9434513" algn="l"/>
                <a:tab pos="9883775" algn="l"/>
                <a:tab pos="10333038" algn="l"/>
                <a:tab pos="10782300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9pPr>
          </a:lstStyle>
          <a:p>
            <a:pPr algn="just" eaLnBrk="1" hangingPunct="1">
              <a:lnSpc>
                <a:spcPct val="90000"/>
              </a:lnSpc>
              <a:spcBef>
                <a:spcPts val="1000"/>
              </a:spcBef>
              <a:buFont typeface="Wingdings" pitchFamily="2" charset="2"/>
              <a:buChar char=""/>
            </a:pPr>
            <a:r>
              <a:rPr lang="it-IT" altLang="it-IT">
                <a:solidFill>
                  <a:srgbClr val="000000"/>
                </a:solidFill>
              </a:rPr>
              <a:t>  </a:t>
            </a:r>
          </a:p>
        </p:txBody>
      </p:sp>
      <p:pic>
        <p:nvPicPr>
          <p:cNvPr id="24581" name="Picture 4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515487"/>
            <a:ext cx="2969032" cy="34559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</p:pic>
      <p:sp>
        <p:nvSpPr>
          <p:cNvPr id="24582" name="Text Box 5"/>
          <p:cNvSpPr txBox="1">
            <a:spLocks noChangeArrowheads="1"/>
          </p:cNvSpPr>
          <p:nvPr/>
        </p:nvSpPr>
        <p:spPr bwMode="auto">
          <a:xfrm flipH="1">
            <a:off x="3138477" y="764704"/>
            <a:ext cx="2376178" cy="1361972"/>
          </a:xfrm>
          <a:prstGeom prst="rect">
            <a:avLst/>
          </a:prstGeom>
          <a:noFill/>
          <a:ln w="36000" cap="sq">
            <a:solidFill>
              <a:srgbClr val="C5000B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lIns="108000" tIns="64800" rIns="108000" bIns="64800">
            <a:spAutoFit/>
          </a:bodyPr>
          <a:lstStyle>
            <a:lvl1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1pPr>
            <a:lvl2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2pPr>
            <a:lvl3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3pPr>
            <a:lvl4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4pPr>
            <a:lvl5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9pPr>
          </a:lstStyle>
          <a:p>
            <a:pPr eaLnBrk="1" hangingPunct="1">
              <a:buClrTx/>
              <a:buFontTx/>
              <a:buNone/>
            </a:pPr>
            <a:r>
              <a:rPr lang="it-IT" altLang="it-IT" sz="2000">
                <a:solidFill>
                  <a:srgbClr val="000000"/>
                </a:solidFill>
              </a:rPr>
              <a:t>Target A: assistiti con bisogni complessi e alti consumatori</a:t>
            </a:r>
          </a:p>
        </p:txBody>
      </p:sp>
      <p:sp>
        <p:nvSpPr>
          <p:cNvPr id="24583" name="Text Box 6"/>
          <p:cNvSpPr txBox="1">
            <a:spLocks noChangeArrowheads="1"/>
          </p:cNvSpPr>
          <p:nvPr/>
        </p:nvSpPr>
        <p:spPr bwMode="auto">
          <a:xfrm flipH="1">
            <a:off x="3097667" y="2212352"/>
            <a:ext cx="2376178" cy="1054195"/>
          </a:xfrm>
          <a:prstGeom prst="rect">
            <a:avLst/>
          </a:prstGeom>
          <a:noFill/>
          <a:ln w="36000" cap="sq">
            <a:solidFill>
              <a:srgbClr val="FF420E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lIns="108000" tIns="64800" rIns="108000" bIns="64800">
            <a:spAutoFit/>
          </a:bodyPr>
          <a:lstStyle>
            <a:lvl1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1pPr>
            <a:lvl2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2pPr>
            <a:lvl3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3pPr>
            <a:lvl4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4pPr>
            <a:lvl5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9pPr>
          </a:lstStyle>
          <a:p>
            <a:pPr eaLnBrk="1" hangingPunct="1">
              <a:buClrTx/>
              <a:buFontTx/>
              <a:buNone/>
            </a:pPr>
            <a:r>
              <a:rPr lang="it-IT" altLang="it-IT" sz="2000">
                <a:solidFill>
                  <a:srgbClr val="000000"/>
                </a:solidFill>
              </a:rPr>
              <a:t>Target B1: assistiti con alto rischio cardiovascolare</a:t>
            </a:r>
          </a:p>
        </p:txBody>
      </p:sp>
      <p:sp>
        <p:nvSpPr>
          <p:cNvPr id="24584" name="Text Box 7"/>
          <p:cNvSpPr txBox="1">
            <a:spLocks noChangeArrowheads="1"/>
          </p:cNvSpPr>
          <p:nvPr/>
        </p:nvSpPr>
        <p:spPr bwMode="auto">
          <a:xfrm flipH="1">
            <a:off x="3130936" y="3366513"/>
            <a:ext cx="2376178" cy="1669748"/>
          </a:xfrm>
          <a:prstGeom prst="rect">
            <a:avLst/>
          </a:prstGeom>
          <a:noFill/>
          <a:ln w="36000" cap="sq">
            <a:solidFill>
              <a:srgbClr val="FFD32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lIns="108000" tIns="64800" rIns="108000" bIns="64800">
            <a:spAutoFit/>
          </a:bodyPr>
          <a:lstStyle>
            <a:lvl1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1pPr>
            <a:lvl2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2pPr>
            <a:lvl3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3pPr>
            <a:lvl4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4pPr>
            <a:lvl5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9pPr>
          </a:lstStyle>
          <a:p>
            <a:pPr eaLnBrk="1" hangingPunct="1">
              <a:buClrTx/>
              <a:buFontTx/>
              <a:buNone/>
            </a:pPr>
            <a:r>
              <a:rPr lang="it-IT" altLang="it-IT" sz="2000">
                <a:solidFill>
                  <a:srgbClr val="000000"/>
                </a:solidFill>
              </a:rPr>
              <a:t>Target B2: assistiti già arruolati per patologia e non eligibili per Target A o B1</a:t>
            </a:r>
          </a:p>
        </p:txBody>
      </p:sp>
      <p:sp>
        <p:nvSpPr>
          <p:cNvPr id="24585" name="Text Box 8"/>
          <p:cNvSpPr txBox="1">
            <a:spLocks noChangeArrowheads="1"/>
          </p:cNvSpPr>
          <p:nvPr/>
        </p:nvSpPr>
        <p:spPr bwMode="auto">
          <a:xfrm flipH="1">
            <a:off x="3130936" y="4952425"/>
            <a:ext cx="2429750" cy="1146528"/>
          </a:xfrm>
          <a:prstGeom prst="rect">
            <a:avLst/>
          </a:prstGeom>
          <a:noFill/>
          <a:ln w="36000" cap="sq">
            <a:solidFill>
              <a:srgbClr val="AECF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lIns="108000" tIns="64800" rIns="108000" bIns="64800">
            <a:spAutoFit/>
          </a:bodyPr>
          <a:lstStyle>
            <a:lvl1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1pPr>
            <a:lvl2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2pPr>
            <a:lvl3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3pPr>
            <a:lvl4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4pPr>
            <a:lvl5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9pPr>
          </a:lstStyle>
          <a:p>
            <a:pPr eaLnBrk="1" hangingPunct="1">
              <a:buClrTx/>
              <a:buFontTx/>
              <a:buNone/>
            </a:pPr>
            <a:r>
              <a:rPr lang="it-IT" altLang="it-IT" sz="2200">
                <a:solidFill>
                  <a:srgbClr val="000000"/>
                </a:solidFill>
              </a:rPr>
              <a:t>Target C: assistiti con basso rischio cardiovascolare</a:t>
            </a:r>
          </a:p>
        </p:txBody>
      </p:sp>
      <p:sp>
        <p:nvSpPr>
          <p:cNvPr id="24586" name="Line 9"/>
          <p:cNvSpPr>
            <a:spLocks noChangeShapeType="1"/>
          </p:cNvSpPr>
          <p:nvPr/>
        </p:nvSpPr>
        <p:spPr bwMode="auto">
          <a:xfrm flipV="1">
            <a:off x="1565469" y="1653601"/>
            <a:ext cx="1511897" cy="515937"/>
          </a:xfrm>
          <a:prstGeom prst="line">
            <a:avLst/>
          </a:prstGeom>
          <a:noFill/>
          <a:ln w="9360" cap="sq">
            <a:solidFill>
              <a:srgbClr val="000000"/>
            </a:solidFill>
            <a:miter lim="800000"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it-IT"/>
          </a:p>
        </p:txBody>
      </p:sp>
      <p:sp>
        <p:nvSpPr>
          <p:cNvPr id="24587" name="Line 10"/>
          <p:cNvSpPr>
            <a:spLocks noChangeShapeType="1"/>
          </p:cNvSpPr>
          <p:nvPr/>
        </p:nvSpPr>
        <p:spPr bwMode="auto">
          <a:xfrm>
            <a:off x="1782134" y="2668012"/>
            <a:ext cx="1349993" cy="71438"/>
          </a:xfrm>
          <a:prstGeom prst="line">
            <a:avLst/>
          </a:prstGeom>
          <a:noFill/>
          <a:ln w="9360" cap="sq">
            <a:solidFill>
              <a:srgbClr val="000000"/>
            </a:solidFill>
            <a:miter lim="800000"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it-IT"/>
          </a:p>
        </p:txBody>
      </p:sp>
      <p:sp>
        <p:nvSpPr>
          <p:cNvPr id="24588" name="Line 11"/>
          <p:cNvSpPr>
            <a:spLocks noChangeShapeType="1"/>
          </p:cNvSpPr>
          <p:nvPr/>
        </p:nvSpPr>
        <p:spPr bwMode="auto">
          <a:xfrm>
            <a:off x="2105942" y="3171250"/>
            <a:ext cx="1024994" cy="863600"/>
          </a:xfrm>
          <a:prstGeom prst="line">
            <a:avLst/>
          </a:prstGeom>
          <a:noFill/>
          <a:ln w="9360" cap="sq">
            <a:solidFill>
              <a:srgbClr val="000000"/>
            </a:solidFill>
            <a:miter lim="800000"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it-IT"/>
          </a:p>
        </p:txBody>
      </p:sp>
      <p:sp>
        <p:nvSpPr>
          <p:cNvPr id="24589" name="Line 12"/>
          <p:cNvSpPr>
            <a:spLocks noChangeShapeType="1"/>
          </p:cNvSpPr>
          <p:nvPr/>
        </p:nvSpPr>
        <p:spPr bwMode="auto">
          <a:xfrm>
            <a:off x="2321416" y="3891976"/>
            <a:ext cx="809520" cy="1368425"/>
          </a:xfrm>
          <a:prstGeom prst="line">
            <a:avLst/>
          </a:prstGeom>
          <a:noFill/>
          <a:ln w="9360" cap="sq">
            <a:solidFill>
              <a:srgbClr val="000000"/>
            </a:solidFill>
            <a:miter lim="800000"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it-IT"/>
          </a:p>
        </p:txBody>
      </p:sp>
      <p:sp>
        <p:nvSpPr>
          <p:cNvPr id="24590" name="Text Box 13"/>
          <p:cNvSpPr txBox="1">
            <a:spLocks noChangeArrowheads="1"/>
          </p:cNvSpPr>
          <p:nvPr/>
        </p:nvSpPr>
        <p:spPr bwMode="auto">
          <a:xfrm flipH="1">
            <a:off x="5669018" y="975738"/>
            <a:ext cx="2915461" cy="961862"/>
          </a:xfrm>
          <a:prstGeom prst="rect">
            <a:avLst/>
          </a:prstGeom>
          <a:noFill/>
          <a:ln w="36000" cap="sq">
            <a:solidFill>
              <a:srgbClr val="C5000B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lIns="108000" tIns="64800" rIns="108000" bIns="64800">
            <a:spAutoFit/>
          </a:bodyPr>
          <a:lstStyle>
            <a:lvl1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1pPr>
            <a:lvl2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2pPr>
            <a:lvl3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3pPr>
            <a:lvl4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4pPr>
            <a:lvl5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9pPr>
          </a:lstStyle>
          <a:p>
            <a:pPr eaLnBrk="1" hangingPunct="1">
              <a:buClrTx/>
              <a:buFontTx/>
              <a:buNone/>
            </a:pPr>
            <a:r>
              <a:rPr lang="it-IT" altLang="it-IT" dirty="0">
                <a:solidFill>
                  <a:srgbClr val="000000"/>
                </a:solidFill>
                <a:latin typeface="Arial" charset="0"/>
              </a:rPr>
              <a:t>I</a:t>
            </a:r>
            <a:r>
              <a:rPr lang="it-IT" altLang="it-IT" dirty="0">
                <a:solidFill>
                  <a:srgbClr val="000000"/>
                </a:solidFill>
              </a:rPr>
              <a:t>ndividuati attraverso flussi informativi e verifica dei MMG, PAI</a:t>
            </a:r>
          </a:p>
        </p:txBody>
      </p:sp>
      <p:sp>
        <p:nvSpPr>
          <p:cNvPr id="24591" name="Text Box 14"/>
          <p:cNvSpPr txBox="1">
            <a:spLocks noChangeArrowheads="1"/>
          </p:cNvSpPr>
          <p:nvPr/>
        </p:nvSpPr>
        <p:spPr bwMode="auto">
          <a:xfrm flipH="1">
            <a:off x="5669015" y="2126676"/>
            <a:ext cx="3295471" cy="1361972"/>
          </a:xfrm>
          <a:prstGeom prst="rect">
            <a:avLst/>
          </a:prstGeom>
          <a:noFill/>
          <a:ln w="36000" cap="sq">
            <a:solidFill>
              <a:srgbClr val="FF420E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square" lIns="108000" tIns="64800" rIns="108000" bIns="64800">
            <a:spAutoFit/>
          </a:bodyPr>
          <a:lstStyle>
            <a:lvl1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1pPr>
            <a:lvl2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2pPr>
            <a:lvl3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3pPr>
            <a:lvl4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4pPr>
            <a:lvl5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9pPr>
          </a:lstStyle>
          <a:p>
            <a:pPr eaLnBrk="1" hangingPunct="1">
              <a:buClrTx/>
              <a:buFontTx/>
              <a:buNone/>
            </a:pPr>
            <a:r>
              <a:rPr lang="it-IT" altLang="it-IT" sz="2000">
                <a:solidFill>
                  <a:srgbClr val="000000"/>
                </a:solidFill>
              </a:rPr>
              <a:t>Arruolati assistiti con punteggio ISS-cuore ≥ 10</a:t>
            </a:r>
          </a:p>
          <a:p>
            <a:pPr eaLnBrk="1" hangingPunct="1">
              <a:buClrTx/>
              <a:buFontTx/>
              <a:buNone/>
            </a:pPr>
            <a:r>
              <a:rPr lang="it-IT" altLang="it-IT" sz="2000">
                <a:solidFill>
                  <a:srgbClr val="000000"/>
                </a:solidFill>
              </a:rPr>
              <a:t>Gestione personalizzata su PDTA</a:t>
            </a:r>
          </a:p>
        </p:txBody>
      </p:sp>
      <p:sp>
        <p:nvSpPr>
          <p:cNvPr id="24592" name="Text Box 15"/>
          <p:cNvSpPr txBox="1">
            <a:spLocks noChangeArrowheads="1"/>
          </p:cNvSpPr>
          <p:nvPr/>
        </p:nvSpPr>
        <p:spPr bwMode="auto">
          <a:xfrm flipH="1">
            <a:off x="5669018" y="3639563"/>
            <a:ext cx="2969032" cy="1054195"/>
          </a:xfrm>
          <a:prstGeom prst="rect">
            <a:avLst/>
          </a:prstGeom>
          <a:noFill/>
          <a:ln w="36000" cap="sq">
            <a:solidFill>
              <a:srgbClr val="FFD32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lIns="108000" tIns="64800" rIns="108000" bIns="64800">
            <a:spAutoFit/>
          </a:bodyPr>
          <a:lstStyle>
            <a:lvl1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1pPr>
            <a:lvl2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2pPr>
            <a:lvl3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3pPr>
            <a:lvl4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4pPr>
            <a:lvl5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9pPr>
          </a:lstStyle>
          <a:p>
            <a:pPr eaLnBrk="1" hangingPunct="1">
              <a:buClrTx/>
              <a:buFontTx/>
              <a:buNone/>
            </a:pPr>
            <a:r>
              <a:rPr lang="it-IT" altLang="it-IT" sz="2000">
                <a:solidFill>
                  <a:srgbClr val="000000"/>
                </a:solidFill>
              </a:rPr>
              <a:t>Rivalutazione dei pazienti i carico e personalizzazione follow up</a:t>
            </a:r>
          </a:p>
        </p:txBody>
      </p:sp>
      <p:sp>
        <p:nvSpPr>
          <p:cNvPr id="24593" name="Text Box 16"/>
          <p:cNvSpPr txBox="1">
            <a:spLocks noChangeArrowheads="1"/>
          </p:cNvSpPr>
          <p:nvPr/>
        </p:nvSpPr>
        <p:spPr bwMode="auto">
          <a:xfrm flipH="1">
            <a:off x="5796133" y="4844703"/>
            <a:ext cx="3168354" cy="1054195"/>
          </a:xfrm>
          <a:prstGeom prst="rect">
            <a:avLst/>
          </a:prstGeom>
          <a:noFill/>
          <a:ln w="36000" cap="sq">
            <a:solidFill>
              <a:srgbClr val="AECF00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square" lIns="108000" tIns="64800" rIns="108000" bIns="64800">
            <a:spAutoFit/>
          </a:bodyPr>
          <a:lstStyle>
            <a:lvl1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1pPr>
            <a:lvl2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2pPr>
            <a:lvl3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3pPr>
            <a:lvl4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4pPr>
            <a:lvl5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9pPr>
          </a:lstStyle>
          <a:p>
            <a:pPr eaLnBrk="1" hangingPunct="1">
              <a:buClrTx/>
              <a:buFontTx/>
              <a:buNone/>
            </a:pPr>
            <a:r>
              <a:rPr lang="it-IT" altLang="it-IT" sz="2000">
                <a:solidFill>
                  <a:srgbClr val="000000"/>
                </a:solidFill>
              </a:rPr>
              <a:t>Programmi di comunità e integrazione con i dipartimenti di prevenzione</a:t>
            </a:r>
          </a:p>
        </p:txBody>
      </p:sp>
      <p:pic>
        <p:nvPicPr>
          <p:cNvPr id="18" name="Picture 2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6118622"/>
            <a:ext cx="1979613" cy="7667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</p:pic>
      <p:sp>
        <p:nvSpPr>
          <p:cNvPr id="20" name="Text Box 3"/>
          <p:cNvSpPr txBox="1">
            <a:spLocks noChangeArrowheads="1"/>
          </p:cNvSpPr>
          <p:nvPr/>
        </p:nvSpPr>
        <p:spPr bwMode="auto">
          <a:xfrm>
            <a:off x="787401" y="6552009"/>
            <a:ext cx="2289966" cy="2159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square" lIns="90000" tIns="46800" rIns="90000" bIns="46800">
            <a:spAutoFit/>
          </a:bodyPr>
          <a:lstStyle>
            <a:lvl1pPr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ts val="500"/>
              </a:spcBef>
            </a:pPr>
            <a:r>
              <a:rPr lang="it-IT" altLang="it-IT" sz="800" b="1" dirty="0">
                <a:solidFill>
                  <a:srgbClr val="333399"/>
                </a:solidFill>
                <a:latin typeface="Arial" charset="0"/>
                <a:ea typeface="Microsoft YaHei" pitchFamily="34" charset="-122"/>
              </a:rPr>
              <a:t>Diritti</a:t>
            </a:r>
            <a:r>
              <a:rPr lang="it-IT" altLang="it-IT" sz="800" b="1" dirty="0">
                <a:solidFill>
                  <a:srgbClr val="000000"/>
                </a:solidFill>
                <a:latin typeface="Arial" charset="0"/>
                <a:ea typeface="Microsoft YaHei" pitchFamily="34" charset="-122"/>
              </a:rPr>
              <a:t>  </a:t>
            </a:r>
            <a:r>
              <a:rPr lang="it-IT" altLang="it-IT" sz="800" b="1" dirty="0">
                <a:solidFill>
                  <a:srgbClr val="FF0000"/>
                </a:solidFill>
                <a:latin typeface="Arial" charset="0"/>
                <a:ea typeface="Microsoft YaHei" pitchFamily="34" charset="-122"/>
              </a:rPr>
              <a:t>Valori</a:t>
            </a:r>
            <a:r>
              <a:rPr lang="it-IT" altLang="it-IT" sz="800" b="1" dirty="0">
                <a:solidFill>
                  <a:srgbClr val="000000"/>
                </a:solidFill>
                <a:latin typeface="Arial" charset="0"/>
                <a:ea typeface="Microsoft YaHei" pitchFamily="34" charset="-122"/>
              </a:rPr>
              <a:t> </a:t>
            </a:r>
            <a:r>
              <a:rPr lang="it-IT" altLang="it-IT" sz="800" b="1" dirty="0">
                <a:solidFill>
                  <a:srgbClr val="008000"/>
                </a:solidFill>
                <a:latin typeface="Arial" charset="0"/>
                <a:ea typeface="Microsoft YaHei" pitchFamily="34" charset="-122"/>
              </a:rPr>
              <a:t>Innovazione</a:t>
            </a:r>
            <a:r>
              <a:rPr lang="it-IT" altLang="it-IT" sz="800" b="1" dirty="0">
                <a:solidFill>
                  <a:srgbClr val="000000"/>
                </a:solidFill>
                <a:latin typeface="Arial" charset="0"/>
                <a:ea typeface="Microsoft YaHei" pitchFamily="34" charset="-122"/>
              </a:rPr>
              <a:t> </a:t>
            </a:r>
            <a:r>
              <a:rPr lang="it-IT" altLang="it-IT" sz="800" b="1" dirty="0">
                <a:solidFill>
                  <a:srgbClr val="FFCC00"/>
                </a:solidFill>
                <a:latin typeface="Arial" charset="0"/>
                <a:ea typeface="Microsoft YaHei" pitchFamily="34" charset="-122"/>
              </a:rPr>
              <a:t>Sostenibilità</a:t>
            </a:r>
          </a:p>
        </p:txBody>
      </p:sp>
      <p:pic>
        <p:nvPicPr>
          <p:cNvPr id="21" name="Picture 2" descr="logo estar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95996" y="14288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2" name="Picture 7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37550" y="0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977982917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0" y="0"/>
            <a:ext cx="9144000" cy="980728"/>
          </a:xfrm>
        </p:spPr>
        <p:txBody>
          <a:bodyPr>
            <a:normAutofit/>
          </a:bodyPr>
          <a:lstStyle/>
          <a:p>
            <a:r>
              <a:rPr lang="it-IT" dirty="0" smtClean="0"/>
              <a:t>Nuova Sanità di iniziativa</a:t>
            </a:r>
            <a:endParaRPr lang="it-IT" dirty="0"/>
          </a:p>
        </p:txBody>
      </p:sp>
      <p:pic>
        <p:nvPicPr>
          <p:cNvPr id="6" name="Picture 2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63035" y="548680"/>
            <a:ext cx="539717" cy="6254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blipFill dpi="0" rotWithShape="0">
                  <a:blip/>
                  <a:srcRect/>
                  <a:stretch>
                    <a:fillRect/>
                  </a:stretch>
                </a:blipFill>
              </a14:hiddenFill>
            </a:ext>
            <a:ext uri="{91240B29-F687-4F45-9708-019B960494DF}">
              <a14:hiddenLine xmlns:a14="http://schemas.microsoft.com/office/drawing/2010/main" w="9525" cap="flat">
                <a:solidFill>
                  <a:srgbClr val="80808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sp>
        <p:nvSpPr>
          <p:cNvPr id="4" name="Rettangolo 3"/>
          <p:cNvSpPr/>
          <p:nvPr/>
        </p:nvSpPr>
        <p:spPr>
          <a:xfrm>
            <a:off x="1343277" y="788702"/>
            <a:ext cx="6408712" cy="36933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b="1" dirty="0"/>
              <a:t>Delibera Giunta Regione Toscana n. 650 del 5/7/2016</a:t>
            </a:r>
          </a:p>
        </p:txBody>
      </p:sp>
      <p:pic>
        <p:nvPicPr>
          <p:cNvPr id="10" name="Picture 2" descr="logo estar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4288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" name="Picture 7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1554" y="0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Segnaposto contenuto 2"/>
          <p:cNvSpPr>
            <a:spLocks noGrp="1"/>
          </p:cNvSpPr>
          <p:nvPr>
            <p:ph idx="1"/>
          </p:nvPr>
        </p:nvSpPr>
        <p:spPr>
          <a:xfrm>
            <a:off x="50590" y="1174118"/>
            <a:ext cx="4665426" cy="5445224"/>
          </a:xfrm>
        </p:spPr>
        <p:txBody>
          <a:bodyPr>
            <a:noAutofit/>
          </a:bodyPr>
          <a:lstStyle/>
          <a:p>
            <a:r>
              <a:rPr lang="it-IT" sz="2400" dirty="0" smtClean="0"/>
              <a:t>Assistiti con bisogni complessi ed alti consumatori di risorse, appartenenti alla parte alta della piramide del rischio (TARGET A)</a:t>
            </a:r>
          </a:p>
          <a:p>
            <a:r>
              <a:rPr lang="it-IT" sz="2400" dirty="0" smtClean="0"/>
              <a:t>Pazienti che appartengono alla zona intermedia della piramide, ovvero ipertesi ad alto rischio cardiovascolare e diabetici e cronici già arruolati nella Sanità di Iniziativa (TARGET B) </a:t>
            </a:r>
          </a:p>
          <a:p>
            <a:r>
              <a:rPr lang="it-IT" sz="2400" dirty="0" smtClean="0"/>
              <a:t>Assistiti con basso rischio cardiovascolare, che appartengono alla parte bassa della piramide (TARGET C)</a:t>
            </a:r>
            <a:endParaRPr lang="it-IT" sz="2400" dirty="0"/>
          </a:p>
        </p:txBody>
      </p:sp>
      <p:pic>
        <p:nvPicPr>
          <p:cNvPr id="5123" name="Picture 3" descr="C:\Users\utente\Pictures\IMG_20180914_131450.jpg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62421" y="2060848"/>
            <a:ext cx="4596367" cy="357301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80673724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Dodecagono 3"/>
          <p:cNvSpPr/>
          <p:nvPr/>
        </p:nvSpPr>
        <p:spPr>
          <a:xfrm>
            <a:off x="5849255" y="2558702"/>
            <a:ext cx="3204639" cy="4113821"/>
          </a:xfrm>
          <a:prstGeom prst="dodecagon">
            <a:avLst/>
          </a:prstGeom>
          <a:ln/>
        </p:spPr>
        <p:style>
          <a:lnRef idx="1">
            <a:schemeClr val="accent3"/>
          </a:lnRef>
          <a:fillRef idx="2">
            <a:schemeClr val="accent3"/>
          </a:fillRef>
          <a:effectRef idx="1">
            <a:schemeClr val="accent3"/>
          </a:effectRef>
          <a:fontRef idx="minor">
            <a:schemeClr val="dk1"/>
          </a:fontRef>
        </p:style>
        <p:txBody>
          <a:bodyPr lIns="54120" tIns="27060" rIns="54120" bIns="27060" anchor="ctr"/>
          <a:lstStyle/>
          <a:p>
            <a:pPr algn="ctr">
              <a:defRPr/>
            </a:pPr>
            <a:endParaRPr lang="it-IT" sz="1406" dirty="0"/>
          </a:p>
          <a:p>
            <a:pPr algn="ctr">
              <a:defRPr/>
            </a:pPr>
            <a:endParaRPr lang="it-IT" sz="1406" dirty="0"/>
          </a:p>
          <a:p>
            <a:pPr algn="ctr">
              <a:defRPr/>
            </a:pPr>
            <a:r>
              <a:rPr lang="it-IT" sz="1406" b="1" dirty="0" smtClean="0">
                <a:solidFill>
                  <a:schemeClr val="tx2">
                    <a:lumMod val="75000"/>
                  </a:schemeClr>
                </a:solidFill>
              </a:rPr>
              <a:t>AFT</a:t>
            </a:r>
          </a:p>
          <a:p>
            <a:pPr algn="ctr">
              <a:defRPr/>
            </a:pPr>
            <a:r>
              <a:rPr lang="it-IT" sz="1406" b="1" dirty="0" smtClean="0">
                <a:solidFill>
                  <a:schemeClr val="tx2">
                    <a:lumMod val="75000"/>
                  </a:schemeClr>
                </a:solidFill>
              </a:rPr>
              <a:t>TEAM   </a:t>
            </a:r>
            <a:r>
              <a:rPr lang="it-IT" sz="1406" b="1" dirty="0">
                <a:solidFill>
                  <a:schemeClr val="tx2">
                    <a:lumMod val="75000"/>
                  </a:schemeClr>
                </a:solidFill>
              </a:rPr>
              <a:t>MULTIPROFESSIONALE</a:t>
            </a:r>
          </a:p>
          <a:p>
            <a:pPr algn="ctr">
              <a:defRPr/>
            </a:pPr>
            <a:endParaRPr lang="it-IT" sz="1406" dirty="0"/>
          </a:p>
          <a:p>
            <a:pPr algn="ctr">
              <a:defRPr/>
            </a:pPr>
            <a:endParaRPr lang="it-IT" sz="1406" dirty="0"/>
          </a:p>
          <a:p>
            <a:pPr algn="ctr">
              <a:defRPr/>
            </a:pPr>
            <a:endParaRPr lang="it-IT" sz="1406" dirty="0"/>
          </a:p>
        </p:txBody>
      </p:sp>
      <p:sp>
        <p:nvSpPr>
          <p:cNvPr id="19" name="Processo 18"/>
          <p:cNvSpPr/>
          <p:nvPr/>
        </p:nvSpPr>
        <p:spPr>
          <a:xfrm>
            <a:off x="137603" y="2570512"/>
            <a:ext cx="2846699" cy="354407"/>
          </a:xfrm>
          <a:prstGeom prst="flowChartProcess">
            <a:avLst/>
          </a:prstGeom>
          <a:solidFill>
            <a:schemeClr val="tx2"/>
          </a:solidFill>
        </p:spPr>
        <p:style>
          <a:lnRef idx="3">
            <a:schemeClr val="lt1"/>
          </a:lnRef>
          <a:fillRef idx="1">
            <a:schemeClr val="accent3"/>
          </a:fillRef>
          <a:effectRef idx="1">
            <a:schemeClr val="accent3"/>
          </a:effectRef>
          <a:fontRef idx="minor">
            <a:schemeClr val="lt1"/>
          </a:fontRef>
        </p:style>
        <p:txBody>
          <a:bodyPr lIns="54120" tIns="27060" rIns="54120" bIns="27060" anchor="ctr"/>
          <a:lstStyle/>
          <a:p>
            <a:pPr algn="ctr">
              <a:defRPr/>
            </a:pPr>
            <a:r>
              <a:rPr lang="it-IT" sz="1600" dirty="0" smtClean="0">
                <a:solidFill>
                  <a:schemeClr val="tx2">
                    <a:lumMod val="20000"/>
                    <a:lumOff val="80000"/>
                  </a:schemeClr>
                </a:solidFill>
              </a:rPr>
              <a:t>Malattie neurologiche</a:t>
            </a:r>
            <a:endParaRPr lang="it-IT" sz="1600" dirty="0">
              <a:solidFill>
                <a:schemeClr val="tx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22" name="Processo 21"/>
          <p:cNvSpPr/>
          <p:nvPr/>
        </p:nvSpPr>
        <p:spPr>
          <a:xfrm>
            <a:off x="137603" y="2876500"/>
            <a:ext cx="2846699" cy="354408"/>
          </a:xfrm>
          <a:prstGeom prst="flowChartProcess">
            <a:avLst/>
          </a:prstGeom>
          <a:solidFill>
            <a:schemeClr val="tx2"/>
          </a:solidFill>
        </p:spPr>
        <p:style>
          <a:lnRef idx="3">
            <a:schemeClr val="lt1"/>
          </a:lnRef>
          <a:fillRef idx="1">
            <a:schemeClr val="accent3"/>
          </a:fillRef>
          <a:effectRef idx="1">
            <a:schemeClr val="accent3"/>
          </a:effectRef>
          <a:fontRef idx="minor">
            <a:schemeClr val="lt1"/>
          </a:fontRef>
        </p:style>
        <p:txBody>
          <a:bodyPr lIns="54120" tIns="27060" rIns="54120" bIns="27060" anchor="ctr"/>
          <a:lstStyle/>
          <a:p>
            <a:pPr algn="ctr">
              <a:defRPr/>
            </a:pPr>
            <a:r>
              <a:rPr lang="it-IT" sz="1600" dirty="0" smtClean="0">
                <a:solidFill>
                  <a:schemeClr val="tx2">
                    <a:lumMod val="20000"/>
                    <a:lumOff val="80000"/>
                  </a:schemeClr>
                </a:solidFill>
              </a:rPr>
              <a:t>Patologie cardiovascolari</a:t>
            </a:r>
            <a:endParaRPr lang="it-IT" sz="1600" dirty="0">
              <a:solidFill>
                <a:schemeClr val="tx2">
                  <a:lumMod val="20000"/>
                  <a:lumOff val="80000"/>
                </a:schemeClr>
              </a:solidFill>
            </a:endParaRPr>
          </a:p>
        </p:txBody>
      </p:sp>
      <p:sp>
        <p:nvSpPr>
          <p:cNvPr id="23" name="Processo 22"/>
          <p:cNvSpPr/>
          <p:nvPr/>
        </p:nvSpPr>
        <p:spPr>
          <a:xfrm>
            <a:off x="137603" y="3185659"/>
            <a:ext cx="2846699" cy="352744"/>
          </a:xfrm>
          <a:prstGeom prst="flowChartProcess">
            <a:avLst/>
          </a:prstGeom>
          <a:solidFill>
            <a:schemeClr val="tx2"/>
          </a:solidFill>
        </p:spPr>
        <p:style>
          <a:lnRef idx="3">
            <a:schemeClr val="lt1"/>
          </a:lnRef>
          <a:fillRef idx="1">
            <a:schemeClr val="accent3"/>
          </a:fillRef>
          <a:effectRef idx="1">
            <a:schemeClr val="accent3"/>
          </a:effectRef>
          <a:fontRef idx="minor">
            <a:schemeClr val="lt1"/>
          </a:fontRef>
        </p:style>
        <p:txBody>
          <a:bodyPr lIns="54120" tIns="27060" rIns="54120" bIns="27060" anchor="ctr"/>
          <a:lstStyle/>
          <a:p>
            <a:pPr algn="ctr">
              <a:defRPr/>
            </a:pPr>
            <a:r>
              <a:rPr lang="it-IT" sz="1600" dirty="0">
                <a:solidFill>
                  <a:schemeClr val="tx2">
                    <a:lumMod val="20000"/>
                    <a:lumOff val="80000"/>
                  </a:schemeClr>
                </a:solidFill>
              </a:rPr>
              <a:t>diabete</a:t>
            </a:r>
          </a:p>
        </p:txBody>
      </p:sp>
      <p:sp>
        <p:nvSpPr>
          <p:cNvPr id="24" name="Processo 23"/>
          <p:cNvSpPr/>
          <p:nvPr/>
        </p:nvSpPr>
        <p:spPr>
          <a:xfrm>
            <a:off x="137603" y="3496818"/>
            <a:ext cx="2846699" cy="354407"/>
          </a:xfrm>
          <a:prstGeom prst="flowChartProcess">
            <a:avLst/>
          </a:prstGeom>
          <a:solidFill>
            <a:schemeClr val="tx2"/>
          </a:solidFill>
        </p:spPr>
        <p:style>
          <a:lnRef idx="3">
            <a:schemeClr val="lt1"/>
          </a:lnRef>
          <a:fillRef idx="1">
            <a:schemeClr val="accent3"/>
          </a:fillRef>
          <a:effectRef idx="1">
            <a:schemeClr val="accent3"/>
          </a:effectRef>
          <a:fontRef idx="minor">
            <a:schemeClr val="lt1"/>
          </a:fontRef>
        </p:style>
        <p:txBody>
          <a:bodyPr lIns="54120" tIns="27060" rIns="54120" bIns="27060" anchor="ctr"/>
          <a:lstStyle/>
          <a:p>
            <a:pPr algn="ctr">
              <a:defRPr/>
            </a:pPr>
            <a:r>
              <a:rPr lang="it-IT" sz="1600" dirty="0">
                <a:solidFill>
                  <a:schemeClr val="tx2">
                    <a:lumMod val="20000"/>
                    <a:lumOff val="80000"/>
                  </a:schemeClr>
                </a:solidFill>
              </a:rPr>
              <a:t>patologie respiratorie</a:t>
            </a:r>
          </a:p>
        </p:txBody>
      </p:sp>
      <p:sp>
        <p:nvSpPr>
          <p:cNvPr id="25" name="Processo 24"/>
          <p:cNvSpPr/>
          <p:nvPr/>
        </p:nvSpPr>
        <p:spPr>
          <a:xfrm>
            <a:off x="137603" y="3800425"/>
            <a:ext cx="2846699" cy="354408"/>
          </a:xfrm>
          <a:prstGeom prst="flowChartProcess">
            <a:avLst/>
          </a:prstGeom>
          <a:solidFill>
            <a:schemeClr val="tx2"/>
          </a:solidFill>
        </p:spPr>
        <p:style>
          <a:lnRef idx="3">
            <a:schemeClr val="lt1"/>
          </a:lnRef>
          <a:fillRef idx="1">
            <a:schemeClr val="accent3"/>
          </a:fillRef>
          <a:effectRef idx="1">
            <a:schemeClr val="accent3"/>
          </a:effectRef>
          <a:fontRef idx="minor">
            <a:schemeClr val="lt1"/>
          </a:fontRef>
        </p:style>
        <p:txBody>
          <a:bodyPr lIns="54120" tIns="27060" rIns="54120" bIns="27060" anchor="ctr"/>
          <a:lstStyle/>
          <a:p>
            <a:pPr algn="ctr">
              <a:defRPr/>
            </a:pPr>
            <a:r>
              <a:rPr lang="it-IT" sz="1600" dirty="0">
                <a:solidFill>
                  <a:schemeClr val="tx2">
                    <a:lumMod val="20000"/>
                    <a:lumOff val="80000"/>
                  </a:schemeClr>
                </a:solidFill>
              </a:rPr>
              <a:t>oncologia</a:t>
            </a:r>
          </a:p>
        </p:txBody>
      </p:sp>
      <p:sp>
        <p:nvSpPr>
          <p:cNvPr id="31" name="CasellaDiTesto 30"/>
          <p:cNvSpPr txBox="1"/>
          <p:nvPr/>
        </p:nvSpPr>
        <p:spPr>
          <a:xfrm>
            <a:off x="611560" y="2154188"/>
            <a:ext cx="1681161" cy="362425"/>
          </a:xfrm>
          <a:prstGeom prst="rect">
            <a:avLst/>
          </a:prstGeom>
          <a:noFill/>
          <a:ln>
            <a:noFill/>
          </a:ln>
        </p:spPr>
        <p:txBody>
          <a:bodyPr wrap="square" lIns="54120" tIns="27060" rIns="54120" bIns="27060">
            <a:spAutoFit/>
          </a:bodyPr>
          <a:lstStyle/>
          <a:p>
            <a:pPr algn="ctr">
              <a:defRPr/>
            </a:pPr>
            <a:r>
              <a:rPr lang="it-IT" sz="2000" b="1" dirty="0" smtClean="0">
                <a:solidFill>
                  <a:schemeClr val="tx1">
                    <a:lumMod val="65000"/>
                    <a:lumOff val="35000"/>
                  </a:schemeClr>
                </a:solidFill>
              </a:rPr>
              <a:t>OSPEDALE</a:t>
            </a:r>
            <a:endParaRPr lang="it-IT" sz="2000" dirty="0"/>
          </a:p>
        </p:txBody>
      </p:sp>
      <p:sp>
        <p:nvSpPr>
          <p:cNvPr id="39" name="CasellaDiTesto 38"/>
          <p:cNvSpPr txBox="1"/>
          <p:nvPr/>
        </p:nvSpPr>
        <p:spPr>
          <a:xfrm>
            <a:off x="6391109" y="2179858"/>
            <a:ext cx="1997571" cy="362425"/>
          </a:xfrm>
          <a:prstGeom prst="rect">
            <a:avLst/>
          </a:prstGeom>
          <a:noFill/>
        </p:spPr>
        <p:txBody>
          <a:bodyPr lIns="54120" tIns="27060" rIns="54120" bIns="27060">
            <a:spAutoFit/>
          </a:bodyPr>
          <a:lstStyle/>
          <a:p>
            <a:pPr>
              <a:defRPr/>
            </a:pPr>
            <a:r>
              <a:rPr lang="it-IT" sz="2000" b="1" dirty="0">
                <a:solidFill>
                  <a:schemeClr val="accent1"/>
                </a:solidFill>
              </a:rPr>
              <a:t>    </a:t>
            </a:r>
            <a:r>
              <a:rPr lang="it-IT" sz="2000" b="1" dirty="0">
                <a:solidFill>
                  <a:schemeClr val="tx1">
                    <a:lumMod val="65000"/>
                    <a:lumOff val="35000"/>
                  </a:schemeClr>
                </a:solidFill>
              </a:rPr>
              <a:t>TERRITORIO</a:t>
            </a:r>
          </a:p>
        </p:txBody>
      </p:sp>
      <p:sp>
        <p:nvSpPr>
          <p:cNvPr id="27" name="Processo 26"/>
          <p:cNvSpPr/>
          <p:nvPr/>
        </p:nvSpPr>
        <p:spPr>
          <a:xfrm>
            <a:off x="137603" y="4090938"/>
            <a:ext cx="2846699" cy="354408"/>
          </a:xfrm>
          <a:prstGeom prst="flowChartProcess">
            <a:avLst/>
          </a:prstGeom>
          <a:solidFill>
            <a:schemeClr val="tx2"/>
          </a:solidFill>
        </p:spPr>
        <p:style>
          <a:lnRef idx="3">
            <a:schemeClr val="lt1"/>
          </a:lnRef>
          <a:fillRef idx="1">
            <a:schemeClr val="accent3"/>
          </a:fillRef>
          <a:effectRef idx="1">
            <a:schemeClr val="accent3"/>
          </a:effectRef>
          <a:fontRef idx="minor">
            <a:schemeClr val="lt1"/>
          </a:fontRef>
        </p:style>
        <p:txBody>
          <a:bodyPr lIns="54120" tIns="27060" rIns="54120" bIns="27060" anchor="ctr"/>
          <a:lstStyle/>
          <a:p>
            <a:pPr algn="ctr">
              <a:defRPr/>
            </a:pPr>
            <a:r>
              <a:rPr lang="it-IT" sz="1600" dirty="0">
                <a:solidFill>
                  <a:schemeClr val="tx2">
                    <a:lumMod val="20000"/>
                    <a:lumOff val="80000"/>
                  </a:schemeClr>
                </a:solidFill>
              </a:rPr>
              <a:t>insufficienza renale</a:t>
            </a:r>
          </a:p>
        </p:txBody>
      </p:sp>
      <p:sp>
        <p:nvSpPr>
          <p:cNvPr id="30" name="Processo 29"/>
          <p:cNvSpPr/>
          <p:nvPr/>
        </p:nvSpPr>
        <p:spPr>
          <a:xfrm>
            <a:off x="137603" y="4392367"/>
            <a:ext cx="2846699" cy="332777"/>
          </a:xfrm>
          <a:prstGeom prst="flowChartProcess">
            <a:avLst/>
          </a:prstGeom>
          <a:solidFill>
            <a:schemeClr val="tx2"/>
          </a:solidFill>
        </p:spPr>
        <p:style>
          <a:lnRef idx="3">
            <a:schemeClr val="lt1"/>
          </a:lnRef>
          <a:fillRef idx="1">
            <a:schemeClr val="accent3"/>
          </a:fillRef>
          <a:effectRef idx="1">
            <a:schemeClr val="accent3"/>
          </a:effectRef>
          <a:fontRef idx="minor">
            <a:schemeClr val="lt1"/>
          </a:fontRef>
        </p:style>
        <p:txBody>
          <a:bodyPr lIns="54120" tIns="27060" rIns="54120" bIns="27060" anchor="ctr"/>
          <a:lstStyle/>
          <a:p>
            <a:pPr algn="ctr">
              <a:defRPr/>
            </a:pPr>
            <a:r>
              <a:rPr lang="it-IT" sz="1600" dirty="0">
                <a:solidFill>
                  <a:schemeClr val="tx2">
                    <a:lumMod val="20000"/>
                    <a:lumOff val="80000"/>
                  </a:schemeClr>
                </a:solidFill>
              </a:rPr>
              <a:t>malattie reumatiche</a:t>
            </a:r>
          </a:p>
        </p:txBody>
      </p:sp>
      <p:sp>
        <p:nvSpPr>
          <p:cNvPr id="26" name="Titolo 1"/>
          <p:cNvSpPr txBox="1">
            <a:spLocks/>
          </p:cNvSpPr>
          <p:nvPr/>
        </p:nvSpPr>
        <p:spPr>
          <a:xfrm>
            <a:off x="3634800" y="838149"/>
            <a:ext cx="3544571" cy="545179"/>
          </a:xfrm>
          <a:prstGeom prst="rect">
            <a:avLst/>
          </a:prstGeom>
        </p:spPr>
        <p:txBody>
          <a:bodyPr anchor="b"/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b="1" kern="1200">
                <a:solidFill>
                  <a:srgbClr val="1C5A7F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pPr>
              <a:defRPr/>
            </a:pPr>
            <a:r>
              <a:rPr lang="it-IT" sz="2800" b="0" dirty="0">
                <a:solidFill>
                  <a:srgbClr val="B02220"/>
                </a:solidFill>
                <a:ea typeface="+mn-ea"/>
                <a:cs typeface="+mn-cs"/>
              </a:rPr>
              <a:t>INTEGRAZIONE </a:t>
            </a:r>
            <a:r>
              <a:rPr lang="it-IT" sz="2800" b="0" dirty="0" smtClean="0">
                <a:solidFill>
                  <a:srgbClr val="B02220"/>
                </a:solidFill>
                <a:ea typeface="+mn-ea"/>
                <a:cs typeface="+mn-cs"/>
              </a:rPr>
              <a:t>T-H-T</a:t>
            </a:r>
          </a:p>
        </p:txBody>
      </p:sp>
      <p:sp>
        <p:nvSpPr>
          <p:cNvPr id="41" name="Processo 18"/>
          <p:cNvSpPr/>
          <p:nvPr/>
        </p:nvSpPr>
        <p:spPr>
          <a:xfrm>
            <a:off x="3848302" y="3192283"/>
            <a:ext cx="1148271" cy="460772"/>
          </a:xfrm>
          <a:prstGeom prst="flowChartProcess">
            <a:avLst/>
          </a:prstGeom>
          <a:solidFill>
            <a:srgbClr val="C00000"/>
          </a:solidFill>
          <a:ln>
            <a:solidFill>
              <a:srgbClr val="C00000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54120" tIns="27060" rIns="54120" bIns="27060" anchor="ctr"/>
          <a:lstStyle/>
          <a:p>
            <a:pPr algn="ctr">
              <a:defRPr/>
            </a:pPr>
            <a:r>
              <a:rPr lang="it-IT" dirty="0" smtClean="0"/>
              <a:t>ACOT/PUA</a:t>
            </a:r>
            <a:endParaRPr lang="it-IT" dirty="0"/>
          </a:p>
        </p:txBody>
      </p:sp>
      <p:sp>
        <p:nvSpPr>
          <p:cNvPr id="45" name="Processo 18"/>
          <p:cNvSpPr/>
          <p:nvPr/>
        </p:nvSpPr>
        <p:spPr>
          <a:xfrm>
            <a:off x="3101054" y="5287784"/>
            <a:ext cx="1609740" cy="305648"/>
          </a:xfrm>
          <a:prstGeom prst="flowChartProcess">
            <a:avLst/>
          </a:prstGeom>
          <a:solidFill>
            <a:schemeClr val="tx2">
              <a:lumMod val="40000"/>
              <a:lumOff val="60000"/>
              <a:alpha val="74000"/>
            </a:schemeClr>
          </a:solidFill>
          <a:ln>
            <a:solidFill>
              <a:schemeClr val="bg1">
                <a:lumMod val="75000"/>
                <a:alpha val="72000"/>
              </a:schemeClr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54120" tIns="27060" rIns="54120" bIns="27060" anchor="ctr"/>
          <a:lstStyle/>
          <a:p>
            <a:pPr algn="ctr">
              <a:defRPr/>
            </a:pPr>
            <a:r>
              <a:rPr lang="it-IT" sz="1350" dirty="0" smtClean="0"/>
              <a:t>CURE INTERMEDIE</a:t>
            </a:r>
            <a:endParaRPr lang="it-IT" sz="1350" dirty="0"/>
          </a:p>
        </p:txBody>
      </p:sp>
      <p:sp>
        <p:nvSpPr>
          <p:cNvPr id="46" name="Processo 18"/>
          <p:cNvSpPr/>
          <p:nvPr/>
        </p:nvSpPr>
        <p:spPr>
          <a:xfrm>
            <a:off x="5000628" y="5285616"/>
            <a:ext cx="375050" cy="307816"/>
          </a:xfrm>
          <a:prstGeom prst="flowChartProcess">
            <a:avLst/>
          </a:prstGeom>
          <a:solidFill>
            <a:schemeClr val="tx2">
              <a:lumMod val="75000"/>
              <a:alpha val="74000"/>
            </a:schemeClr>
          </a:solidFill>
          <a:ln>
            <a:solidFill>
              <a:schemeClr val="bg1">
                <a:lumMod val="50000"/>
                <a:alpha val="72000"/>
              </a:schemeClr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54120" tIns="27060" rIns="54120" bIns="27060" anchor="ctr"/>
          <a:lstStyle/>
          <a:p>
            <a:pPr algn="ctr">
              <a:defRPr/>
            </a:pPr>
            <a:r>
              <a:rPr lang="it-IT" sz="1350" dirty="0"/>
              <a:t>ADI</a:t>
            </a:r>
          </a:p>
        </p:txBody>
      </p:sp>
      <p:sp>
        <p:nvSpPr>
          <p:cNvPr id="47" name="Processo 18"/>
          <p:cNvSpPr/>
          <p:nvPr/>
        </p:nvSpPr>
        <p:spPr>
          <a:xfrm>
            <a:off x="5407086" y="5285616"/>
            <a:ext cx="442169" cy="305646"/>
          </a:xfrm>
          <a:prstGeom prst="flowChartProcess">
            <a:avLst/>
          </a:prstGeom>
          <a:solidFill>
            <a:srgbClr val="009193">
              <a:alpha val="74000"/>
            </a:srgbClr>
          </a:solidFill>
          <a:ln>
            <a:solidFill>
              <a:srgbClr val="009193">
                <a:alpha val="72000"/>
              </a:srgbClr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54120" tIns="27060" rIns="54120" bIns="27060" anchor="ctr"/>
          <a:lstStyle/>
          <a:p>
            <a:pPr algn="ctr">
              <a:defRPr/>
            </a:pPr>
            <a:r>
              <a:rPr lang="it-IT" sz="1350"/>
              <a:t>RSA</a:t>
            </a:r>
            <a:endParaRPr lang="it-IT" sz="1350" dirty="0"/>
          </a:p>
        </p:txBody>
      </p:sp>
      <p:cxnSp>
        <p:nvCxnSpPr>
          <p:cNvPr id="11" name="Connettore 1 10"/>
          <p:cNvCxnSpPr/>
          <p:nvPr/>
        </p:nvCxnSpPr>
        <p:spPr>
          <a:xfrm>
            <a:off x="4433849" y="4367588"/>
            <a:ext cx="0" cy="918029"/>
          </a:xfrm>
          <a:prstGeom prst="line">
            <a:avLst/>
          </a:prstGeom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48" name="Connettore 1 47"/>
          <p:cNvCxnSpPr/>
          <p:nvPr/>
        </p:nvCxnSpPr>
        <p:spPr>
          <a:xfrm flipH="1">
            <a:off x="5210188" y="4329080"/>
            <a:ext cx="6527" cy="956536"/>
          </a:xfrm>
          <a:prstGeom prst="line">
            <a:avLst/>
          </a:prstGeom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49" name="Connettore 1 48"/>
          <p:cNvCxnSpPr/>
          <p:nvPr/>
        </p:nvCxnSpPr>
        <p:spPr>
          <a:xfrm>
            <a:off x="5579514" y="4317818"/>
            <a:ext cx="1" cy="936000"/>
          </a:xfrm>
          <a:prstGeom prst="line">
            <a:avLst/>
          </a:prstGeom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50" name="Connettore 1 49"/>
          <p:cNvCxnSpPr/>
          <p:nvPr/>
        </p:nvCxnSpPr>
        <p:spPr>
          <a:xfrm>
            <a:off x="3233534" y="4367588"/>
            <a:ext cx="0" cy="843997"/>
          </a:xfrm>
          <a:prstGeom prst="line">
            <a:avLst/>
          </a:prstGeom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13" name="Connettore 1 12"/>
          <p:cNvCxnSpPr/>
          <p:nvPr/>
        </p:nvCxnSpPr>
        <p:spPr>
          <a:xfrm flipV="1">
            <a:off x="3220084" y="4347008"/>
            <a:ext cx="2376000" cy="25200"/>
          </a:xfrm>
          <a:prstGeom prst="line">
            <a:avLst/>
          </a:prstGeom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20" name="Connettore 1 19"/>
          <p:cNvCxnSpPr/>
          <p:nvPr/>
        </p:nvCxnSpPr>
        <p:spPr>
          <a:xfrm>
            <a:off x="5041088" y="4056158"/>
            <a:ext cx="783000" cy="0"/>
          </a:xfrm>
          <a:prstGeom prst="line">
            <a:avLst/>
          </a:prstGeom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52" name="Connettore 1 51"/>
          <p:cNvCxnSpPr/>
          <p:nvPr/>
        </p:nvCxnSpPr>
        <p:spPr>
          <a:xfrm>
            <a:off x="2984302" y="4081938"/>
            <a:ext cx="864000" cy="356"/>
          </a:xfrm>
          <a:prstGeom prst="line">
            <a:avLst/>
          </a:prstGeom>
        </p:spPr>
        <p:style>
          <a:lnRef idx="1">
            <a:schemeClr val="accent6"/>
          </a:lnRef>
          <a:fillRef idx="0">
            <a:schemeClr val="accent6"/>
          </a:fillRef>
          <a:effectRef idx="0">
            <a:schemeClr val="accent6"/>
          </a:effectRef>
          <a:fontRef idx="minor">
            <a:schemeClr val="tx1"/>
          </a:fontRef>
        </p:style>
      </p:cxnSp>
      <p:cxnSp>
        <p:nvCxnSpPr>
          <p:cNvPr id="54" name="Connettore 1 53"/>
          <p:cNvCxnSpPr/>
          <p:nvPr/>
        </p:nvCxnSpPr>
        <p:spPr>
          <a:xfrm>
            <a:off x="4433849" y="4216235"/>
            <a:ext cx="0" cy="151352"/>
          </a:xfrm>
          <a:prstGeom prst="line">
            <a:avLst/>
          </a:prstGeom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5" name="Parentesi graffa aperta 4"/>
          <p:cNvSpPr/>
          <p:nvPr/>
        </p:nvSpPr>
        <p:spPr>
          <a:xfrm rot="16200000">
            <a:off x="4297848" y="4625324"/>
            <a:ext cx="417974" cy="2349852"/>
          </a:xfrm>
          <a:prstGeom prst="leftBrace">
            <a:avLst>
              <a:gd name="adj1" fmla="val 48352"/>
              <a:gd name="adj2" fmla="val 48427"/>
            </a:avLst>
          </a:prstGeom>
          <a:ln>
            <a:solidFill>
              <a:srgbClr val="00905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it-IT" sz="1350"/>
          </a:p>
        </p:txBody>
      </p:sp>
      <p:sp>
        <p:nvSpPr>
          <p:cNvPr id="6" name="CasellaDiTesto 5"/>
          <p:cNvSpPr txBox="1"/>
          <p:nvPr/>
        </p:nvSpPr>
        <p:spPr>
          <a:xfrm>
            <a:off x="3332817" y="6009238"/>
            <a:ext cx="2411668" cy="300082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it-IT" sz="1350" b="1" dirty="0">
                <a:solidFill>
                  <a:srgbClr val="009051"/>
                </a:solidFill>
              </a:rPr>
              <a:t>LONG TERM CARE</a:t>
            </a:r>
          </a:p>
        </p:txBody>
      </p:sp>
      <p:sp>
        <p:nvSpPr>
          <p:cNvPr id="37" name="Processo 18"/>
          <p:cNvSpPr/>
          <p:nvPr/>
        </p:nvSpPr>
        <p:spPr>
          <a:xfrm>
            <a:off x="3848302" y="3869742"/>
            <a:ext cx="1171718" cy="460772"/>
          </a:xfrm>
          <a:prstGeom prst="flowChartProcess">
            <a:avLst/>
          </a:prstGeom>
          <a:solidFill>
            <a:srgbClr val="FF9300"/>
          </a:solidFill>
          <a:ln>
            <a:solidFill>
              <a:srgbClr val="E3E5ED"/>
            </a:solidFill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lIns="54120" tIns="27060" rIns="54120" bIns="27060" anchor="ctr"/>
          <a:lstStyle/>
          <a:p>
            <a:pPr algn="ctr">
              <a:defRPr/>
            </a:pPr>
            <a:r>
              <a:rPr lang="it-IT" sz="2000" b="1" dirty="0" smtClean="0"/>
              <a:t>PAI</a:t>
            </a:r>
            <a:endParaRPr lang="it-IT" sz="2000" b="1" dirty="0"/>
          </a:p>
        </p:txBody>
      </p:sp>
      <p:pic>
        <p:nvPicPr>
          <p:cNvPr id="32" name="Picture 2" descr="logo estar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5938" y="0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3" name="Picture 7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1554" y="0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4" name="Text Box 8"/>
          <p:cNvSpPr txBox="1">
            <a:spLocks noChangeArrowheads="1"/>
          </p:cNvSpPr>
          <p:nvPr/>
        </p:nvSpPr>
        <p:spPr bwMode="auto">
          <a:xfrm>
            <a:off x="-21946" y="6534025"/>
            <a:ext cx="3438247" cy="276999"/>
          </a:xfrm>
          <a:prstGeom prst="rect">
            <a:avLst/>
          </a:prstGeom>
          <a:solidFill>
            <a:schemeClr val="bg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it-IT" altLang="it-IT" sz="1200" i="1" dirty="0">
                <a:solidFill>
                  <a:srgbClr val="0070C0"/>
                </a:solidFill>
              </a:rPr>
              <a:t>Fonte: </a:t>
            </a:r>
            <a:r>
              <a:rPr lang="it-IT" altLang="it-IT" sz="1200" i="1" dirty="0" smtClean="0">
                <a:solidFill>
                  <a:srgbClr val="0070C0"/>
                </a:solidFill>
              </a:rPr>
              <a:t>S. Dei, R. </a:t>
            </a:r>
            <a:r>
              <a:rPr lang="it-IT" altLang="it-IT" sz="1200" i="1" dirty="0" err="1" smtClean="0">
                <a:solidFill>
                  <a:srgbClr val="0070C0"/>
                </a:solidFill>
              </a:rPr>
              <a:t>Turillazzi</a:t>
            </a:r>
            <a:r>
              <a:rPr lang="it-IT" altLang="it-IT" sz="1200" i="1" dirty="0" smtClean="0">
                <a:solidFill>
                  <a:srgbClr val="0070C0"/>
                </a:solidFill>
              </a:rPr>
              <a:t>, Pisa 2017- modificata</a:t>
            </a:r>
            <a:endParaRPr lang="it-IT" altLang="it-IT" sz="1200" i="1" dirty="0">
              <a:solidFill>
                <a:srgbClr val="0070C0"/>
              </a:solidFill>
            </a:endParaRPr>
          </a:p>
        </p:txBody>
      </p:sp>
      <p:pic>
        <p:nvPicPr>
          <p:cNvPr id="35" name="Picture 3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899575" y="2767536"/>
            <a:ext cx="942581" cy="83624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blipFill dpi="0" rotWithShape="0">
                  <a:blip/>
                  <a:srcRect/>
                  <a:stretch>
                    <a:fillRect/>
                  </a:stretch>
                </a:blip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80808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sp>
        <p:nvSpPr>
          <p:cNvPr id="2" name="Triangolo isoscele 1"/>
          <p:cNvSpPr/>
          <p:nvPr/>
        </p:nvSpPr>
        <p:spPr>
          <a:xfrm>
            <a:off x="5432588" y="5142468"/>
            <a:ext cx="3711413" cy="1668556"/>
          </a:xfrm>
          <a:prstGeom prst="triangle">
            <a:avLst/>
          </a:prstGeom>
          <a:solidFill>
            <a:srgbClr val="FFFF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it-IT" dirty="0" smtClean="0">
                <a:solidFill>
                  <a:schemeClr val="tx2">
                    <a:lumMod val="75000"/>
                  </a:schemeClr>
                </a:solidFill>
              </a:rPr>
              <a:t>Integrazione sociosanitaria e socioassistenziale</a:t>
            </a:r>
            <a:endParaRPr lang="it-IT" dirty="0">
              <a:solidFill>
                <a:schemeClr val="tx2">
                  <a:lumMod val="75000"/>
                </a:schemeClr>
              </a:solidFill>
            </a:endParaRPr>
          </a:p>
        </p:txBody>
      </p:sp>
      <p:sp>
        <p:nvSpPr>
          <p:cNvPr id="3" name="Ovale 2"/>
          <p:cNvSpPr/>
          <p:nvPr/>
        </p:nvSpPr>
        <p:spPr>
          <a:xfrm>
            <a:off x="3235637" y="1382357"/>
            <a:ext cx="2570135" cy="900187"/>
          </a:xfrm>
          <a:prstGeom prst="ellipse">
            <a:avLst/>
          </a:prstGeom>
          <a:solidFill>
            <a:schemeClr val="accent4">
              <a:lumMod val="40000"/>
              <a:lumOff val="6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it-IT" sz="2000" b="1" dirty="0" smtClean="0"/>
              <a:t>PDTA</a:t>
            </a:r>
          </a:p>
          <a:p>
            <a:pPr algn="ctr"/>
            <a:r>
              <a:rPr lang="it-IT" sz="2000" b="1" dirty="0" smtClean="0"/>
              <a:t>PDTAS</a:t>
            </a:r>
            <a:endParaRPr lang="it-IT" sz="2000" b="1" dirty="0"/>
          </a:p>
        </p:txBody>
      </p:sp>
      <p:pic>
        <p:nvPicPr>
          <p:cNvPr id="40" name="Picture 4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8221" y="826881"/>
            <a:ext cx="1186317" cy="1380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</p:pic>
      <p:sp>
        <p:nvSpPr>
          <p:cNvPr id="7" name="Freccia a destra 6"/>
          <p:cNvSpPr/>
          <p:nvPr/>
        </p:nvSpPr>
        <p:spPr>
          <a:xfrm>
            <a:off x="311562" y="983461"/>
            <a:ext cx="726820" cy="357307"/>
          </a:xfrm>
          <a:prstGeom prst="rightArrow">
            <a:avLst/>
          </a:prstGeom>
          <a:solidFill>
            <a:srgbClr val="FFFF00"/>
          </a:solidFill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sp>
        <p:nvSpPr>
          <p:cNvPr id="8" name="Freccia a destra 7"/>
          <p:cNvSpPr/>
          <p:nvPr/>
        </p:nvSpPr>
        <p:spPr>
          <a:xfrm>
            <a:off x="5810107" y="1825766"/>
            <a:ext cx="742259" cy="45719"/>
          </a:xfrm>
          <a:prstGeom prst="rightArrow">
            <a:avLst/>
          </a:prstGeom>
          <a:solidFill>
            <a:schemeClr val="accent4">
              <a:lumMod val="60000"/>
              <a:lumOff val="40000"/>
            </a:schemeClr>
          </a:solidFill>
          <a:ln>
            <a:solidFill>
              <a:schemeClr val="accent4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sp>
        <p:nvSpPr>
          <p:cNvPr id="43" name="Freccia a destra 42"/>
          <p:cNvSpPr/>
          <p:nvPr/>
        </p:nvSpPr>
        <p:spPr>
          <a:xfrm rot="10800000">
            <a:off x="2470889" y="1833373"/>
            <a:ext cx="742259" cy="45719"/>
          </a:xfrm>
          <a:prstGeom prst="rightArrow">
            <a:avLst/>
          </a:prstGeom>
          <a:ln>
            <a:solidFill>
              <a:schemeClr val="accent4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sp>
        <p:nvSpPr>
          <p:cNvPr id="51" name="Ordina 14"/>
          <p:cNvSpPr/>
          <p:nvPr/>
        </p:nvSpPr>
        <p:spPr>
          <a:xfrm rot="996987">
            <a:off x="5815275" y="3175146"/>
            <a:ext cx="1053858" cy="1056579"/>
          </a:xfrm>
          <a:prstGeom prst="flowChartSort">
            <a:avLst/>
          </a:prstGeom>
          <a:solidFill>
            <a:srgbClr val="FF2600"/>
          </a:solidFill>
        </p:spPr>
        <p:style>
          <a:lnRef idx="0">
            <a:schemeClr val="accent6"/>
          </a:lnRef>
          <a:fillRef idx="3">
            <a:schemeClr val="accent6"/>
          </a:fillRef>
          <a:effectRef idx="3">
            <a:schemeClr val="accent6"/>
          </a:effectRef>
          <a:fontRef idx="minor">
            <a:schemeClr val="lt1"/>
          </a:fontRef>
        </p:style>
        <p:txBody>
          <a:bodyPr lIns="54120" tIns="27060" rIns="54120" bIns="27060" anchor="ctr"/>
          <a:lstStyle/>
          <a:p>
            <a:pPr algn="ctr">
              <a:defRPr/>
            </a:pPr>
            <a:r>
              <a:rPr lang="it-IT" sz="1100" dirty="0">
                <a:solidFill>
                  <a:schemeClr val="bg1"/>
                </a:solidFill>
              </a:rPr>
              <a:t>Medici esperti</a:t>
            </a:r>
          </a:p>
        </p:txBody>
      </p:sp>
      <p:cxnSp>
        <p:nvCxnSpPr>
          <p:cNvPr id="53" name="Connettore 2 52"/>
          <p:cNvCxnSpPr/>
          <p:nvPr/>
        </p:nvCxnSpPr>
        <p:spPr>
          <a:xfrm>
            <a:off x="2641852" y="5702397"/>
            <a:ext cx="2057932" cy="0"/>
          </a:xfrm>
          <a:prstGeom prst="straightConnector1">
            <a:avLst/>
          </a:prstGeom>
          <a:ln>
            <a:prstDash val="sysDash"/>
            <a:headEnd type="arrow"/>
            <a:tailEnd type="arrow"/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sp>
        <p:nvSpPr>
          <p:cNvPr id="55" name="Processo 31"/>
          <p:cNvSpPr/>
          <p:nvPr/>
        </p:nvSpPr>
        <p:spPr>
          <a:xfrm>
            <a:off x="22598" y="5716656"/>
            <a:ext cx="2671631" cy="342056"/>
          </a:xfrm>
          <a:prstGeom prst="flowChartProcess">
            <a:avLst/>
          </a:prstGeom>
          <a:solidFill>
            <a:schemeClr val="tx2"/>
          </a:solidFill>
          <a:ln>
            <a:noFill/>
          </a:ln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lIns="54120" tIns="27060" rIns="54120" bIns="27060" anchor="ctr"/>
          <a:lstStyle/>
          <a:p>
            <a:pPr algn="ctr">
              <a:defRPr/>
            </a:pPr>
            <a:r>
              <a:rPr lang="it-IT" sz="1600" dirty="0">
                <a:solidFill>
                  <a:schemeClr val="bg1"/>
                </a:solidFill>
              </a:rPr>
              <a:t>s</a:t>
            </a:r>
            <a:r>
              <a:rPr lang="it-IT" sz="1600" dirty="0" smtClean="0">
                <a:solidFill>
                  <a:schemeClr val="bg1"/>
                </a:solidFill>
              </a:rPr>
              <a:t>alute </a:t>
            </a:r>
            <a:r>
              <a:rPr lang="it-IT" sz="1600" dirty="0">
                <a:solidFill>
                  <a:schemeClr val="bg1"/>
                </a:solidFill>
              </a:rPr>
              <a:t>m</a:t>
            </a:r>
            <a:r>
              <a:rPr lang="it-IT" sz="1600" dirty="0" smtClean="0">
                <a:solidFill>
                  <a:schemeClr val="bg1"/>
                </a:solidFill>
              </a:rPr>
              <a:t>entale, dipendenze</a:t>
            </a:r>
            <a:endParaRPr lang="it-IT" sz="1600" dirty="0">
              <a:solidFill>
                <a:schemeClr val="bg1"/>
              </a:solidFill>
            </a:endParaRPr>
          </a:p>
        </p:txBody>
      </p:sp>
      <p:sp>
        <p:nvSpPr>
          <p:cNvPr id="56" name="Processo 32"/>
          <p:cNvSpPr/>
          <p:nvPr/>
        </p:nvSpPr>
        <p:spPr>
          <a:xfrm>
            <a:off x="14594" y="5317922"/>
            <a:ext cx="2671631" cy="352777"/>
          </a:xfrm>
          <a:prstGeom prst="flowChartProcess">
            <a:avLst/>
          </a:prstGeom>
          <a:solidFill>
            <a:schemeClr val="tx2"/>
          </a:solidFill>
          <a:ln>
            <a:noFill/>
          </a:ln>
        </p:spPr>
        <p:style>
          <a:lnRef idx="1">
            <a:schemeClr val="dk1"/>
          </a:lnRef>
          <a:fillRef idx="2">
            <a:schemeClr val="dk1"/>
          </a:fillRef>
          <a:effectRef idx="1">
            <a:schemeClr val="dk1"/>
          </a:effectRef>
          <a:fontRef idx="minor">
            <a:schemeClr val="dk1"/>
          </a:fontRef>
        </p:style>
        <p:txBody>
          <a:bodyPr lIns="54120" tIns="27060" rIns="54120" bIns="27060" anchor="ctr"/>
          <a:lstStyle/>
          <a:p>
            <a:pPr algn="ctr">
              <a:defRPr/>
            </a:pPr>
            <a:r>
              <a:rPr lang="it-IT" sz="1600" dirty="0">
                <a:solidFill>
                  <a:schemeClr val="bg1"/>
                </a:solidFill>
              </a:rPr>
              <a:t>c</a:t>
            </a:r>
            <a:r>
              <a:rPr lang="it-IT" sz="1600" dirty="0" smtClean="0">
                <a:solidFill>
                  <a:schemeClr val="bg1"/>
                </a:solidFill>
              </a:rPr>
              <a:t>ure </a:t>
            </a:r>
            <a:r>
              <a:rPr lang="it-IT" sz="1600" dirty="0">
                <a:solidFill>
                  <a:schemeClr val="bg1"/>
                </a:solidFill>
              </a:rPr>
              <a:t>p</a:t>
            </a:r>
            <a:r>
              <a:rPr lang="it-IT" sz="1600" dirty="0" smtClean="0">
                <a:solidFill>
                  <a:schemeClr val="bg1"/>
                </a:solidFill>
              </a:rPr>
              <a:t>alliative</a:t>
            </a:r>
            <a:endParaRPr lang="it-IT" sz="1600" dirty="0">
              <a:solidFill>
                <a:schemeClr val="bg1"/>
              </a:solidFill>
            </a:endParaRPr>
          </a:p>
        </p:txBody>
      </p:sp>
      <p:cxnSp>
        <p:nvCxnSpPr>
          <p:cNvPr id="57" name="Connettore 2 56"/>
          <p:cNvCxnSpPr/>
          <p:nvPr/>
        </p:nvCxnSpPr>
        <p:spPr>
          <a:xfrm>
            <a:off x="3235637" y="2489809"/>
            <a:ext cx="2819762" cy="0"/>
          </a:xfrm>
          <a:prstGeom prst="straightConnector1">
            <a:avLst/>
          </a:prstGeom>
          <a:ln>
            <a:headEnd type="arrow"/>
            <a:tailEnd type="arrow"/>
          </a:ln>
        </p:spPr>
        <p:style>
          <a:lnRef idx="3">
            <a:schemeClr val="accent1"/>
          </a:lnRef>
          <a:fillRef idx="0">
            <a:schemeClr val="accent1"/>
          </a:fillRef>
          <a:effectRef idx="2">
            <a:schemeClr val="accent1"/>
          </a:effectRef>
          <a:fontRef idx="minor">
            <a:schemeClr val="tx1"/>
          </a:fontRef>
        </p:style>
      </p:cxnSp>
      <p:pic>
        <p:nvPicPr>
          <p:cNvPr id="58" name="Picture 2" descr="http://www.viverein.org/public/Ospedale.JPG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390876" y="4649744"/>
            <a:ext cx="914852" cy="65044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9" name="Titolo 1"/>
          <p:cNvSpPr txBox="1">
            <a:spLocks/>
          </p:cNvSpPr>
          <p:nvPr/>
        </p:nvSpPr>
        <p:spPr>
          <a:xfrm>
            <a:off x="-5938" y="194589"/>
            <a:ext cx="9144000" cy="585626"/>
          </a:xfrm>
          <a:prstGeom prst="rect">
            <a:avLst/>
          </a:prstGeom>
        </p:spPr>
        <p:txBody>
          <a:bodyPr anchor="b"/>
          <a:lstStyle>
            <a:lvl1pPr algn="ctr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6000" b="1" kern="1200">
                <a:solidFill>
                  <a:srgbClr val="1C5A7F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pPr>
              <a:defRPr/>
            </a:pPr>
            <a:r>
              <a:rPr lang="it-IT" sz="2400" dirty="0" smtClean="0">
                <a:solidFill>
                  <a:srgbClr val="B02220"/>
                </a:solidFill>
                <a:effectLst/>
                <a:latin typeface="+mn-lt"/>
                <a:ea typeface="+mn-ea"/>
                <a:cs typeface="+mn-cs"/>
              </a:rPr>
              <a:t>Per ogni (Zona) Distretto: RETI </a:t>
            </a:r>
            <a:r>
              <a:rPr lang="it-IT" sz="2400" dirty="0">
                <a:solidFill>
                  <a:srgbClr val="B02220"/>
                </a:solidFill>
                <a:effectLst/>
                <a:latin typeface="+mn-lt"/>
                <a:ea typeface="+mn-ea"/>
                <a:cs typeface="+mn-cs"/>
              </a:rPr>
              <a:t>CLINICHE INTEGRATE E STRUTTURATE</a:t>
            </a:r>
          </a:p>
        </p:txBody>
      </p:sp>
      <p:sp>
        <p:nvSpPr>
          <p:cNvPr id="9" name="Rettangolo 8"/>
          <p:cNvSpPr/>
          <p:nvPr/>
        </p:nvSpPr>
        <p:spPr>
          <a:xfrm>
            <a:off x="1449478" y="956376"/>
            <a:ext cx="2218941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>
              <a:defRPr/>
            </a:pPr>
            <a:r>
              <a:rPr lang="it-IT" dirty="0">
                <a:solidFill>
                  <a:srgbClr val="01499A"/>
                </a:solidFill>
              </a:rPr>
              <a:t>(apice della piramide)</a:t>
            </a:r>
          </a:p>
        </p:txBody>
      </p:sp>
      <p:grpSp>
        <p:nvGrpSpPr>
          <p:cNvPr id="60" name="Gruppo 13"/>
          <p:cNvGrpSpPr/>
          <p:nvPr/>
        </p:nvGrpSpPr>
        <p:grpSpPr>
          <a:xfrm>
            <a:off x="7376522" y="838149"/>
            <a:ext cx="1386207" cy="1148939"/>
            <a:chOff x="3265170" y="406014"/>
            <a:chExt cx="5619750" cy="6213840"/>
          </a:xfrm>
        </p:grpSpPr>
        <p:pic>
          <p:nvPicPr>
            <p:cNvPr id="61" name="Picture 2" descr="Risultati immagini per cartina toscana  sud est con provincie"/>
            <p:cNvPicPr>
              <a:picLocks noChangeAspect="1" noChangeArrowheads="1"/>
            </p:cNvPicPr>
            <p:nvPr/>
          </p:nvPicPr>
          <p:blipFill>
            <a:blip r:embed="rId7" cstate="print"/>
            <a:srcRect/>
            <a:stretch>
              <a:fillRect/>
            </a:stretch>
          </p:blipFill>
          <p:spPr bwMode="auto">
            <a:xfrm>
              <a:off x="3265170" y="406014"/>
              <a:ext cx="5619750" cy="6213840"/>
            </a:xfrm>
            <a:prstGeom prst="rect">
              <a:avLst/>
            </a:prstGeom>
            <a:noFill/>
          </p:spPr>
        </p:pic>
        <p:sp>
          <p:nvSpPr>
            <p:cNvPr id="62" name="Ovale 61"/>
            <p:cNvSpPr/>
            <p:nvPr/>
          </p:nvSpPr>
          <p:spPr>
            <a:xfrm>
              <a:off x="8199120" y="2575560"/>
              <a:ext cx="137160" cy="121920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350"/>
            </a:p>
          </p:txBody>
        </p:sp>
        <p:sp>
          <p:nvSpPr>
            <p:cNvPr id="63" name="Ovale 62"/>
            <p:cNvSpPr/>
            <p:nvPr/>
          </p:nvSpPr>
          <p:spPr>
            <a:xfrm>
              <a:off x="8214360" y="2758440"/>
              <a:ext cx="137160" cy="121920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350"/>
            </a:p>
          </p:txBody>
        </p:sp>
        <p:sp>
          <p:nvSpPr>
            <p:cNvPr id="64" name="Ovale 63"/>
            <p:cNvSpPr/>
            <p:nvPr/>
          </p:nvSpPr>
          <p:spPr>
            <a:xfrm>
              <a:off x="7464393" y="2405514"/>
              <a:ext cx="137160" cy="121920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350"/>
            </a:p>
          </p:txBody>
        </p:sp>
        <p:sp>
          <p:nvSpPr>
            <p:cNvPr id="65" name="Ovale 64"/>
            <p:cNvSpPr/>
            <p:nvPr/>
          </p:nvSpPr>
          <p:spPr>
            <a:xfrm>
              <a:off x="7684971" y="2533851"/>
              <a:ext cx="137160" cy="121920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350"/>
            </a:p>
          </p:txBody>
        </p:sp>
        <p:sp>
          <p:nvSpPr>
            <p:cNvPr id="66" name="Ovale 65"/>
            <p:cNvSpPr/>
            <p:nvPr/>
          </p:nvSpPr>
          <p:spPr>
            <a:xfrm>
              <a:off x="7776411" y="2758440"/>
              <a:ext cx="137160" cy="121920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350"/>
            </a:p>
          </p:txBody>
        </p:sp>
        <p:sp>
          <p:nvSpPr>
            <p:cNvPr id="67" name="Ovale 66"/>
            <p:cNvSpPr/>
            <p:nvPr/>
          </p:nvSpPr>
          <p:spPr>
            <a:xfrm>
              <a:off x="7856622" y="3028749"/>
              <a:ext cx="137160" cy="121920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350"/>
            </a:p>
          </p:txBody>
        </p:sp>
        <p:sp>
          <p:nvSpPr>
            <p:cNvPr id="68" name="Ovale 67"/>
            <p:cNvSpPr/>
            <p:nvPr/>
          </p:nvSpPr>
          <p:spPr>
            <a:xfrm>
              <a:off x="8086023" y="3705726"/>
              <a:ext cx="137160" cy="121920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350"/>
            </a:p>
          </p:txBody>
        </p:sp>
        <p:sp>
          <p:nvSpPr>
            <p:cNvPr id="69" name="Ovale 68"/>
            <p:cNvSpPr/>
            <p:nvPr/>
          </p:nvSpPr>
          <p:spPr>
            <a:xfrm>
              <a:off x="7940040" y="3505200"/>
              <a:ext cx="137160" cy="121920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350"/>
            </a:p>
          </p:txBody>
        </p:sp>
        <p:sp>
          <p:nvSpPr>
            <p:cNvPr id="70" name="Ovale 69"/>
            <p:cNvSpPr/>
            <p:nvPr/>
          </p:nvSpPr>
          <p:spPr>
            <a:xfrm>
              <a:off x="7086600" y="5699760"/>
              <a:ext cx="137160" cy="121920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350"/>
            </a:p>
          </p:txBody>
        </p:sp>
        <p:sp>
          <p:nvSpPr>
            <p:cNvPr id="71" name="Ovale 70"/>
            <p:cNvSpPr/>
            <p:nvPr/>
          </p:nvSpPr>
          <p:spPr>
            <a:xfrm>
              <a:off x="7360920" y="5577840"/>
              <a:ext cx="137160" cy="121920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350"/>
            </a:p>
          </p:txBody>
        </p:sp>
        <p:sp>
          <p:nvSpPr>
            <p:cNvPr id="72" name="Ovale 71"/>
            <p:cNvSpPr/>
            <p:nvPr/>
          </p:nvSpPr>
          <p:spPr>
            <a:xfrm>
              <a:off x="7387389" y="4913697"/>
              <a:ext cx="137160" cy="121920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350"/>
            </a:p>
          </p:txBody>
        </p:sp>
        <p:sp>
          <p:nvSpPr>
            <p:cNvPr id="73" name="Ovale 72"/>
            <p:cNvSpPr/>
            <p:nvPr/>
          </p:nvSpPr>
          <p:spPr>
            <a:xfrm>
              <a:off x="7072161" y="4514250"/>
              <a:ext cx="137160" cy="121920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350"/>
            </a:p>
          </p:txBody>
        </p:sp>
        <p:sp>
          <p:nvSpPr>
            <p:cNvPr id="74" name="Ovale 73"/>
            <p:cNvSpPr/>
            <p:nvPr/>
          </p:nvSpPr>
          <p:spPr>
            <a:xfrm>
              <a:off x="7124298" y="4804611"/>
              <a:ext cx="137160" cy="121920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350"/>
            </a:p>
          </p:txBody>
        </p:sp>
        <p:sp>
          <p:nvSpPr>
            <p:cNvPr id="75" name="Ovale 74"/>
            <p:cNvSpPr/>
            <p:nvPr/>
          </p:nvSpPr>
          <p:spPr>
            <a:xfrm>
              <a:off x="7170822" y="2727960"/>
              <a:ext cx="137160" cy="121920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350"/>
            </a:p>
          </p:txBody>
        </p:sp>
        <p:sp>
          <p:nvSpPr>
            <p:cNvPr id="76" name="Ovale 75"/>
            <p:cNvSpPr/>
            <p:nvPr/>
          </p:nvSpPr>
          <p:spPr>
            <a:xfrm>
              <a:off x="7214136" y="2946132"/>
              <a:ext cx="137160" cy="121920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350"/>
            </a:p>
          </p:txBody>
        </p:sp>
        <p:sp>
          <p:nvSpPr>
            <p:cNvPr id="77" name="Ovale 76"/>
            <p:cNvSpPr/>
            <p:nvPr/>
          </p:nvSpPr>
          <p:spPr>
            <a:xfrm>
              <a:off x="7211730" y="3332745"/>
              <a:ext cx="137160" cy="121920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350"/>
            </a:p>
          </p:txBody>
        </p:sp>
        <p:sp>
          <p:nvSpPr>
            <p:cNvPr id="78" name="Ovale 77"/>
            <p:cNvSpPr/>
            <p:nvPr/>
          </p:nvSpPr>
          <p:spPr>
            <a:xfrm>
              <a:off x="7642458" y="3230880"/>
              <a:ext cx="137160" cy="121920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350"/>
            </a:p>
          </p:txBody>
        </p:sp>
        <p:sp>
          <p:nvSpPr>
            <p:cNvPr id="79" name="Ovale 78"/>
            <p:cNvSpPr/>
            <p:nvPr/>
          </p:nvSpPr>
          <p:spPr>
            <a:xfrm>
              <a:off x="7669731" y="3708132"/>
              <a:ext cx="137160" cy="121920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350"/>
            </a:p>
          </p:txBody>
        </p:sp>
        <p:sp>
          <p:nvSpPr>
            <p:cNvPr id="80" name="Ovale 79"/>
            <p:cNvSpPr/>
            <p:nvPr/>
          </p:nvSpPr>
          <p:spPr>
            <a:xfrm>
              <a:off x="7802073" y="4305705"/>
              <a:ext cx="137160" cy="121920"/>
            </a:xfrm>
            <a:prstGeom prst="ellipse">
              <a:avLst/>
            </a:prstGeom>
            <a:solidFill>
              <a:srgbClr val="FF0000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it-IT" sz="1350"/>
            </a:p>
          </p:txBody>
        </p:sp>
      </p:grpSp>
      <p:sp>
        <p:nvSpPr>
          <p:cNvPr id="10" name="Ovale 9"/>
          <p:cNvSpPr/>
          <p:nvPr/>
        </p:nvSpPr>
        <p:spPr>
          <a:xfrm>
            <a:off x="3634800" y="3046524"/>
            <a:ext cx="1581915" cy="823218"/>
          </a:xfrm>
          <a:prstGeom prst="ellipse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</p:spTree>
    <p:extLst>
      <p:ext uri="{BB962C8B-B14F-4D97-AF65-F5344CB8AC3E}">
        <p14:creationId xmlns:p14="http://schemas.microsoft.com/office/powerpoint/2010/main" val="2804082766"/>
      </p:ext>
    </p:extLst>
  </p:cSld>
  <p:clrMapOvr>
    <a:masterClrMapping/>
  </p:clrMapOvr>
  <p:transition spd="med">
    <p:fade/>
  </p:transition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Oval 2"/>
          <p:cNvSpPr>
            <a:spLocks noChangeArrowheads="1"/>
          </p:cNvSpPr>
          <p:nvPr/>
        </p:nvSpPr>
        <p:spPr bwMode="auto">
          <a:xfrm>
            <a:off x="3563938" y="2932603"/>
            <a:ext cx="1944687" cy="1655762"/>
          </a:xfrm>
          <a:prstGeom prst="ellipse">
            <a:avLst/>
          </a:prstGeom>
          <a:solidFill>
            <a:srgbClr val="3333FF"/>
          </a:solidFill>
          <a:ln w="9525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/>
            <a:endParaRPr lang="it-IT" altLang="it-IT" b="1">
              <a:solidFill>
                <a:schemeClr val="bg1"/>
              </a:solidFill>
            </a:endParaRPr>
          </a:p>
        </p:txBody>
      </p:sp>
      <p:sp>
        <p:nvSpPr>
          <p:cNvPr id="62467" name="PubOvalCallout"/>
          <p:cNvSpPr>
            <a:spLocks noEditPoints="1" noChangeArrowheads="1"/>
          </p:cNvSpPr>
          <p:nvPr/>
        </p:nvSpPr>
        <p:spPr bwMode="auto">
          <a:xfrm rot="-776104">
            <a:off x="3132138" y="1205403"/>
            <a:ext cx="2016125" cy="1600200"/>
          </a:xfrm>
          <a:custGeom>
            <a:avLst/>
            <a:gdLst>
              <a:gd name="G0" fmla="+- 0 0 0"/>
              <a:gd name="G1" fmla="+- 10766 0 0"/>
              <a:gd name="T0" fmla="*/ 10800 w 21600"/>
              <a:gd name="T1" fmla="*/ 0 h 21600"/>
              <a:gd name="T2" fmla="*/ 0 w 21600"/>
              <a:gd name="T3" fmla="*/ 8105 h 21600"/>
              <a:gd name="T4" fmla="*/ 10766 w 21600"/>
              <a:gd name="T5" fmla="*/ 21600 h 21600"/>
              <a:gd name="T6" fmla="*/ 10800 w 21600"/>
              <a:gd name="T7" fmla="*/ 16210 h 21600"/>
              <a:gd name="T8" fmla="*/ 21600 w 21600"/>
              <a:gd name="T9" fmla="*/ 8105 h 21600"/>
              <a:gd name="T10" fmla="*/ 17694720 60000 65536"/>
              <a:gd name="T11" fmla="*/ 11796480 60000 65536"/>
              <a:gd name="T12" fmla="*/ 5898240 60000 65536"/>
              <a:gd name="T13" fmla="*/ 5898240 60000 65536"/>
              <a:gd name="T14" fmla="*/ 0 60000 65536"/>
              <a:gd name="T15" fmla="*/ 3163 w 21600"/>
              <a:gd name="T16" fmla="*/ 2374 h 21600"/>
              <a:gd name="T17" fmla="*/ 18437 w 21600"/>
              <a:gd name="T18" fmla="*/ 13836 h 21600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21600" h="21600">
                <a:moveTo>
                  <a:pt x="10766" y="21600"/>
                </a:moveTo>
                <a:lnTo>
                  <a:pt x="9590" y="16158"/>
                </a:lnTo>
                <a:cubicBezTo>
                  <a:pt x="9991" y="16192"/>
                  <a:pt x="10395" y="16210"/>
                  <a:pt x="10800" y="16210"/>
                </a:cubicBezTo>
                <a:cubicBezTo>
                  <a:pt x="16764" y="16210"/>
                  <a:pt x="21600" y="12581"/>
                  <a:pt x="21600" y="8105"/>
                </a:cubicBezTo>
                <a:cubicBezTo>
                  <a:pt x="21600" y="3628"/>
                  <a:pt x="16764" y="0"/>
                  <a:pt x="10800" y="0"/>
                </a:cubicBezTo>
                <a:cubicBezTo>
                  <a:pt x="4835" y="0"/>
                  <a:pt x="0" y="3628"/>
                  <a:pt x="0" y="8105"/>
                </a:cubicBezTo>
                <a:cubicBezTo>
                  <a:pt x="-1" y="10568"/>
                  <a:pt x="1493" y="12898"/>
                  <a:pt x="4057" y="14436"/>
                </a:cubicBezTo>
                <a:close/>
              </a:path>
            </a:pathLst>
          </a:custGeom>
          <a:solidFill>
            <a:srgbClr val="66CCFF"/>
          </a:solidFill>
          <a:ln w="9525">
            <a:solidFill>
              <a:srgbClr val="000000"/>
            </a:solidFill>
            <a:miter lim="800000"/>
            <a:headEnd/>
            <a:tailEnd/>
          </a:ln>
          <a:effectLst>
            <a:outerShdw dist="107763" dir="2700000" algn="ctr" rotWithShape="0">
              <a:srgbClr val="808080"/>
            </a:outerShdw>
          </a:effectLst>
        </p:spPr>
        <p:txBody>
          <a:bodyPr/>
          <a:lstStyle/>
          <a:p>
            <a:pPr algn="ctr">
              <a:defRPr/>
            </a:pPr>
            <a:r>
              <a:rPr lang="it-IT" b="1" dirty="0">
                <a:latin typeface="Arial" pitchFamily="34" charset="0"/>
              </a:rPr>
              <a:t>Specialista </a:t>
            </a:r>
            <a:r>
              <a:rPr lang="it-IT" b="1" dirty="0" smtClean="0">
                <a:latin typeface="Arial" pitchFamily="34" charset="0"/>
              </a:rPr>
              <a:t>di riferimento</a:t>
            </a:r>
            <a:endParaRPr lang="it-IT" b="1" dirty="0">
              <a:latin typeface="Arial" pitchFamily="34" charset="0"/>
            </a:endParaRPr>
          </a:p>
        </p:txBody>
      </p:sp>
      <p:sp>
        <p:nvSpPr>
          <p:cNvPr id="62468" name="PubOvalCallout"/>
          <p:cNvSpPr>
            <a:spLocks noEditPoints="1" noChangeArrowheads="1"/>
          </p:cNvSpPr>
          <p:nvPr/>
        </p:nvSpPr>
        <p:spPr bwMode="auto">
          <a:xfrm rot="5194937">
            <a:off x="6380466" y="1636393"/>
            <a:ext cx="1671668" cy="3490753"/>
          </a:xfrm>
          <a:custGeom>
            <a:avLst/>
            <a:gdLst>
              <a:gd name="G0" fmla="+- 0 0 0"/>
              <a:gd name="G1" fmla="+- 10766 0 0"/>
              <a:gd name="T0" fmla="*/ 10800 w 21600"/>
              <a:gd name="T1" fmla="*/ 0 h 21600"/>
              <a:gd name="T2" fmla="*/ 0 w 21600"/>
              <a:gd name="T3" fmla="*/ 8105 h 21600"/>
              <a:gd name="T4" fmla="*/ 10766 w 21600"/>
              <a:gd name="T5" fmla="*/ 21600 h 21600"/>
              <a:gd name="T6" fmla="*/ 10800 w 21600"/>
              <a:gd name="T7" fmla="*/ 16210 h 21600"/>
              <a:gd name="T8" fmla="*/ 21600 w 21600"/>
              <a:gd name="T9" fmla="*/ 8105 h 21600"/>
              <a:gd name="T10" fmla="*/ 17694720 60000 65536"/>
              <a:gd name="T11" fmla="*/ 11796480 60000 65536"/>
              <a:gd name="T12" fmla="*/ 5898240 60000 65536"/>
              <a:gd name="T13" fmla="*/ 5898240 60000 65536"/>
              <a:gd name="T14" fmla="*/ 0 60000 65536"/>
              <a:gd name="T15" fmla="*/ 3163 w 21600"/>
              <a:gd name="T16" fmla="*/ 2374 h 21600"/>
              <a:gd name="T17" fmla="*/ 18437 w 21600"/>
              <a:gd name="T18" fmla="*/ 13836 h 21600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21600" h="21600">
                <a:moveTo>
                  <a:pt x="10766" y="21600"/>
                </a:moveTo>
                <a:lnTo>
                  <a:pt x="9590" y="16158"/>
                </a:lnTo>
                <a:cubicBezTo>
                  <a:pt x="9991" y="16192"/>
                  <a:pt x="10395" y="16210"/>
                  <a:pt x="10800" y="16210"/>
                </a:cubicBezTo>
                <a:cubicBezTo>
                  <a:pt x="16764" y="16210"/>
                  <a:pt x="21600" y="12581"/>
                  <a:pt x="21600" y="8105"/>
                </a:cubicBezTo>
                <a:cubicBezTo>
                  <a:pt x="21600" y="3628"/>
                  <a:pt x="16764" y="0"/>
                  <a:pt x="10800" y="0"/>
                </a:cubicBezTo>
                <a:cubicBezTo>
                  <a:pt x="4835" y="0"/>
                  <a:pt x="0" y="3628"/>
                  <a:pt x="0" y="8105"/>
                </a:cubicBezTo>
                <a:cubicBezTo>
                  <a:pt x="-1" y="10568"/>
                  <a:pt x="1493" y="12898"/>
                  <a:pt x="4057" y="14436"/>
                </a:cubicBezTo>
                <a:close/>
              </a:path>
            </a:pathLst>
          </a:custGeom>
          <a:solidFill>
            <a:srgbClr val="FF0066"/>
          </a:solidFill>
          <a:ln w="9525">
            <a:solidFill>
              <a:srgbClr val="000000"/>
            </a:solidFill>
            <a:miter lim="800000"/>
            <a:headEnd/>
            <a:tailEnd/>
          </a:ln>
          <a:effectLst>
            <a:outerShdw dist="107763" dir="2700000" algn="ctr" rotWithShape="0">
              <a:srgbClr val="808080"/>
            </a:outerShdw>
          </a:effectLst>
        </p:spPr>
        <p:txBody>
          <a:bodyPr rot="10800000" vert="eaVert"/>
          <a:lstStyle/>
          <a:p>
            <a:pPr algn="ctr">
              <a:defRPr/>
            </a:pPr>
            <a:r>
              <a:rPr lang="it-IT" sz="1600" b="1" dirty="0" smtClean="0">
                <a:latin typeface="Arial" pitchFamily="34" charset="0"/>
              </a:rPr>
              <a:t>Team di Comunità infermiere</a:t>
            </a:r>
            <a:r>
              <a:rPr lang="it-IT" sz="1600" b="1" dirty="0">
                <a:latin typeface="Arial" pitchFamily="34" charset="0"/>
              </a:rPr>
              <a:t>, </a:t>
            </a:r>
            <a:r>
              <a:rPr lang="it-IT" sz="1600" b="1" dirty="0" smtClean="0">
                <a:latin typeface="Arial" pitchFamily="34" charset="0"/>
              </a:rPr>
              <a:t> </a:t>
            </a:r>
            <a:r>
              <a:rPr lang="it-IT" sz="1600" b="1" dirty="0">
                <a:latin typeface="Arial" pitchFamily="34" charset="0"/>
              </a:rPr>
              <a:t>fisioterapista, </a:t>
            </a:r>
            <a:r>
              <a:rPr lang="it-IT" sz="1600" b="1" dirty="0" smtClean="0">
                <a:latin typeface="Arial" pitchFamily="34" charset="0"/>
              </a:rPr>
              <a:t> </a:t>
            </a:r>
            <a:r>
              <a:rPr lang="it-IT" sz="1600" b="1" dirty="0" err="1" smtClean="0">
                <a:latin typeface="Arial" pitchFamily="34" charset="0"/>
              </a:rPr>
              <a:t>Ass.Soc</a:t>
            </a:r>
            <a:r>
              <a:rPr lang="it-IT" sz="1600" b="1" dirty="0" smtClean="0">
                <a:latin typeface="Arial" pitchFamily="34" charset="0"/>
              </a:rPr>
              <a:t>. per </a:t>
            </a:r>
            <a:r>
              <a:rPr lang="it-IT" sz="1600" b="1" dirty="0">
                <a:latin typeface="Arial" pitchFamily="34" charset="0"/>
              </a:rPr>
              <a:t>AFT</a:t>
            </a:r>
          </a:p>
        </p:txBody>
      </p:sp>
      <p:sp>
        <p:nvSpPr>
          <p:cNvPr id="62470" name="PubOvalCallout"/>
          <p:cNvSpPr>
            <a:spLocks noEditPoints="1" noChangeArrowheads="1"/>
          </p:cNvSpPr>
          <p:nvPr/>
        </p:nvSpPr>
        <p:spPr bwMode="auto">
          <a:xfrm rot="14814478">
            <a:off x="1500663" y="2977879"/>
            <a:ext cx="1585225" cy="2844968"/>
          </a:xfrm>
          <a:custGeom>
            <a:avLst/>
            <a:gdLst>
              <a:gd name="G0" fmla="+- 0 0 0"/>
              <a:gd name="G1" fmla="+- 10766 0 0"/>
              <a:gd name="T0" fmla="*/ 10800 w 21600"/>
              <a:gd name="T1" fmla="*/ 0 h 21600"/>
              <a:gd name="T2" fmla="*/ 0 w 21600"/>
              <a:gd name="T3" fmla="*/ 8105 h 21600"/>
              <a:gd name="T4" fmla="*/ 10766 w 21600"/>
              <a:gd name="T5" fmla="*/ 21600 h 21600"/>
              <a:gd name="T6" fmla="*/ 10800 w 21600"/>
              <a:gd name="T7" fmla="*/ 16210 h 21600"/>
              <a:gd name="T8" fmla="*/ 21600 w 21600"/>
              <a:gd name="T9" fmla="*/ 8105 h 21600"/>
              <a:gd name="T10" fmla="*/ 17694720 60000 65536"/>
              <a:gd name="T11" fmla="*/ 11796480 60000 65536"/>
              <a:gd name="T12" fmla="*/ 5898240 60000 65536"/>
              <a:gd name="T13" fmla="*/ 5898240 60000 65536"/>
              <a:gd name="T14" fmla="*/ 0 60000 65536"/>
              <a:gd name="T15" fmla="*/ 3163 w 21600"/>
              <a:gd name="T16" fmla="*/ 2374 h 21600"/>
              <a:gd name="T17" fmla="*/ 18437 w 21600"/>
              <a:gd name="T18" fmla="*/ 13836 h 21600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21600" h="21600">
                <a:moveTo>
                  <a:pt x="10766" y="21600"/>
                </a:moveTo>
                <a:lnTo>
                  <a:pt x="9590" y="16158"/>
                </a:lnTo>
                <a:cubicBezTo>
                  <a:pt x="9991" y="16192"/>
                  <a:pt x="10395" y="16210"/>
                  <a:pt x="10800" y="16210"/>
                </a:cubicBezTo>
                <a:cubicBezTo>
                  <a:pt x="16764" y="16210"/>
                  <a:pt x="21600" y="12581"/>
                  <a:pt x="21600" y="8105"/>
                </a:cubicBezTo>
                <a:cubicBezTo>
                  <a:pt x="21600" y="3628"/>
                  <a:pt x="16764" y="0"/>
                  <a:pt x="10800" y="0"/>
                </a:cubicBezTo>
                <a:cubicBezTo>
                  <a:pt x="4835" y="0"/>
                  <a:pt x="0" y="3628"/>
                  <a:pt x="0" y="8105"/>
                </a:cubicBezTo>
                <a:cubicBezTo>
                  <a:pt x="-1" y="10568"/>
                  <a:pt x="1493" y="12898"/>
                  <a:pt x="4057" y="14436"/>
                </a:cubicBezTo>
                <a:close/>
              </a:path>
            </a:pathLst>
          </a:custGeom>
          <a:solidFill>
            <a:schemeClr val="bg1">
              <a:lumMod val="85000"/>
            </a:schemeClr>
          </a:solidFill>
          <a:ln w="9525">
            <a:solidFill>
              <a:srgbClr val="000000"/>
            </a:solidFill>
            <a:miter lim="800000"/>
            <a:headEnd/>
            <a:tailEnd/>
          </a:ln>
          <a:effectLst>
            <a:outerShdw dist="107763" dir="2700000" algn="ctr" rotWithShape="0">
              <a:srgbClr val="808080"/>
            </a:outerShdw>
          </a:effectLst>
        </p:spPr>
        <p:txBody>
          <a:bodyPr vert="eaVert"/>
          <a:lstStyle/>
          <a:p>
            <a:pPr algn="ctr">
              <a:defRPr/>
            </a:pPr>
            <a:r>
              <a:rPr lang="it-IT" b="1" dirty="0">
                <a:latin typeface="Arial" pitchFamily="34" charset="0"/>
              </a:rPr>
              <a:t>Integrazione nella e con la comunità</a:t>
            </a:r>
          </a:p>
        </p:txBody>
      </p:sp>
      <p:sp>
        <p:nvSpPr>
          <p:cNvPr id="62471" name="PubOvalCallout"/>
          <p:cNvSpPr>
            <a:spLocks noEditPoints="1" noChangeArrowheads="1"/>
          </p:cNvSpPr>
          <p:nvPr/>
        </p:nvSpPr>
        <p:spPr bwMode="auto">
          <a:xfrm rot="11661045">
            <a:off x="2453017" y="4461741"/>
            <a:ext cx="2603500" cy="2098675"/>
          </a:xfrm>
          <a:custGeom>
            <a:avLst/>
            <a:gdLst>
              <a:gd name="G0" fmla="+- 0 0 0"/>
              <a:gd name="G1" fmla="+- 10766 0 0"/>
              <a:gd name="T0" fmla="*/ 10800 w 21600"/>
              <a:gd name="T1" fmla="*/ 0 h 21600"/>
              <a:gd name="T2" fmla="*/ 0 w 21600"/>
              <a:gd name="T3" fmla="*/ 8105 h 21600"/>
              <a:gd name="T4" fmla="*/ 10766 w 21600"/>
              <a:gd name="T5" fmla="*/ 21600 h 21600"/>
              <a:gd name="T6" fmla="*/ 10800 w 21600"/>
              <a:gd name="T7" fmla="*/ 16210 h 21600"/>
              <a:gd name="T8" fmla="*/ 21600 w 21600"/>
              <a:gd name="T9" fmla="*/ 8105 h 21600"/>
              <a:gd name="T10" fmla="*/ 17694720 60000 65536"/>
              <a:gd name="T11" fmla="*/ 11796480 60000 65536"/>
              <a:gd name="T12" fmla="*/ 5898240 60000 65536"/>
              <a:gd name="T13" fmla="*/ 5898240 60000 65536"/>
              <a:gd name="T14" fmla="*/ 0 60000 65536"/>
              <a:gd name="T15" fmla="*/ 3163 w 21600"/>
              <a:gd name="T16" fmla="*/ 2374 h 21600"/>
              <a:gd name="T17" fmla="*/ 18437 w 21600"/>
              <a:gd name="T18" fmla="*/ 13836 h 21600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21600" h="21600">
                <a:moveTo>
                  <a:pt x="10766" y="21600"/>
                </a:moveTo>
                <a:lnTo>
                  <a:pt x="9590" y="16158"/>
                </a:lnTo>
                <a:cubicBezTo>
                  <a:pt x="9991" y="16192"/>
                  <a:pt x="10395" y="16210"/>
                  <a:pt x="10800" y="16210"/>
                </a:cubicBezTo>
                <a:cubicBezTo>
                  <a:pt x="16764" y="16210"/>
                  <a:pt x="21600" y="12581"/>
                  <a:pt x="21600" y="8105"/>
                </a:cubicBezTo>
                <a:cubicBezTo>
                  <a:pt x="21600" y="3628"/>
                  <a:pt x="16764" y="0"/>
                  <a:pt x="10800" y="0"/>
                </a:cubicBezTo>
                <a:cubicBezTo>
                  <a:pt x="4835" y="0"/>
                  <a:pt x="0" y="3628"/>
                  <a:pt x="0" y="8105"/>
                </a:cubicBezTo>
                <a:cubicBezTo>
                  <a:pt x="-1" y="10568"/>
                  <a:pt x="1493" y="12898"/>
                  <a:pt x="4057" y="14436"/>
                </a:cubicBezTo>
                <a:close/>
              </a:path>
            </a:pathLst>
          </a:custGeom>
          <a:solidFill>
            <a:srgbClr val="00B0F0"/>
          </a:solidFill>
          <a:ln w="9525">
            <a:solidFill>
              <a:srgbClr val="000000"/>
            </a:solidFill>
            <a:miter lim="800000"/>
            <a:headEnd/>
            <a:tailEnd/>
          </a:ln>
          <a:effectLst>
            <a:outerShdw dist="107763" dir="2700000" algn="ctr" rotWithShape="0">
              <a:srgbClr val="808080"/>
            </a:outerShdw>
          </a:effectLst>
        </p:spPr>
        <p:txBody>
          <a:bodyPr rot="10800000" vert="eaVert"/>
          <a:lstStyle/>
          <a:p>
            <a:pPr>
              <a:defRPr/>
            </a:pPr>
            <a:endParaRPr lang="it-IT" b="1">
              <a:latin typeface="Arial" pitchFamily="34" charset="0"/>
            </a:endParaRPr>
          </a:p>
        </p:txBody>
      </p:sp>
      <p:sp>
        <p:nvSpPr>
          <p:cNvPr id="32775" name="Text Box 8"/>
          <p:cNvSpPr txBox="1">
            <a:spLocks noChangeArrowheads="1"/>
          </p:cNvSpPr>
          <p:nvPr/>
        </p:nvSpPr>
        <p:spPr bwMode="auto">
          <a:xfrm rot="810639">
            <a:off x="2547337" y="5378647"/>
            <a:ext cx="2374900" cy="8255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/>
            <a:r>
              <a:rPr lang="it-IT" altLang="it-IT" sz="1600" b="1" dirty="0"/>
              <a:t>AFT come strumento di continuità assistenziale (AP, CA)</a:t>
            </a:r>
          </a:p>
        </p:txBody>
      </p:sp>
      <p:sp>
        <p:nvSpPr>
          <p:cNvPr id="62473" name="PubOvalCallout"/>
          <p:cNvSpPr>
            <a:spLocks noEditPoints="1" noChangeArrowheads="1"/>
          </p:cNvSpPr>
          <p:nvPr/>
        </p:nvSpPr>
        <p:spPr bwMode="auto">
          <a:xfrm rot="8582634">
            <a:off x="4813933" y="4298824"/>
            <a:ext cx="1715216" cy="2553574"/>
          </a:xfrm>
          <a:custGeom>
            <a:avLst/>
            <a:gdLst>
              <a:gd name="G0" fmla="+- 0 0 0"/>
              <a:gd name="G1" fmla="+- 10766 0 0"/>
              <a:gd name="T0" fmla="*/ 10800 w 21600"/>
              <a:gd name="T1" fmla="*/ 0 h 21600"/>
              <a:gd name="T2" fmla="*/ 0 w 21600"/>
              <a:gd name="T3" fmla="*/ 8105 h 21600"/>
              <a:gd name="T4" fmla="*/ 10766 w 21600"/>
              <a:gd name="T5" fmla="*/ 21600 h 21600"/>
              <a:gd name="T6" fmla="*/ 10800 w 21600"/>
              <a:gd name="T7" fmla="*/ 16210 h 21600"/>
              <a:gd name="T8" fmla="*/ 21600 w 21600"/>
              <a:gd name="T9" fmla="*/ 8105 h 21600"/>
              <a:gd name="T10" fmla="*/ 17694720 60000 65536"/>
              <a:gd name="T11" fmla="*/ 11796480 60000 65536"/>
              <a:gd name="T12" fmla="*/ 5898240 60000 65536"/>
              <a:gd name="T13" fmla="*/ 5898240 60000 65536"/>
              <a:gd name="T14" fmla="*/ 0 60000 65536"/>
              <a:gd name="T15" fmla="*/ 3163 w 21600"/>
              <a:gd name="T16" fmla="*/ 2374 h 21600"/>
              <a:gd name="T17" fmla="*/ 18437 w 21600"/>
              <a:gd name="T18" fmla="*/ 13836 h 21600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21600" h="21600">
                <a:moveTo>
                  <a:pt x="10766" y="21600"/>
                </a:moveTo>
                <a:lnTo>
                  <a:pt x="9590" y="16158"/>
                </a:lnTo>
                <a:cubicBezTo>
                  <a:pt x="9991" y="16192"/>
                  <a:pt x="10395" y="16210"/>
                  <a:pt x="10800" y="16210"/>
                </a:cubicBezTo>
                <a:cubicBezTo>
                  <a:pt x="16764" y="16210"/>
                  <a:pt x="21600" y="12581"/>
                  <a:pt x="21600" y="8105"/>
                </a:cubicBezTo>
                <a:cubicBezTo>
                  <a:pt x="21600" y="3628"/>
                  <a:pt x="16764" y="0"/>
                  <a:pt x="10800" y="0"/>
                </a:cubicBezTo>
                <a:cubicBezTo>
                  <a:pt x="4835" y="0"/>
                  <a:pt x="0" y="3628"/>
                  <a:pt x="0" y="8105"/>
                </a:cubicBezTo>
                <a:cubicBezTo>
                  <a:pt x="-1" y="10568"/>
                  <a:pt x="1493" y="12898"/>
                  <a:pt x="4057" y="14436"/>
                </a:cubicBezTo>
                <a:close/>
              </a:path>
            </a:pathLst>
          </a:custGeom>
          <a:solidFill>
            <a:srgbClr val="FFC000"/>
          </a:solidFill>
          <a:ln w="9525">
            <a:solidFill>
              <a:srgbClr val="000000"/>
            </a:solidFill>
            <a:miter lim="800000"/>
            <a:headEnd/>
            <a:tailEnd/>
          </a:ln>
          <a:effectLst>
            <a:outerShdw dist="107763" dir="2700000" algn="ctr" rotWithShape="0">
              <a:srgbClr val="808080"/>
            </a:outerShdw>
          </a:effectLst>
        </p:spPr>
        <p:txBody>
          <a:bodyPr rot="10800000" vert="eaVert"/>
          <a:lstStyle/>
          <a:p>
            <a:pPr>
              <a:defRPr/>
            </a:pPr>
            <a:endParaRPr lang="it-IT" b="1">
              <a:latin typeface="Arial" pitchFamily="34" charset="0"/>
            </a:endParaRPr>
          </a:p>
        </p:txBody>
      </p:sp>
      <p:sp>
        <p:nvSpPr>
          <p:cNvPr id="32777" name="Text Box 10"/>
          <p:cNvSpPr txBox="1">
            <a:spLocks noChangeArrowheads="1"/>
          </p:cNvSpPr>
          <p:nvPr/>
        </p:nvSpPr>
        <p:spPr bwMode="auto">
          <a:xfrm>
            <a:off x="5056895" y="5096275"/>
            <a:ext cx="1439391" cy="8309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/>
            <a:r>
              <a:rPr lang="it-IT" altLang="it-IT" sz="1600" b="1" dirty="0"/>
              <a:t>Una </a:t>
            </a:r>
            <a:r>
              <a:rPr lang="it-IT" altLang="it-IT" sz="1600" b="1" dirty="0" err="1" smtClean="0"/>
              <a:t>CdS</a:t>
            </a:r>
            <a:r>
              <a:rPr lang="it-IT" altLang="it-IT" sz="1600" b="1" dirty="0" smtClean="0"/>
              <a:t> di riferimento </a:t>
            </a:r>
            <a:r>
              <a:rPr lang="it-IT" altLang="it-IT" sz="1600" b="1" dirty="0"/>
              <a:t>per ogni AFT</a:t>
            </a:r>
          </a:p>
        </p:txBody>
      </p:sp>
      <p:pic>
        <p:nvPicPr>
          <p:cNvPr id="32778" name="Picture 11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" y="0"/>
            <a:ext cx="1786426" cy="69269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</p:pic>
      <p:sp>
        <p:nvSpPr>
          <p:cNvPr id="62476" name="PubOvalCallout"/>
          <p:cNvSpPr>
            <a:spLocks noEditPoints="1" noChangeArrowheads="1"/>
          </p:cNvSpPr>
          <p:nvPr/>
        </p:nvSpPr>
        <p:spPr bwMode="auto">
          <a:xfrm rot="2594546">
            <a:off x="4853509" y="765319"/>
            <a:ext cx="2055426" cy="2687638"/>
          </a:xfrm>
          <a:custGeom>
            <a:avLst/>
            <a:gdLst>
              <a:gd name="G0" fmla="+- 0 0 0"/>
              <a:gd name="G1" fmla="+- 10766 0 0"/>
              <a:gd name="T0" fmla="*/ 10800 w 21600"/>
              <a:gd name="T1" fmla="*/ 0 h 21600"/>
              <a:gd name="T2" fmla="*/ 0 w 21600"/>
              <a:gd name="T3" fmla="*/ 8105 h 21600"/>
              <a:gd name="T4" fmla="*/ 10766 w 21600"/>
              <a:gd name="T5" fmla="*/ 21600 h 21600"/>
              <a:gd name="T6" fmla="*/ 10800 w 21600"/>
              <a:gd name="T7" fmla="*/ 16210 h 21600"/>
              <a:gd name="T8" fmla="*/ 21600 w 21600"/>
              <a:gd name="T9" fmla="*/ 8105 h 21600"/>
              <a:gd name="T10" fmla="*/ 17694720 60000 65536"/>
              <a:gd name="T11" fmla="*/ 11796480 60000 65536"/>
              <a:gd name="T12" fmla="*/ 5898240 60000 65536"/>
              <a:gd name="T13" fmla="*/ 5898240 60000 65536"/>
              <a:gd name="T14" fmla="*/ 0 60000 65536"/>
              <a:gd name="T15" fmla="*/ 3163 w 21600"/>
              <a:gd name="T16" fmla="*/ 2374 h 21600"/>
              <a:gd name="T17" fmla="*/ 18437 w 21600"/>
              <a:gd name="T18" fmla="*/ 13836 h 21600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21600" h="21600">
                <a:moveTo>
                  <a:pt x="10766" y="21600"/>
                </a:moveTo>
                <a:lnTo>
                  <a:pt x="9590" y="16158"/>
                </a:lnTo>
                <a:cubicBezTo>
                  <a:pt x="9991" y="16192"/>
                  <a:pt x="10395" y="16210"/>
                  <a:pt x="10800" y="16210"/>
                </a:cubicBezTo>
                <a:cubicBezTo>
                  <a:pt x="16764" y="16210"/>
                  <a:pt x="21600" y="12581"/>
                  <a:pt x="21600" y="8105"/>
                </a:cubicBezTo>
                <a:cubicBezTo>
                  <a:pt x="21600" y="3628"/>
                  <a:pt x="16764" y="0"/>
                  <a:pt x="10800" y="0"/>
                </a:cubicBezTo>
                <a:cubicBezTo>
                  <a:pt x="4835" y="0"/>
                  <a:pt x="0" y="3628"/>
                  <a:pt x="0" y="8105"/>
                </a:cubicBezTo>
                <a:cubicBezTo>
                  <a:pt x="-1" y="10568"/>
                  <a:pt x="1493" y="12898"/>
                  <a:pt x="4057" y="14436"/>
                </a:cubicBezTo>
                <a:close/>
              </a:path>
            </a:pathLst>
          </a:custGeom>
          <a:solidFill>
            <a:schemeClr val="tx2">
              <a:lumMod val="20000"/>
              <a:lumOff val="80000"/>
            </a:schemeClr>
          </a:solidFill>
          <a:ln w="9525">
            <a:solidFill>
              <a:srgbClr val="000000"/>
            </a:solidFill>
            <a:miter lim="800000"/>
            <a:headEnd/>
            <a:tailEnd/>
          </a:ln>
          <a:effectLst>
            <a:outerShdw dist="107763" dir="2700000" algn="ctr" rotWithShape="0">
              <a:srgbClr val="808080"/>
            </a:outerShdw>
          </a:effectLst>
        </p:spPr>
        <p:txBody>
          <a:bodyPr/>
          <a:lstStyle/>
          <a:p>
            <a:pPr>
              <a:defRPr/>
            </a:pPr>
            <a:endParaRPr lang="it-IT" b="1">
              <a:latin typeface="Arial" pitchFamily="34" charset="0"/>
            </a:endParaRPr>
          </a:p>
        </p:txBody>
      </p:sp>
      <p:sp>
        <p:nvSpPr>
          <p:cNvPr id="32780" name="Text Box 13"/>
          <p:cNvSpPr txBox="1">
            <a:spLocks noChangeArrowheads="1"/>
          </p:cNvSpPr>
          <p:nvPr/>
        </p:nvSpPr>
        <p:spPr bwMode="auto">
          <a:xfrm>
            <a:off x="5056895" y="1211219"/>
            <a:ext cx="2089150" cy="13223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/>
            <a:r>
              <a:rPr lang="it-IT" altLang="it-IT" sz="1600" b="1" dirty="0"/>
              <a:t>Pool infermieri</a:t>
            </a:r>
          </a:p>
          <a:p>
            <a:pPr algn="ctr" eaLnBrk="1" hangingPunct="1"/>
            <a:r>
              <a:rPr lang="it-IT" altLang="it-IT" sz="1600" b="1" dirty="0"/>
              <a:t>OSS per tutti i bisogni dei cittadini assistiti dalla AFT</a:t>
            </a:r>
          </a:p>
        </p:txBody>
      </p:sp>
      <p:sp>
        <p:nvSpPr>
          <p:cNvPr id="32781" name="Rectangle 14"/>
          <p:cNvSpPr>
            <a:spLocks noChangeArrowheads="1"/>
          </p:cNvSpPr>
          <p:nvPr/>
        </p:nvSpPr>
        <p:spPr bwMode="auto">
          <a:xfrm>
            <a:off x="1619250" y="-100013"/>
            <a:ext cx="5976938" cy="107721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algn="ctr" eaLnBrk="1" hangingPunct="1"/>
            <a:r>
              <a:rPr lang="it-IT" altLang="it-IT" sz="3200" b="1">
                <a:solidFill>
                  <a:srgbClr val="C00000"/>
                </a:solidFill>
              </a:rPr>
              <a:t>L’organizzazione delle reti </a:t>
            </a:r>
          </a:p>
          <a:p>
            <a:pPr algn="ctr" eaLnBrk="1" hangingPunct="1"/>
            <a:r>
              <a:rPr lang="it-IT" altLang="it-IT" sz="3200" b="1">
                <a:solidFill>
                  <a:srgbClr val="C00000"/>
                </a:solidFill>
              </a:rPr>
              <a:t>delle Cure Primarie</a:t>
            </a:r>
          </a:p>
        </p:txBody>
      </p:sp>
      <p:sp>
        <p:nvSpPr>
          <p:cNvPr id="32782" name="Text Box 15"/>
          <p:cNvSpPr txBox="1">
            <a:spLocks noChangeArrowheads="1"/>
          </p:cNvSpPr>
          <p:nvPr/>
        </p:nvSpPr>
        <p:spPr bwMode="auto">
          <a:xfrm>
            <a:off x="3708400" y="3580303"/>
            <a:ext cx="1682750" cy="3667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charset="0"/>
              </a:defRPr>
            </a:lvl9pPr>
          </a:lstStyle>
          <a:p>
            <a:pPr eaLnBrk="1" hangingPunct="1"/>
            <a:r>
              <a:rPr lang="it-IT" altLang="it-IT" b="1">
                <a:solidFill>
                  <a:schemeClr val="bg1"/>
                </a:solidFill>
              </a:rPr>
              <a:t>Cure Primarie</a:t>
            </a:r>
          </a:p>
        </p:txBody>
      </p:sp>
      <p:sp>
        <p:nvSpPr>
          <p:cNvPr id="62480" name="PubOvalCallout"/>
          <p:cNvSpPr>
            <a:spLocks noEditPoints="1" noChangeArrowheads="1"/>
          </p:cNvSpPr>
          <p:nvPr/>
        </p:nvSpPr>
        <p:spPr bwMode="auto">
          <a:xfrm rot="18157646">
            <a:off x="1989855" y="2101746"/>
            <a:ext cx="1714846" cy="1818411"/>
          </a:xfrm>
          <a:custGeom>
            <a:avLst/>
            <a:gdLst>
              <a:gd name="G0" fmla="+- 0 0 0"/>
              <a:gd name="G1" fmla="+- 10766 0 0"/>
              <a:gd name="T0" fmla="*/ 10800 w 21600"/>
              <a:gd name="T1" fmla="*/ 0 h 21600"/>
              <a:gd name="T2" fmla="*/ 0 w 21600"/>
              <a:gd name="T3" fmla="*/ 8105 h 21600"/>
              <a:gd name="T4" fmla="*/ 10766 w 21600"/>
              <a:gd name="T5" fmla="*/ 21600 h 21600"/>
              <a:gd name="T6" fmla="*/ 10800 w 21600"/>
              <a:gd name="T7" fmla="*/ 16210 h 21600"/>
              <a:gd name="T8" fmla="*/ 21600 w 21600"/>
              <a:gd name="T9" fmla="*/ 8105 h 21600"/>
              <a:gd name="T10" fmla="*/ 17694720 60000 65536"/>
              <a:gd name="T11" fmla="*/ 11796480 60000 65536"/>
              <a:gd name="T12" fmla="*/ 5898240 60000 65536"/>
              <a:gd name="T13" fmla="*/ 5898240 60000 65536"/>
              <a:gd name="T14" fmla="*/ 0 60000 65536"/>
              <a:gd name="T15" fmla="*/ 3163 w 21600"/>
              <a:gd name="T16" fmla="*/ 2374 h 21600"/>
              <a:gd name="T17" fmla="*/ 18437 w 21600"/>
              <a:gd name="T18" fmla="*/ 13836 h 21600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21600" h="21600">
                <a:moveTo>
                  <a:pt x="10766" y="21600"/>
                </a:moveTo>
                <a:lnTo>
                  <a:pt x="9590" y="16158"/>
                </a:lnTo>
                <a:cubicBezTo>
                  <a:pt x="9991" y="16192"/>
                  <a:pt x="10395" y="16210"/>
                  <a:pt x="10800" y="16210"/>
                </a:cubicBezTo>
                <a:cubicBezTo>
                  <a:pt x="16764" y="16210"/>
                  <a:pt x="21600" y="12581"/>
                  <a:pt x="21600" y="8105"/>
                </a:cubicBezTo>
                <a:cubicBezTo>
                  <a:pt x="21600" y="3628"/>
                  <a:pt x="16764" y="0"/>
                  <a:pt x="10800" y="0"/>
                </a:cubicBezTo>
                <a:cubicBezTo>
                  <a:pt x="4835" y="0"/>
                  <a:pt x="0" y="3628"/>
                  <a:pt x="0" y="8105"/>
                </a:cubicBezTo>
                <a:cubicBezTo>
                  <a:pt x="-1" y="10568"/>
                  <a:pt x="1493" y="12898"/>
                  <a:pt x="4057" y="14436"/>
                </a:cubicBezTo>
                <a:close/>
              </a:path>
            </a:pathLst>
          </a:custGeom>
          <a:solidFill>
            <a:srgbClr val="FFFF00"/>
          </a:solidFill>
          <a:ln w="9525">
            <a:solidFill>
              <a:srgbClr val="000000"/>
            </a:solidFill>
            <a:miter lim="800000"/>
            <a:headEnd/>
            <a:tailEnd/>
          </a:ln>
          <a:effectLst>
            <a:outerShdw dist="107763" dir="2700000" algn="ctr" rotWithShape="0">
              <a:srgbClr val="808080"/>
            </a:outerShdw>
          </a:effectLst>
        </p:spPr>
        <p:txBody>
          <a:bodyPr/>
          <a:lstStyle/>
          <a:p>
            <a:pPr algn="ctr">
              <a:defRPr/>
            </a:pPr>
            <a:r>
              <a:rPr lang="it-IT" b="1" dirty="0">
                <a:latin typeface="Arial" pitchFamily="34" charset="0"/>
              </a:rPr>
              <a:t>AFT e MMG esperti</a:t>
            </a:r>
          </a:p>
        </p:txBody>
      </p:sp>
      <p:sp>
        <p:nvSpPr>
          <p:cNvPr id="18" name="PubOvalCallout"/>
          <p:cNvSpPr>
            <a:spLocks noEditPoints="1" noChangeArrowheads="1"/>
          </p:cNvSpPr>
          <p:nvPr/>
        </p:nvSpPr>
        <p:spPr bwMode="auto">
          <a:xfrm rot="6623398">
            <a:off x="6332232" y="3102414"/>
            <a:ext cx="1252537" cy="3268663"/>
          </a:xfrm>
          <a:custGeom>
            <a:avLst/>
            <a:gdLst>
              <a:gd name="G0" fmla="+- 0 0 0"/>
              <a:gd name="G1" fmla="+- 10766 0 0"/>
              <a:gd name="T0" fmla="*/ 10800 w 21600"/>
              <a:gd name="T1" fmla="*/ 0 h 21600"/>
              <a:gd name="T2" fmla="*/ 0 w 21600"/>
              <a:gd name="T3" fmla="*/ 8105 h 21600"/>
              <a:gd name="T4" fmla="*/ 10766 w 21600"/>
              <a:gd name="T5" fmla="*/ 21600 h 21600"/>
              <a:gd name="T6" fmla="*/ 10800 w 21600"/>
              <a:gd name="T7" fmla="*/ 16210 h 21600"/>
              <a:gd name="T8" fmla="*/ 21600 w 21600"/>
              <a:gd name="T9" fmla="*/ 8105 h 21600"/>
              <a:gd name="T10" fmla="*/ 17694720 60000 65536"/>
              <a:gd name="T11" fmla="*/ 11796480 60000 65536"/>
              <a:gd name="T12" fmla="*/ 5898240 60000 65536"/>
              <a:gd name="T13" fmla="*/ 5898240 60000 65536"/>
              <a:gd name="T14" fmla="*/ 0 60000 65536"/>
              <a:gd name="T15" fmla="*/ 3163 w 21600"/>
              <a:gd name="T16" fmla="*/ 2374 h 21600"/>
              <a:gd name="T17" fmla="*/ 18437 w 21600"/>
              <a:gd name="T18" fmla="*/ 13836 h 21600"/>
            </a:gdLst>
            <a:ahLst/>
            <a:cxnLst>
              <a:cxn ang="T10">
                <a:pos x="T0" y="T1"/>
              </a:cxn>
              <a:cxn ang="T11">
                <a:pos x="T2" y="T3"/>
              </a:cxn>
              <a:cxn ang="T12">
                <a:pos x="T4" y="T5"/>
              </a:cxn>
              <a:cxn ang="T13">
                <a:pos x="T6" y="T7"/>
              </a:cxn>
              <a:cxn ang="T14">
                <a:pos x="T8" y="T9"/>
              </a:cxn>
            </a:cxnLst>
            <a:rect l="T15" t="T16" r="T17" b="T18"/>
            <a:pathLst>
              <a:path w="21600" h="21600">
                <a:moveTo>
                  <a:pt x="10766" y="21600"/>
                </a:moveTo>
                <a:lnTo>
                  <a:pt x="9590" y="16158"/>
                </a:lnTo>
                <a:cubicBezTo>
                  <a:pt x="9991" y="16192"/>
                  <a:pt x="10395" y="16210"/>
                  <a:pt x="10800" y="16210"/>
                </a:cubicBezTo>
                <a:cubicBezTo>
                  <a:pt x="16764" y="16210"/>
                  <a:pt x="21600" y="12581"/>
                  <a:pt x="21600" y="8105"/>
                </a:cubicBezTo>
                <a:cubicBezTo>
                  <a:pt x="21600" y="3628"/>
                  <a:pt x="16764" y="0"/>
                  <a:pt x="10800" y="0"/>
                </a:cubicBezTo>
                <a:cubicBezTo>
                  <a:pt x="4835" y="0"/>
                  <a:pt x="0" y="3628"/>
                  <a:pt x="0" y="8105"/>
                </a:cubicBezTo>
                <a:cubicBezTo>
                  <a:pt x="-1" y="10568"/>
                  <a:pt x="1493" y="12898"/>
                  <a:pt x="4057" y="14436"/>
                </a:cubicBezTo>
                <a:close/>
              </a:path>
            </a:pathLst>
          </a:custGeom>
          <a:solidFill>
            <a:srgbClr val="92D050"/>
          </a:solidFill>
          <a:ln w="9525">
            <a:solidFill>
              <a:srgbClr val="000000"/>
            </a:solidFill>
            <a:miter lim="800000"/>
            <a:headEnd/>
            <a:tailEnd/>
          </a:ln>
          <a:effectLst>
            <a:outerShdw dist="107763" dir="2700000" algn="ctr" rotWithShape="0">
              <a:srgbClr val="808080"/>
            </a:outerShdw>
          </a:effectLst>
        </p:spPr>
        <p:txBody>
          <a:bodyPr rot="10800000" vert="eaVert"/>
          <a:lstStyle/>
          <a:p>
            <a:pPr algn="ctr">
              <a:defRPr/>
            </a:pPr>
            <a:r>
              <a:rPr lang="it-IT" sz="1600" b="1" dirty="0">
                <a:latin typeface="Arial" pitchFamily="34" charset="0"/>
              </a:rPr>
              <a:t>Servizi di Cure Intermedie</a:t>
            </a:r>
          </a:p>
        </p:txBody>
      </p:sp>
      <p:sp>
        <p:nvSpPr>
          <p:cNvPr id="17" name="Text Box 8"/>
          <p:cNvSpPr txBox="1">
            <a:spLocks noChangeArrowheads="1"/>
          </p:cNvSpPr>
          <p:nvPr/>
        </p:nvSpPr>
        <p:spPr bwMode="auto">
          <a:xfrm>
            <a:off x="6325669" y="692696"/>
            <a:ext cx="2699792" cy="276999"/>
          </a:xfrm>
          <a:prstGeom prst="rect">
            <a:avLst/>
          </a:prstGeom>
          <a:noFill/>
          <a:ln>
            <a:noFill/>
          </a:ln>
          <a:extLst/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r">
              <a:spcBef>
                <a:spcPct val="50000"/>
              </a:spcBef>
            </a:pPr>
            <a:r>
              <a:rPr lang="it-IT" altLang="it-IT" sz="1200" i="1" dirty="0">
                <a:solidFill>
                  <a:srgbClr val="0070C0"/>
                </a:solidFill>
              </a:rPr>
              <a:t>Fonte: </a:t>
            </a:r>
            <a:r>
              <a:rPr lang="it-IT" altLang="it-IT" sz="1200" i="1" dirty="0" smtClean="0">
                <a:solidFill>
                  <a:srgbClr val="0070C0"/>
                </a:solidFill>
              </a:rPr>
              <a:t>L. Roti, 2018 modificata</a:t>
            </a:r>
            <a:endParaRPr lang="it-IT" altLang="it-IT" sz="1200" i="1" dirty="0">
              <a:solidFill>
                <a:srgbClr val="0070C0"/>
              </a:solidFill>
            </a:endParaRPr>
          </a:p>
        </p:txBody>
      </p:sp>
      <p:pic>
        <p:nvPicPr>
          <p:cNvPr id="19" name="Picture 2" descr="logo estar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75565" y="10858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0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83619" y="26733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2" name="Picture 3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08625" y="5903756"/>
            <a:ext cx="784276" cy="69546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blipFill dpi="0" rotWithShape="0">
                  <a:blip/>
                  <a:srcRect/>
                  <a:stretch>
                    <a:fillRect/>
                  </a:stretch>
                </a:blip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80808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sp>
        <p:nvSpPr>
          <p:cNvPr id="2" name="Nuvola 1"/>
          <p:cNvSpPr/>
          <p:nvPr/>
        </p:nvSpPr>
        <p:spPr>
          <a:xfrm>
            <a:off x="0" y="1488671"/>
            <a:ext cx="2233550" cy="1240934"/>
          </a:xfrm>
          <a:prstGeom prst="cloud">
            <a:avLst/>
          </a:prstGeom>
          <a:solidFill>
            <a:schemeClr val="tx1">
              <a:lumMod val="75000"/>
              <a:lumOff val="25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it-IT" b="1" dirty="0" smtClean="0"/>
              <a:t>Reti cliniche specialistiche</a:t>
            </a:r>
            <a:endParaRPr lang="it-IT" b="1" dirty="0"/>
          </a:p>
        </p:txBody>
      </p:sp>
      <p:sp>
        <p:nvSpPr>
          <p:cNvPr id="23" name="Nuvola 22"/>
          <p:cNvSpPr/>
          <p:nvPr/>
        </p:nvSpPr>
        <p:spPr>
          <a:xfrm>
            <a:off x="0" y="5495866"/>
            <a:ext cx="2233550" cy="1240934"/>
          </a:xfrm>
          <a:prstGeom prst="cloud">
            <a:avLst/>
          </a:prstGeom>
          <a:solidFill>
            <a:schemeClr val="accent6">
              <a:lumMod val="5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it-IT" b="1" dirty="0" smtClean="0"/>
              <a:t>Reti Socio-Sanitarie Integrate</a:t>
            </a:r>
            <a:endParaRPr lang="it-IT" b="1" dirty="0"/>
          </a:p>
        </p:txBody>
      </p:sp>
    </p:spTree>
    <p:extLst>
      <p:ext uri="{BB962C8B-B14F-4D97-AF65-F5344CB8AC3E}">
        <p14:creationId xmlns:p14="http://schemas.microsoft.com/office/powerpoint/2010/main" val="319609106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Text Box 1"/>
          <p:cNvSpPr txBox="1">
            <a:spLocks noChangeArrowheads="1"/>
          </p:cNvSpPr>
          <p:nvPr/>
        </p:nvSpPr>
        <p:spPr bwMode="auto">
          <a:xfrm>
            <a:off x="0" y="-27384"/>
            <a:ext cx="5652121" cy="941860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  <a:ln>
            <a:noFill/>
          </a:ln>
          <a:effectLst/>
          <a:extLst/>
        </p:spPr>
        <p:txBody>
          <a:bodyPr lIns="81639" tIns="40820" rIns="81639" bIns="40820"/>
          <a:lstStyle>
            <a:lvl1pPr eaLnBrk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1pPr>
            <a:lvl2pPr eaLnBrk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2pPr>
            <a:lvl3pPr eaLnBrk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3pPr>
            <a:lvl4pPr eaLnBrk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4pPr>
            <a:lvl5pPr eaLnBrk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5pPr>
            <a:lvl6pPr marL="2514600" indent="-228600" defTabSz="449263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6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6pPr>
            <a:lvl7pPr marL="2971800" indent="-228600" defTabSz="449263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6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7pPr>
            <a:lvl8pPr marL="3429000" indent="-228600" defTabSz="449263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6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8pPr>
            <a:lvl9pPr marL="3886200" indent="-228600" defTabSz="449263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6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9pPr>
          </a:lstStyle>
          <a:p>
            <a:pPr algn="ctr" eaLnBrk="1">
              <a:lnSpc>
                <a:spcPct val="90000"/>
              </a:lnSpc>
              <a:spcBef>
                <a:spcPts val="579"/>
              </a:spcBef>
            </a:pPr>
            <a:r>
              <a:rPr lang="it-IT" altLang="it-IT" sz="2900" b="1" dirty="0">
                <a:solidFill>
                  <a:srgbClr val="000000"/>
                </a:solidFill>
                <a:latin typeface="Calibri" pitchFamily="32" charset="0"/>
              </a:rPr>
              <a:t>La casa della salute come esempio </a:t>
            </a:r>
            <a:endParaRPr lang="it-IT" altLang="it-IT" sz="2900" b="1" dirty="0" smtClean="0">
              <a:solidFill>
                <a:srgbClr val="000000"/>
              </a:solidFill>
              <a:latin typeface="Calibri" pitchFamily="32" charset="0"/>
            </a:endParaRPr>
          </a:p>
          <a:p>
            <a:pPr algn="ctr" eaLnBrk="1">
              <a:lnSpc>
                <a:spcPct val="90000"/>
              </a:lnSpc>
              <a:spcBef>
                <a:spcPts val="579"/>
              </a:spcBef>
            </a:pPr>
            <a:r>
              <a:rPr lang="it-IT" altLang="it-IT" sz="2900" b="1" dirty="0" smtClean="0">
                <a:solidFill>
                  <a:srgbClr val="000000"/>
                </a:solidFill>
                <a:latin typeface="Calibri" pitchFamily="32" charset="0"/>
              </a:rPr>
              <a:t>di </a:t>
            </a:r>
            <a:r>
              <a:rPr lang="it-IT" altLang="it-IT" sz="2900" b="1" dirty="0">
                <a:solidFill>
                  <a:srgbClr val="000000"/>
                </a:solidFill>
                <a:latin typeface="Calibri" pitchFamily="32" charset="0"/>
              </a:rPr>
              <a:t>integrazione socio-sanitaria </a:t>
            </a:r>
          </a:p>
        </p:txBody>
      </p:sp>
      <p:sp>
        <p:nvSpPr>
          <p:cNvPr id="30723" name="Rectangle 2"/>
          <p:cNvSpPr>
            <a:spLocks noChangeArrowheads="1"/>
          </p:cNvSpPr>
          <p:nvPr/>
        </p:nvSpPr>
        <p:spPr bwMode="auto">
          <a:xfrm>
            <a:off x="121883" y="984260"/>
            <a:ext cx="5242205" cy="544377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80808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  <p:txBody>
          <a:bodyPr lIns="81639" tIns="40820" rIns="81639" bIns="40820"/>
          <a:lstStyle>
            <a:lvl1pPr eaLnBrk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1pPr>
            <a:lvl2pPr eaLnBrk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2pPr>
            <a:lvl3pPr eaLnBrk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3pPr>
            <a:lvl4pPr eaLnBrk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4pPr>
            <a:lvl5pPr eaLnBrk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5pPr>
            <a:lvl6pPr marL="2514600" indent="-228600" defTabSz="449263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6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6pPr>
            <a:lvl7pPr marL="2971800" indent="-228600" defTabSz="449263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6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7pPr>
            <a:lvl8pPr marL="3429000" indent="-228600" defTabSz="449263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6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8pPr>
            <a:lvl9pPr marL="3886200" indent="-228600" defTabSz="449263" eaLnBrk="0" fontAlgn="base" hangingPunct="0">
              <a:lnSpc>
                <a:spcPct val="93000"/>
              </a:lnSpc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6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  <a:tab pos="9410700" algn="l"/>
              </a:tabLst>
              <a:defRPr>
                <a:solidFill>
                  <a:schemeClr val="bg1"/>
                </a:solidFill>
                <a:latin typeface="Arial" charset="0"/>
                <a:ea typeface="Microsoft YaHei" charset="-122"/>
              </a:defRPr>
            </a:lvl9pPr>
          </a:lstStyle>
          <a:p>
            <a:pPr eaLnBrk="1">
              <a:buClrTx/>
              <a:buFontTx/>
              <a:buNone/>
            </a:pPr>
            <a:r>
              <a:rPr lang="it-IT" altLang="it-IT" sz="2400" b="1" dirty="0">
                <a:solidFill>
                  <a:srgbClr val="000000"/>
                </a:solidFill>
                <a:latin typeface="Calibri" pitchFamily="32" charset="0"/>
              </a:rPr>
              <a:t>La Casa della Salute è la sede pubblica dove trovano allocazione, in uno </a:t>
            </a:r>
            <a:r>
              <a:rPr lang="it-IT" altLang="it-IT" sz="2400" b="1" dirty="0">
                <a:solidFill>
                  <a:srgbClr val="FF0000"/>
                </a:solidFill>
                <a:latin typeface="Calibri" pitchFamily="32" charset="0"/>
              </a:rPr>
              <a:t>stesso spazio fisico</a:t>
            </a:r>
            <a:r>
              <a:rPr lang="it-IT" altLang="it-IT" sz="2400" b="1" dirty="0">
                <a:solidFill>
                  <a:srgbClr val="000000"/>
                </a:solidFill>
                <a:latin typeface="Calibri" pitchFamily="32" charset="0"/>
              </a:rPr>
              <a:t>, i servizi territoriali che erogano </a:t>
            </a:r>
            <a:r>
              <a:rPr lang="it-IT" altLang="it-IT" sz="2400" b="1" u="sng" dirty="0">
                <a:solidFill>
                  <a:srgbClr val="FF9900"/>
                </a:solidFill>
                <a:latin typeface="Calibri" pitchFamily="32" charset="0"/>
              </a:rPr>
              <a:t>prestazioni sanitarie</a:t>
            </a:r>
            <a:r>
              <a:rPr lang="it-IT" altLang="it-IT" sz="2400" b="1" dirty="0">
                <a:solidFill>
                  <a:srgbClr val="000000"/>
                </a:solidFill>
                <a:latin typeface="Calibri" pitchFamily="32" charset="0"/>
              </a:rPr>
              <a:t> (Medici di Medicina Generale, Medici Specialisti, Infermieri, ecc.) e </a:t>
            </a:r>
            <a:r>
              <a:rPr lang="it-IT" altLang="it-IT" sz="2400" b="1" u="sng" dirty="0">
                <a:solidFill>
                  <a:srgbClr val="0000FF"/>
                </a:solidFill>
                <a:latin typeface="Calibri" pitchFamily="32" charset="0"/>
              </a:rPr>
              <a:t>socio-assistenziali</a:t>
            </a:r>
            <a:r>
              <a:rPr lang="it-IT" altLang="it-IT" sz="2400" b="1" dirty="0">
                <a:solidFill>
                  <a:srgbClr val="000000"/>
                </a:solidFill>
                <a:latin typeface="Calibri" pitchFamily="32" charset="0"/>
              </a:rPr>
              <a:t> per una porzione di popolazione; in essa si vuole realizzare la </a:t>
            </a:r>
            <a:r>
              <a:rPr lang="it-IT" altLang="it-IT" sz="2400" b="1" u="sng" dirty="0">
                <a:solidFill>
                  <a:srgbClr val="990099"/>
                </a:solidFill>
                <a:latin typeface="Calibri" pitchFamily="32" charset="0"/>
              </a:rPr>
              <a:t>presa in carico</a:t>
            </a:r>
            <a:r>
              <a:rPr lang="it-IT" altLang="it-IT" sz="2400" b="1" u="sng" dirty="0">
                <a:solidFill>
                  <a:srgbClr val="000000"/>
                </a:solidFill>
                <a:latin typeface="Calibri" pitchFamily="32" charset="0"/>
              </a:rPr>
              <a:t> </a:t>
            </a:r>
            <a:r>
              <a:rPr lang="it-IT" altLang="it-IT" sz="2400" b="1" dirty="0">
                <a:solidFill>
                  <a:srgbClr val="000000"/>
                </a:solidFill>
                <a:latin typeface="Calibri" pitchFamily="32" charset="0"/>
              </a:rPr>
              <a:t>delle persone e si attuano </a:t>
            </a:r>
            <a:r>
              <a:rPr lang="it-IT" altLang="it-IT" sz="2400" b="1" dirty="0">
                <a:solidFill>
                  <a:srgbClr val="009900"/>
                </a:solidFill>
                <a:latin typeface="Calibri" pitchFamily="32" charset="0"/>
              </a:rPr>
              <a:t>azioni di diagnosi e cura, di prevenzione </a:t>
            </a:r>
            <a:r>
              <a:rPr lang="it-IT" altLang="it-IT" sz="2400" b="1" dirty="0">
                <a:solidFill>
                  <a:srgbClr val="000000"/>
                </a:solidFill>
                <a:latin typeface="Calibri" pitchFamily="32" charset="0"/>
              </a:rPr>
              <a:t>per </a:t>
            </a:r>
            <a:r>
              <a:rPr lang="it-IT" altLang="it-IT" sz="2400" b="1" dirty="0">
                <a:solidFill>
                  <a:schemeClr val="tx1"/>
                </a:solidFill>
                <a:latin typeface="Calibri" pitchFamily="32" charset="0"/>
              </a:rPr>
              <a:t>tutto l’arco della vita ed </a:t>
            </a:r>
            <a:r>
              <a:rPr lang="it-IT" altLang="it-IT" sz="2400" b="1" dirty="0">
                <a:solidFill>
                  <a:srgbClr val="008000"/>
                </a:solidFill>
                <a:latin typeface="Calibri" pitchFamily="32" charset="0"/>
              </a:rPr>
              <a:t>di promozione della salute</a:t>
            </a:r>
            <a:r>
              <a:rPr lang="it-IT" altLang="it-IT" sz="2400" b="1" dirty="0" smtClean="0">
                <a:solidFill>
                  <a:schemeClr val="tx1"/>
                </a:solidFill>
                <a:latin typeface="Calibri" pitchFamily="32" charset="0"/>
              </a:rPr>
              <a:t>.</a:t>
            </a:r>
          </a:p>
          <a:p>
            <a:pPr eaLnBrk="1"/>
            <a:r>
              <a:rPr lang="it-IT" sz="2400" b="1" dirty="0">
                <a:solidFill>
                  <a:srgbClr val="0070C0"/>
                </a:solidFill>
                <a:latin typeface="+mn-lt"/>
              </a:rPr>
              <a:t>La </a:t>
            </a:r>
            <a:r>
              <a:rPr lang="it-IT" sz="2400" b="1" dirty="0" err="1" smtClean="0">
                <a:solidFill>
                  <a:srgbClr val="0070C0"/>
                </a:solidFill>
                <a:latin typeface="+mn-lt"/>
              </a:rPr>
              <a:t>CdS</a:t>
            </a:r>
            <a:r>
              <a:rPr lang="it-IT" sz="2400" b="1" dirty="0" smtClean="0">
                <a:solidFill>
                  <a:srgbClr val="0070C0"/>
                </a:solidFill>
                <a:latin typeface="+mn-lt"/>
              </a:rPr>
              <a:t> </a:t>
            </a:r>
            <a:r>
              <a:rPr lang="it-IT" sz="2400" b="1" dirty="0">
                <a:solidFill>
                  <a:srgbClr val="0070C0"/>
                </a:solidFill>
                <a:latin typeface="+mn-lt"/>
              </a:rPr>
              <a:t>diventa l’unità di base della </a:t>
            </a:r>
            <a:r>
              <a:rPr lang="it-IT" sz="2400" b="1" dirty="0" smtClean="0">
                <a:solidFill>
                  <a:srgbClr val="0070C0"/>
                </a:solidFill>
                <a:latin typeface="+mn-lt"/>
              </a:rPr>
              <a:t>produzione/integrazione </a:t>
            </a:r>
            <a:r>
              <a:rPr lang="it-IT" sz="2400" b="1" dirty="0">
                <a:solidFill>
                  <a:srgbClr val="0070C0"/>
                </a:solidFill>
                <a:latin typeface="+mn-lt"/>
              </a:rPr>
              <a:t>socio-sanitaria nel territorio.</a:t>
            </a:r>
          </a:p>
          <a:p>
            <a:pPr eaLnBrk="1">
              <a:buClrTx/>
              <a:buFontTx/>
              <a:buNone/>
            </a:pPr>
            <a:endParaRPr lang="it-IT" altLang="it-IT" sz="2400" b="1" dirty="0">
              <a:solidFill>
                <a:srgbClr val="000000"/>
              </a:solidFill>
              <a:latin typeface="Calibri" pitchFamily="32" charset="0"/>
            </a:endParaRPr>
          </a:p>
        </p:txBody>
      </p:sp>
      <p:pic>
        <p:nvPicPr>
          <p:cNvPr id="11" name="Picture 7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5000" y="6425899"/>
            <a:ext cx="1026720" cy="4292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" name="Picture 2" descr="logo estar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6402501"/>
            <a:ext cx="635000" cy="45264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Picture 1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52121" y="4976145"/>
            <a:ext cx="3491880" cy="188185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blipFill dpi="0" rotWithShape="0">
                  <a:blip/>
                  <a:srcRect/>
                  <a:stretch>
                    <a:fillRect/>
                  </a:stretch>
                </a:blip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80808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pic>
        <p:nvPicPr>
          <p:cNvPr id="9" name="Picture 1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52121" y="3454097"/>
            <a:ext cx="3511887" cy="152204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blipFill dpi="0" rotWithShape="0">
                  <a:blip/>
                  <a:srcRect/>
                  <a:stretch>
                    <a:fillRect/>
                  </a:stretch>
                </a:blip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80808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grpSp>
        <p:nvGrpSpPr>
          <p:cNvPr id="12" name="Group 2"/>
          <p:cNvGrpSpPr>
            <a:grpSpLocks/>
          </p:cNvGrpSpPr>
          <p:nvPr/>
        </p:nvGrpSpPr>
        <p:grpSpPr bwMode="auto">
          <a:xfrm>
            <a:off x="5652121" y="1628800"/>
            <a:ext cx="3511887" cy="1825297"/>
            <a:chOff x="974" y="1131"/>
            <a:chExt cx="4346" cy="2946"/>
          </a:xfrm>
        </p:grpSpPr>
        <p:pic>
          <p:nvPicPr>
            <p:cNvPr id="13" name="Picture 3"/>
            <p:cNvPicPr>
              <a:picLocks noChangeAspect="1" noChangeArrowheads="1"/>
            </p:cNvPicPr>
            <p:nvPr/>
          </p:nvPicPr>
          <p:blipFill>
            <a:blip r:embed="rId7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974" y="1131"/>
              <a:ext cx="4346" cy="2946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blipFill dpi="0" rotWithShape="0">
                    <a:blip/>
                    <a:srcRect/>
                    <a:stretch>
                      <a:fillRect/>
                    </a:stretch>
                  </a:blip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808080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rgbClr val="808080"/>
                    </a:outerShdw>
                  </a:effectLst>
                </a14:hiddenEffects>
              </a:ext>
            </a:extLst>
          </p:spPr>
        </p:pic>
        <p:sp>
          <p:nvSpPr>
            <p:cNvPr id="14" name="Rectangle 4"/>
            <p:cNvSpPr>
              <a:spLocks noChangeArrowheads="1"/>
            </p:cNvSpPr>
            <p:nvPr/>
          </p:nvSpPr>
          <p:spPr bwMode="auto">
            <a:xfrm>
              <a:off x="974" y="1131"/>
              <a:ext cx="4346" cy="2946"/>
            </a:xfrm>
            <a:prstGeom prst="rect">
              <a:avLst/>
            </a:prstGeom>
            <a:noFill/>
            <a:ln>
              <a:noFill/>
            </a:ln>
            <a:effectLst/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808080"/>
                  </a:solidFill>
                  <a:round/>
                  <a:headEnd/>
                  <a:tailEnd/>
                </a14:hiddenLine>
              </a:ext>
              <a:ext uri="{AF507438-7753-43E0-B8FC-AC1667EBCBE1}">
                <a14:hiddenEffects xmlns:a14="http://schemas.microsoft.com/office/drawing/2010/main">
                  <a:effectLst>
                    <a:outerShdw dist="35921" dir="2700000" algn="ctr" rotWithShape="0">
                      <a:srgbClr val="808080"/>
                    </a:outerShdw>
                  </a:effectLst>
                </a14:hiddenEffects>
              </a:ext>
            </a:extLst>
          </p:spPr>
          <p:txBody>
            <a:bodyPr wrap="none" anchor="ctr"/>
            <a:lstStyle/>
            <a:p>
              <a:endParaRPr lang="it-IT" altLang="it-IT"/>
            </a:p>
          </p:txBody>
        </p:sp>
      </p:grpSp>
      <p:pic>
        <p:nvPicPr>
          <p:cNvPr id="15" name="Picture 2"/>
          <p:cNvPicPr>
            <a:picLocks noChangeAspect="1" noChangeArrowheads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52121" y="-41173"/>
            <a:ext cx="3511887" cy="166997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blipFill dpi="0" rotWithShape="0">
                  <a:blip/>
                  <a:srcRect/>
                  <a:stretch>
                    <a:fillRect/>
                  </a:stretch>
                </a:blip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80808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292350099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12" y="671345"/>
            <a:ext cx="4741510" cy="270892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Picture 2" descr="logo estar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24636" y="-14287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Picture 7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0364" y="0"/>
            <a:ext cx="846137" cy="3540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0" name="Segnaposto contenuto 2"/>
          <p:cNvSpPr txBox="1">
            <a:spLocks/>
          </p:cNvSpPr>
          <p:nvPr/>
        </p:nvSpPr>
        <p:spPr>
          <a:xfrm>
            <a:off x="0" y="3380265"/>
            <a:ext cx="9252520" cy="3456384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Arial" panose="020B0604020202020204" pitchFamily="34" charset="0"/>
              <a:buNone/>
            </a:pPr>
            <a:r>
              <a:rPr lang="it-IT" sz="1600" b="1" dirty="0" smtClean="0"/>
              <a:t>Garantisce il </a:t>
            </a:r>
            <a:r>
              <a:rPr lang="it-IT" sz="1600" b="1" dirty="0" smtClean="0">
                <a:solidFill>
                  <a:srgbClr val="00B050"/>
                </a:solidFill>
              </a:rPr>
              <a:t>governo dell'</a:t>
            </a:r>
            <a:r>
              <a:rPr lang="it-IT" sz="1600" b="1" u="sng" dirty="0" smtClean="0">
                <a:solidFill>
                  <a:srgbClr val="00B050"/>
                </a:solidFill>
              </a:rPr>
              <a:t>interfaccia Ospedale-territorio </a:t>
            </a:r>
            <a:r>
              <a:rPr lang="it-IT" sz="1600" b="1" dirty="0" smtClean="0"/>
              <a:t>e la </a:t>
            </a:r>
            <a:r>
              <a:rPr lang="it-IT" sz="1600" b="1" u="sng" dirty="0" smtClean="0">
                <a:solidFill>
                  <a:srgbClr val="00B050"/>
                </a:solidFill>
              </a:rPr>
              <a:t>continuità assistenziale del paziente</a:t>
            </a:r>
            <a:r>
              <a:rPr lang="it-IT" sz="1600" b="1" dirty="0" smtClean="0"/>
              <a:t> nel percorso di dimissione. </a:t>
            </a:r>
          </a:p>
          <a:p>
            <a:pPr marL="0" indent="0">
              <a:buFont typeface="Arial" panose="020B0604020202020204" pitchFamily="34" charset="0"/>
              <a:buNone/>
            </a:pPr>
            <a:r>
              <a:rPr lang="it-IT" sz="1600" b="1" dirty="0" smtClean="0"/>
              <a:t>E’ lo </a:t>
            </a:r>
            <a:r>
              <a:rPr lang="it-IT" sz="1600" b="1" u="sng" dirty="0" smtClean="0">
                <a:solidFill>
                  <a:srgbClr val="00B050"/>
                </a:solidFill>
              </a:rPr>
              <a:t>strumento operativo di governo dei percorsi ospedale-territorio e </a:t>
            </a:r>
            <a:r>
              <a:rPr lang="it-IT" sz="1600" b="1" u="sng" dirty="0" smtClean="0">
                <a:solidFill>
                  <a:srgbClr val="FF0000"/>
                </a:solidFill>
              </a:rPr>
              <a:t>fa capo funzionalmente alla Zona-Distretto</a:t>
            </a:r>
            <a:r>
              <a:rPr lang="it-IT" sz="1600" b="1" dirty="0" smtClean="0"/>
              <a:t>, pur trovando collocazione nel presidio ospedaliero di riferimento.</a:t>
            </a:r>
          </a:p>
          <a:p>
            <a:pPr marL="0" indent="0">
              <a:buFont typeface="Arial" panose="020B0604020202020204" pitchFamily="34" charset="0"/>
              <a:buNone/>
            </a:pPr>
            <a:r>
              <a:rPr lang="it-IT" sz="1600" b="1" dirty="0" smtClean="0"/>
              <a:t>Promuove ed utilizza strumenti di </a:t>
            </a:r>
            <a:r>
              <a:rPr lang="it-IT" sz="1600" b="1" i="1" dirty="0" err="1" smtClean="0">
                <a:solidFill>
                  <a:schemeClr val="accent2">
                    <a:lumMod val="75000"/>
                  </a:schemeClr>
                </a:solidFill>
              </a:rPr>
              <a:t>handover</a:t>
            </a:r>
            <a:r>
              <a:rPr lang="it-IT" sz="1600" b="1" i="1" dirty="0" smtClean="0"/>
              <a:t> </a:t>
            </a:r>
            <a:r>
              <a:rPr lang="it-IT" sz="1600" b="1" dirty="0" smtClean="0"/>
              <a:t>standardizzati nella fase di dimissione, per garantire la </a:t>
            </a:r>
            <a:r>
              <a:rPr lang="it-IT" sz="1600" b="1" u="sng" dirty="0" smtClean="0">
                <a:solidFill>
                  <a:srgbClr val="00B050"/>
                </a:solidFill>
              </a:rPr>
              <a:t>sicurezza del paziente </a:t>
            </a:r>
            <a:r>
              <a:rPr lang="it-IT" sz="1600" b="1" dirty="0" smtClean="0"/>
              <a:t>con particolare attenzione agli strumenti di </a:t>
            </a:r>
            <a:r>
              <a:rPr lang="it-IT" sz="1600" b="1" i="1" u="sng" dirty="0" err="1" smtClean="0">
                <a:solidFill>
                  <a:schemeClr val="accent6">
                    <a:lumMod val="75000"/>
                  </a:schemeClr>
                </a:solidFill>
              </a:rPr>
              <a:t>medication</a:t>
            </a:r>
            <a:r>
              <a:rPr lang="it-IT" sz="1600" b="1" i="1" u="sng" dirty="0" smtClean="0">
                <a:solidFill>
                  <a:schemeClr val="accent6">
                    <a:lumMod val="75000"/>
                  </a:schemeClr>
                </a:solidFill>
              </a:rPr>
              <a:t> </a:t>
            </a:r>
            <a:r>
              <a:rPr lang="it-IT" sz="1600" b="1" i="1" u="sng" dirty="0" err="1" smtClean="0">
                <a:solidFill>
                  <a:schemeClr val="accent6">
                    <a:lumMod val="75000"/>
                  </a:schemeClr>
                </a:solidFill>
              </a:rPr>
              <a:t>reconciliation</a:t>
            </a:r>
            <a:r>
              <a:rPr lang="it-IT" sz="1600" b="1" i="1" u="sng" dirty="0" smtClean="0">
                <a:solidFill>
                  <a:schemeClr val="accent6">
                    <a:lumMod val="75000"/>
                  </a:schemeClr>
                </a:solidFill>
              </a:rPr>
              <a:t> </a:t>
            </a:r>
            <a:r>
              <a:rPr lang="it-IT" sz="1600" b="1" dirty="0" smtClean="0"/>
              <a:t>e alla valutazione dei rischi (delirium, rischio nutrizionale, rischio cadute, etc.).</a:t>
            </a:r>
          </a:p>
          <a:p>
            <a:pPr marL="0" indent="0">
              <a:buFont typeface="Arial" panose="020B0604020202020204" pitchFamily="34" charset="0"/>
              <a:buNone/>
            </a:pPr>
            <a:r>
              <a:rPr lang="it-IT" sz="1600" b="1" dirty="0" smtClean="0"/>
              <a:t>Presidia e valuta l'</a:t>
            </a:r>
            <a:r>
              <a:rPr lang="it-IT" sz="1600" b="1" u="sng" dirty="0" smtClean="0">
                <a:solidFill>
                  <a:srgbClr val="00B050"/>
                </a:solidFill>
              </a:rPr>
              <a:t>appropriatezza della segnalazione</a:t>
            </a:r>
            <a:r>
              <a:rPr lang="it-IT" sz="1600" b="1" dirty="0" smtClean="0"/>
              <a:t>, </a:t>
            </a:r>
            <a:r>
              <a:rPr lang="it-IT" sz="1600" b="1" u="sng" dirty="0" smtClean="0">
                <a:solidFill>
                  <a:srgbClr val="00B050"/>
                </a:solidFill>
              </a:rPr>
              <a:t>definisce il percorso di continuità assistenziale</a:t>
            </a:r>
            <a:r>
              <a:rPr lang="it-IT" sz="1600" b="1" dirty="0" smtClean="0"/>
              <a:t> attivando, in presenza di un bisogno sociosanitario complesso, l'</a:t>
            </a:r>
            <a:r>
              <a:rPr lang="it-IT" sz="1600" b="1" u="sng" dirty="0" smtClean="0">
                <a:solidFill>
                  <a:schemeClr val="accent6">
                    <a:lumMod val="75000"/>
                  </a:schemeClr>
                </a:solidFill>
              </a:rPr>
              <a:t>UVM</a:t>
            </a:r>
            <a:r>
              <a:rPr lang="it-IT" sz="1600" b="1" dirty="0" smtClean="0"/>
              <a:t>.</a:t>
            </a:r>
          </a:p>
          <a:p>
            <a:pPr marL="0" indent="0">
              <a:buFont typeface="Arial" panose="020B0604020202020204" pitchFamily="34" charset="0"/>
              <a:buNone/>
            </a:pPr>
            <a:r>
              <a:rPr lang="it-IT" sz="1600" b="1" u="sng" dirty="0" smtClean="0">
                <a:solidFill>
                  <a:srgbClr val="00B050"/>
                </a:solidFill>
              </a:rPr>
              <a:t>Coordina il processo di dimissione </a:t>
            </a:r>
            <a:r>
              <a:rPr lang="it-IT" sz="1600" b="1" dirty="0" smtClean="0"/>
              <a:t>attivando le azioni necessarie alla presa in carico del paziente.</a:t>
            </a:r>
          </a:p>
          <a:p>
            <a:pPr marL="0" indent="0">
              <a:buFont typeface="Arial" panose="020B0604020202020204" pitchFamily="34" charset="0"/>
              <a:buNone/>
            </a:pPr>
            <a:r>
              <a:rPr lang="it-IT" sz="1600" b="1" u="sng" dirty="0" smtClean="0">
                <a:solidFill>
                  <a:srgbClr val="00B050"/>
                </a:solidFill>
              </a:rPr>
              <a:t>Coordina l'interdisciplinarietà degli interventi</a:t>
            </a:r>
            <a:r>
              <a:rPr lang="it-IT" sz="1600" b="1" dirty="0" smtClean="0"/>
              <a:t>, tra i servizi territoriali, i professionisti della struttura ospedaliera, il MMG e coinvolgendo la famiglia e per quanto possibile il paziente.</a:t>
            </a:r>
            <a:endParaRPr lang="it-IT" sz="1600" b="1" dirty="0"/>
          </a:p>
        </p:txBody>
      </p:sp>
      <p:pic>
        <p:nvPicPr>
          <p:cNvPr id="11" name="Picture 7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612" y="641686"/>
            <a:ext cx="441065" cy="5323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blipFill dpi="0" rotWithShape="0">
                  <a:blip/>
                  <a:srcRect/>
                  <a:stretch>
                    <a:fillRect/>
                  </a:stretch>
                </a:blip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pic>
        <p:nvPicPr>
          <p:cNvPr id="4100" name="Picture 4" descr="C:\Users\utente\Pictures\20151215_172050_LLS.jpg"/>
          <p:cNvPicPr>
            <a:picLocks noGrp="1" noChangeAspect="1" noChangeArrowheads="1"/>
          </p:cNvPicPr>
          <p:nvPr>
            <p:ph sz="half" idx="2"/>
          </p:nvPr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06450" y="0"/>
            <a:ext cx="4274062" cy="321297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74802597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3" descr="C:\Users\utente\Pictures\IMG_20180728_200954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3673"/>
            <a:ext cx="9144000" cy="685799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8" name="Segnaposto contenuto 2"/>
          <p:cNvSpPr txBox="1">
            <a:spLocks/>
          </p:cNvSpPr>
          <p:nvPr/>
        </p:nvSpPr>
        <p:spPr>
          <a:xfrm>
            <a:off x="0" y="0"/>
            <a:ext cx="8463838" cy="2448272"/>
          </a:xfrm>
          <a:prstGeom prst="rect">
            <a:avLst/>
          </a:prstGeom>
        </p:spPr>
        <p:txBody>
          <a:bodyPr>
            <a:noAutofit/>
          </a:bodyPr>
          <a:lstStyle>
            <a:lvl1pPr marL="342900" indent="-3429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32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742950" indent="-28575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1143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4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600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–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20574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»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5146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9718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4290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886200" indent="-228600" algn="l" defTabSz="914400" rtl="0" eaLnBrk="1" latinLnBrk="0" hangingPunct="1">
              <a:spcBef>
                <a:spcPct val="20000"/>
              </a:spcBef>
              <a:buFont typeface="Arial" panose="020B0604020202020204" pitchFamily="34" charset="0"/>
              <a:buChar char="•"/>
              <a:defRPr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Arial" panose="020B0604020202020204" pitchFamily="34" charset="0"/>
              <a:buNone/>
            </a:pPr>
            <a:r>
              <a:rPr lang="it-IT" sz="2400" b="1" dirty="0" smtClean="0">
                <a:solidFill>
                  <a:srgbClr val="002060"/>
                </a:solidFill>
              </a:rPr>
              <a:t>Nasce da precedenti esperienze operative</a:t>
            </a:r>
          </a:p>
          <a:p>
            <a:pPr marL="0" indent="0">
              <a:buNone/>
            </a:pPr>
            <a:r>
              <a:rPr lang="it-IT" sz="2400" b="1" dirty="0" smtClean="0">
                <a:solidFill>
                  <a:srgbClr val="002060"/>
                </a:solidFill>
              </a:rPr>
              <a:t>Unico nome in tutta le Regione </a:t>
            </a:r>
            <a:r>
              <a:rPr lang="it-IT" sz="2400" b="1" dirty="0">
                <a:solidFill>
                  <a:srgbClr val="002060"/>
                </a:solidFill>
              </a:rPr>
              <a:t>e </a:t>
            </a:r>
            <a:r>
              <a:rPr lang="it-IT" sz="2400" b="1" dirty="0" smtClean="0">
                <a:solidFill>
                  <a:srgbClr val="002060"/>
                </a:solidFill>
              </a:rPr>
              <a:t>compiti definiti</a:t>
            </a:r>
          </a:p>
          <a:p>
            <a:pPr marL="0" indent="0">
              <a:buNone/>
            </a:pPr>
            <a:r>
              <a:rPr lang="it-IT" sz="2400" b="1" dirty="0">
                <a:solidFill>
                  <a:srgbClr val="002060"/>
                </a:solidFill>
              </a:rPr>
              <a:t>T</a:t>
            </a:r>
            <a:r>
              <a:rPr lang="it-IT" sz="2400" b="1" dirty="0" smtClean="0">
                <a:solidFill>
                  <a:srgbClr val="002060"/>
                </a:solidFill>
              </a:rPr>
              <a:t>eam </a:t>
            </a:r>
            <a:r>
              <a:rPr lang="it-IT" sz="2400" b="1" dirty="0" err="1" smtClean="0">
                <a:solidFill>
                  <a:srgbClr val="002060"/>
                </a:solidFill>
              </a:rPr>
              <a:t>multiprofessionali</a:t>
            </a:r>
            <a:r>
              <a:rPr lang="it-IT" sz="2400" b="1" dirty="0" smtClean="0">
                <a:solidFill>
                  <a:srgbClr val="002060"/>
                </a:solidFill>
              </a:rPr>
              <a:t> e multidisciplinari per la gestione delle dimissioni difficili</a:t>
            </a:r>
          </a:p>
          <a:p>
            <a:pPr marL="0" indent="0">
              <a:buNone/>
            </a:pPr>
            <a:r>
              <a:rPr lang="it-IT" altLang="it-IT" sz="2400" b="1" dirty="0" smtClean="0">
                <a:solidFill>
                  <a:srgbClr val="002060"/>
                </a:solidFill>
              </a:rPr>
              <a:t>Unico </a:t>
            </a:r>
            <a:r>
              <a:rPr lang="it-IT" altLang="it-IT" sz="2400" b="1" dirty="0">
                <a:solidFill>
                  <a:srgbClr val="002060"/>
                </a:solidFill>
              </a:rPr>
              <a:t>strumento di valutazione da utilizzare a livello </a:t>
            </a:r>
            <a:r>
              <a:rPr lang="it-IT" altLang="it-IT" sz="2400" b="1" dirty="0" smtClean="0">
                <a:solidFill>
                  <a:srgbClr val="002060"/>
                </a:solidFill>
              </a:rPr>
              <a:t>regionale</a:t>
            </a:r>
          </a:p>
          <a:p>
            <a:pPr marL="0" indent="0">
              <a:buNone/>
            </a:pPr>
            <a:r>
              <a:rPr lang="it-IT" sz="2400" b="1" dirty="0" smtClean="0">
                <a:solidFill>
                  <a:srgbClr val="002060"/>
                </a:solidFill>
              </a:rPr>
              <a:t>Struttura territoriale in ospedale</a:t>
            </a:r>
            <a:endParaRPr lang="it-IT" sz="2400" b="1" dirty="0">
              <a:solidFill>
                <a:srgbClr val="002060"/>
              </a:solidFill>
            </a:endParaRPr>
          </a:p>
        </p:txBody>
      </p:sp>
      <p:pic>
        <p:nvPicPr>
          <p:cNvPr id="4" name="Picture 2" descr="logo estar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62863" y="-14287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5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97863" y="0"/>
            <a:ext cx="846137" cy="3540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97262939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9"/>
          <p:cNvPicPr>
            <a:picLocks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894" y="0"/>
            <a:ext cx="9144000" cy="6858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" name="Picture 4" descr="http://t1.gstatic.com/images?q=tbn:ANd9GcSDzxy6xaqlESYfwIj2aEwrx4EgwCyd305cDIx1ER5BMdfEOjoW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4130" y="2249253"/>
            <a:ext cx="1605562" cy="160556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" name="Picture 3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492911" y="1628800"/>
            <a:ext cx="1008000" cy="720076"/>
          </a:xfrm>
          <a:prstGeom prst="rect">
            <a:avLst/>
          </a:prstGeom>
          <a:noFill/>
          <a:ln w="9525" cap="flat">
            <a:noFill/>
            <a:round/>
            <a:headEnd/>
            <a:tailEnd/>
          </a:ln>
          <a:effectLst/>
        </p:spPr>
      </p:pic>
      <p:pic>
        <p:nvPicPr>
          <p:cNvPr id="5" name="Picture 2" descr="http://www.viverein.org/public/Ospedale.JPG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46937" y="5387421"/>
            <a:ext cx="1667913" cy="118585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6" name="Picture 2" descr="http://t2.gstatic.com/images?q=tbn:ANd9GcRVgdzQ1bO8LP5y2W_SSyQrc2cllCFXjgf6wHW7abu_Bso9KgcI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05906" y="2816926"/>
            <a:ext cx="1647453" cy="142870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7" name="CasellaDiTesto 6"/>
          <p:cNvSpPr txBox="1"/>
          <p:nvPr/>
        </p:nvSpPr>
        <p:spPr>
          <a:xfrm>
            <a:off x="251520" y="3854817"/>
            <a:ext cx="145477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it-IT" sz="1600" b="1" dirty="0" smtClean="0"/>
              <a:t>Acuzie</a:t>
            </a:r>
            <a:endParaRPr lang="it-IT" sz="1600" b="1" dirty="0"/>
          </a:p>
        </p:txBody>
      </p:sp>
      <p:sp>
        <p:nvSpPr>
          <p:cNvPr id="19" name="CasellaDiTesto 18"/>
          <p:cNvSpPr txBox="1"/>
          <p:nvPr/>
        </p:nvSpPr>
        <p:spPr>
          <a:xfrm>
            <a:off x="8064573" y="2934236"/>
            <a:ext cx="86409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it-IT" sz="2000" b="1" dirty="0" smtClean="0">
                <a:solidFill>
                  <a:schemeClr val="tx2">
                    <a:lumMod val="75000"/>
                  </a:schemeClr>
                </a:solidFill>
              </a:rPr>
              <a:t>A.D.</a:t>
            </a:r>
          </a:p>
        </p:txBody>
      </p:sp>
      <p:sp>
        <p:nvSpPr>
          <p:cNvPr id="20" name="Rettangolo 19"/>
          <p:cNvSpPr/>
          <p:nvPr/>
        </p:nvSpPr>
        <p:spPr>
          <a:xfrm>
            <a:off x="5451373" y="5866074"/>
            <a:ext cx="2717731" cy="707886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it-IT" sz="2000" b="1" dirty="0" smtClean="0">
                <a:solidFill>
                  <a:schemeClr val="tx2">
                    <a:lumMod val="75000"/>
                  </a:schemeClr>
                </a:solidFill>
              </a:rPr>
              <a:t>Cure Intermedie</a:t>
            </a:r>
          </a:p>
          <a:p>
            <a:r>
              <a:rPr lang="it-IT" sz="2000" b="1" dirty="0" smtClean="0">
                <a:solidFill>
                  <a:schemeClr val="tx2">
                    <a:lumMod val="75000"/>
                  </a:schemeClr>
                </a:solidFill>
              </a:rPr>
              <a:t>Ospedale di Comunità</a:t>
            </a:r>
            <a:endParaRPr lang="it-IT" sz="2000" b="1" dirty="0">
              <a:solidFill>
                <a:schemeClr val="tx2">
                  <a:lumMod val="75000"/>
                </a:schemeClr>
              </a:solidFill>
            </a:endParaRPr>
          </a:p>
        </p:txBody>
      </p:sp>
      <p:sp>
        <p:nvSpPr>
          <p:cNvPr id="21" name="CasellaDiTesto 20"/>
          <p:cNvSpPr txBox="1"/>
          <p:nvPr/>
        </p:nvSpPr>
        <p:spPr>
          <a:xfrm>
            <a:off x="1586880" y="31192"/>
            <a:ext cx="593744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it-IT" sz="2800" b="1" dirty="0" smtClean="0">
                <a:solidFill>
                  <a:schemeClr val="bg1"/>
                </a:solidFill>
              </a:rPr>
              <a:t>Territorio - Ospedale - Territorio</a:t>
            </a:r>
            <a:endParaRPr lang="it-IT" sz="2800" b="1" dirty="0">
              <a:solidFill>
                <a:schemeClr val="bg1"/>
              </a:solidFill>
            </a:endParaRPr>
          </a:p>
        </p:txBody>
      </p:sp>
      <p:sp>
        <p:nvSpPr>
          <p:cNvPr id="24" name="Rettangolo 23"/>
          <p:cNvSpPr/>
          <p:nvPr/>
        </p:nvSpPr>
        <p:spPr>
          <a:xfrm>
            <a:off x="3738424" y="2276872"/>
            <a:ext cx="1553656" cy="1440160"/>
          </a:xfrm>
          <a:prstGeom prst="rect">
            <a:avLst/>
          </a:prstGeom>
          <a:noFill/>
          <a:ln>
            <a:solidFill>
              <a:schemeClr val="bg2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it-IT" sz="2400" b="1" dirty="0" smtClean="0">
                <a:solidFill>
                  <a:srgbClr val="0070C0"/>
                </a:solidFill>
              </a:rPr>
              <a:t>Agenzia Continuità Ospedale-Territorio</a:t>
            </a:r>
            <a:endParaRPr lang="it-IT" sz="2400" b="1" dirty="0">
              <a:solidFill>
                <a:srgbClr val="0070C0"/>
              </a:solidFill>
            </a:endParaRPr>
          </a:p>
        </p:txBody>
      </p:sp>
      <p:sp>
        <p:nvSpPr>
          <p:cNvPr id="25" name="CasellaDiTesto 24"/>
          <p:cNvSpPr txBox="1"/>
          <p:nvPr/>
        </p:nvSpPr>
        <p:spPr>
          <a:xfrm>
            <a:off x="2123728" y="2564904"/>
            <a:ext cx="1205280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it-IT" sz="1400" dirty="0" smtClean="0">
                <a:solidFill>
                  <a:schemeClr val="accent1">
                    <a:lumMod val="75000"/>
                  </a:schemeClr>
                </a:solidFill>
              </a:rPr>
              <a:t>Segnalazione      </a:t>
            </a:r>
          </a:p>
          <a:p>
            <a:pPr algn="ctr"/>
            <a:r>
              <a:rPr lang="it-IT" sz="1400" dirty="0">
                <a:solidFill>
                  <a:schemeClr val="accent1">
                    <a:lumMod val="75000"/>
                  </a:schemeClr>
                </a:solidFill>
              </a:rPr>
              <a:t> </a:t>
            </a:r>
            <a:r>
              <a:rPr lang="it-IT" sz="1400" dirty="0" smtClean="0">
                <a:solidFill>
                  <a:schemeClr val="accent1">
                    <a:lumMod val="75000"/>
                  </a:schemeClr>
                </a:solidFill>
              </a:rPr>
              <a:t>                dimissione</a:t>
            </a:r>
            <a:endParaRPr lang="it-IT" sz="1400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26" name="Rettangolo 25"/>
          <p:cNvSpPr/>
          <p:nvPr/>
        </p:nvSpPr>
        <p:spPr>
          <a:xfrm>
            <a:off x="5451373" y="881423"/>
            <a:ext cx="2801986" cy="132343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2000" b="1" dirty="0" smtClean="0">
                <a:solidFill>
                  <a:schemeClr val="tx2">
                    <a:lumMod val="75000"/>
                  </a:schemeClr>
                </a:solidFill>
              </a:rPr>
              <a:t>Strutture Socio-Sanitarie</a:t>
            </a:r>
          </a:p>
          <a:p>
            <a:r>
              <a:rPr lang="it-IT" sz="2000" b="1" dirty="0" smtClean="0">
                <a:solidFill>
                  <a:schemeClr val="tx2">
                    <a:lumMod val="75000"/>
                  </a:schemeClr>
                </a:solidFill>
              </a:rPr>
              <a:t>Residenziali</a:t>
            </a:r>
          </a:p>
          <a:p>
            <a:r>
              <a:rPr lang="it-IT" sz="2000" b="1" dirty="0" smtClean="0">
                <a:solidFill>
                  <a:schemeClr val="tx2">
                    <a:lumMod val="75000"/>
                  </a:schemeClr>
                </a:solidFill>
              </a:rPr>
              <a:t>Semiresidenziali</a:t>
            </a:r>
          </a:p>
          <a:p>
            <a:r>
              <a:rPr lang="it-IT" sz="2000" b="1" dirty="0" smtClean="0">
                <a:solidFill>
                  <a:schemeClr val="tx2">
                    <a:lumMod val="75000"/>
                  </a:schemeClr>
                </a:solidFill>
              </a:rPr>
              <a:t>………………………….</a:t>
            </a:r>
            <a:endParaRPr lang="it-IT" sz="2000" b="1" dirty="0">
              <a:solidFill>
                <a:schemeClr val="tx2">
                  <a:lumMod val="75000"/>
                </a:schemeClr>
              </a:solidFill>
            </a:endParaRPr>
          </a:p>
        </p:txBody>
      </p:sp>
      <p:sp>
        <p:nvSpPr>
          <p:cNvPr id="27" name="Rettangolo 26"/>
          <p:cNvSpPr/>
          <p:nvPr/>
        </p:nvSpPr>
        <p:spPr>
          <a:xfrm>
            <a:off x="5589282" y="4045575"/>
            <a:ext cx="773994" cy="40011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2000" b="1" dirty="0">
                <a:solidFill>
                  <a:schemeClr val="tx2">
                    <a:lumMod val="75000"/>
                  </a:schemeClr>
                </a:solidFill>
              </a:rPr>
              <a:t>A.D.I.</a:t>
            </a:r>
          </a:p>
        </p:txBody>
      </p:sp>
      <p:sp>
        <p:nvSpPr>
          <p:cNvPr id="28" name="Rettangolo 27"/>
          <p:cNvSpPr/>
          <p:nvPr/>
        </p:nvSpPr>
        <p:spPr>
          <a:xfrm>
            <a:off x="398699" y="5265880"/>
            <a:ext cx="2576090" cy="707886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sz="2000" b="1" dirty="0" smtClean="0">
                <a:solidFill>
                  <a:schemeClr val="tx2">
                    <a:lumMod val="75000"/>
                  </a:schemeClr>
                </a:solidFill>
              </a:rPr>
              <a:t>Strutture Riabilitative</a:t>
            </a:r>
          </a:p>
          <a:p>
            <a:r>
              <a:rPr lang="it-IT" sz="2000" b="1" dirty="0" smtClean="0">
                <a:solidFill>
                  <a:schemeClr val="tx2">
                    <a:lumMod val="75000"/>
                  </a:schemeClr>
                </a:solidFill>
              </a:rPr>
              <a:t>Assistenza Post-Acuzie</a:t>
            </a:r>
            <a:endParaRPr lang="it-IT" sz="2000" b="1" dirty="0">
              <a:solidFill>
                <a:schemeClr val="tx2">
                  <a:lumMod val="75000"/>
                </a:schemeClr>
              </a:solidFill>
            </a:endParaRPr>
          </a:p>
        </p:txBody>
      </p:sp>
      <p:sp>
        <p:nvSpPr>
          <p:cNvPr id="29" name="CasellaDiTesto 28"/>
          <p:cNvSpPr txBox="1"/>
          <p:nvPr/>
        </p:nvSpPr>
        <p:spPr>
          <a:xfrm>
            <a:off x="474325" y="5048867"/>
            <a:ext cx="2088232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it-IT" sz="1600" b="1" dirty="0" smtClean="0">
                <a:solidFill>
                  <a:schemeClr val="accent3">
                    <a:lumMod val="75000"/>
                  </a:schemeClr>
                </a:solidFill>
              </a:rPr>
              <a:t>Post-Acuzie</a:t>
            </a:r>
            <a:endParaRPr lang="it-IT" sz="1600" b="1" dirty="0">
              <a:solidFill>
                <a:schemeClr val="accent3">
                  <a:lumMod val="75000"/>
                </a:schemeClr>
              </a:solidFill>
            </a:endParaRPr>
          </a:p>
        </p:txBody>
      </p:sp>
      <p:sp>
        <p:nvSpPr>
          <p:cNvPr id="30" name="CasellaDiTesto 29"/>
          <p:cNvSpPr txBox="1"/>
          <p:nvPr/>
        </p:nvSpPr>
        <p:spPr>
          <a:xfrm rot="16200000">
            <a:off x="7144294" y="1755485"/>
            <a:ext cx="2207638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it-IT" sz="1600" b="1" dirty="0" smtClean="0">
                <a:solidFill>
                  <a:srgbClr val="FF0000"/>
                </a:solidFill>
              </a:rPr>
              <a:t>Stabilizzazione</a:t>
            </a:r>
            <a:endParaRPr lang="it-IT" sz="1600" b="1" dirty="0">
              <a:solidFill>
                <a:srgbClr val="FF0000"/>
              </a:solidFill>
            </a:endParaRPr>
          </a:p>
        </p:txBody>
      </p:sp>
      <p:sp>
        <p:nvSpPr>
          <p:cNvPr id="31" name="Rettangolo 30"/>
          <p:cNvSpPr/>
          <p:nvPr/>
        </p:nvSpPr>
        <p:spPr>
          <a:xfrm>
            <a:off x="3353681" y="1389526"/>
            <a:ext cx="936475" cy="36933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it-IT" b="1" dirty="0" err="1">
                <a:solidFill>
                  <a:srgbClr val="C00000"/>
                </a:solidFill>
              </a:rPr>
              <a:t>Hospice</a:t>
            </a:r>
            <a:endParaRPr lang="it-IT" b="1" dirty="0">
              <a:solidFill>
                <a:srgbClr val="C00000"/>
              </a:solidFill>
            </a:endParaRPr>
          </a:p>
        </p:txBody>
      </p:sp>
      <p:sp>
        <p:nvSpPr>
          <p:cNvPr id="32" name="Freccia a destra 31"/>
          <p:cNvSpPr/>
          <p:nvPr/>
        </p:nvSpPr>
        <p:spPr>
          <a:xfrm>
            <a:off x="2123728" y="2132854"/>
            <a:ext cx="1512168" cy="1656186"/>
          </a:xfrm>
          <a:prstGeom prst="rightArrow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sp>
        <p:nvSpPr>
          <p:cNvPr id="33" name="CasellaDiTesto 32"/>
          <p:cNvSpPr txBox="1"/>
          <p:nvPr/>
        </p:nvSpPr>
        <p:spPr>
          <a:xfrm>
            <a:off x="4790430" y="4840486"/>
            <a:ext cx="2759090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it-IT" sz="1600" b="1" dirty="0" smtClean="0">
                <a:solidFill>
                  <a:schemeClr val="tx2">
                    <a:lumMod val="60000"/>
                    <a:lumOff val="40000"/>
                  </a:schemeClr>
                </a:solidFill>
              </a:rPr>
              <a:t>Post-Acuzie/Stabilizzazione</a:t>
            </a:r>
            <a:endParaRPr lang="it-IT" sz="1600" b="1" dirty="0">
              <a:solidFill>
                <a:schemeClr val="tx2">
                  <a:lumMod val="60000"/>
                  <a:lumOff val="40000"/>
                </a:schemeClr>
              </a:solidFill>
            </a:endParaRPr>
          </a:p>
        </p:txBody>
      </p:sp>
      <p:sp>
        <p:nvSpPr>
          <p:cNvPr id="34" name="Ovale 33"/>
          <p:cNvSpPr/>
          <p:nvPr/>
        </p:nvSpPr>
        <p:spPr>
          <a:xfrm rot="7360403">
            <a:off x="5692155" y="133162"/>
            <a:ext cx="2736304" cy="4302335"/>
          </a:xfrm>
          <a:prstGeom prst="ellipse">
            <a:avLst/>
          </a:prstGeom>
          <a:noFill/>
          <a:ln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sp>
        <p:nvSpPr>
          <p:cNvPr id="35" name="Ovale 34"/>
          <p:cNvSpPr/>
          <p:nvPr/>
        </p:nvSpPr>
        <p:spPr>
          <a:xfrm rot="3547531">
            <a:off x="4189939" y="2867470"/>
            <a:ext cx="3050371" cy="4561781"/>
          </a:xfrm>
          <a:prstGeom prst="ellipse">
            <a:avLst/>
          </a:prstGeom>
          <a:noFill/>
          <a:ln>
            <a:solidFill>
              <a:schemeClr val="tx2">
                <a:lumMod val="60000"/>
                <a:lumOff val="4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pic>
        <p:nvPicPr>
          <p:cNvPr id="39" name="Immagine 17"/>
          <p:cNvPicPr>
            <a:picLocks noChangeAspect="1"/>
          </p:cNvPicPr>
          <p:nvPr/>
        </p:nvPicPr>
        <p:blipFill>
          <a:blip r:embed="rId7">
            <a:lum/>
            <a:alphaModFix/>
          </a:blip>
          <a:srcRect/>
          <a:stretch>
            <a:fillRect/>
          </a:stretch>
        </p:blipFill>
        <p:spPr>
          <a:xfrm>
            <a:off x="3329008" y="723689"/>
            <a:ext cx="992159" cy="666000"/>
          </a:xfrm>
          <a:prstGeom prst="rect">
            <a:avLst/>
          </a:prstGeom>
          <a:noFill/>
          <a:ln>
            <a:noFill/>
          </a:ln>
        </p:spPr>
      </p:pic>
      <p:sp>
        <p:nvSpPr>
          <p:cNvPr id="37" name="CasellaDiTesto 36"/>
          <p:cNvSpPr txBox="1"/>
          <p:nvPr/>
        </p:nvSpPr>
        <p:spPr>
          <a:xfrm>
            <a:off x="3303388" y="1172545"/>
            <a:ext cx="1022531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it-IT" sz="1600" b="1" dirty="0" smtClean="0"/>
              <a:t>Fine vita</a:t>
            </a:r>
            <a:endParaRPr lang="it-IT" sz="1600" b="1" dirty="0"/>
          </a:p>
        </p:txBody>
      </p:sp>
      <p:pic>
        <p:nvPicPr>
          <p:cNvPr id="40" name="Immagine 8"/>
          <p:cNvPicPr>
            <a:picLocks noChangeAspect="1"/>
          </p:cNvPicPr>
          <p:nvPr/>
        </p:nvPicPr>
        <p:blipFill>
          <a:blip r:embed="rId7">
            <a:lum/>
            <a:alphaModFix/>
          </a:blip>
          <a:srcRect/>
          <a:stretch>
            <a:fillRect/>
          </a:stretch>
        </p:blipFill>
        <p:spPr>
          <a:xfrm>
            <a:off x="878828" y="5910970"/>
            <a:ext cx="1280520" cy="860039"/>
          </a:xfrm>
          <a:prstGeom prst="rect">
            <a:avLst/>
          </a:prstGeom>
          <a:noFill/>
          <a:ln>
            <a:noFill/>
          </a:ln>
        </p:spPr>
      </p:pic>
      <p:sp>
        <p:nvSpPr>
          <p:cNvPr id="8" name="Ovale 7"/>
          <p:cNvSpPr/>
          <p:nvPr/>
        </p:nvSpPr>
        <p:spPr>
          <a:xfrm>
            <a:off x="24673" y="1340768"/>
            <a:ext cx="2134675" cy="3256528"/>
          </a:xfrm>
          <a:prstGeom prst="ellipse">
            <a:avLst/>
          </a:prstGeom>
          <a:noFill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sp>
        <p:nvSpPr>
          <p:cNvPr id="9" name="Ovale 8"/>
          <p:cNvSpPr/>
          <p:nvPr/>
        </p:nvSpPr>
        <p:spPr>
          <a:xfrm>
            <a:off x="-25620" y="4840486"/>
            <a:ext cx="5614902" cy="2017514"/>
          </a:xfrm>
          <a:prstGeom prst="ellipse">
            <a:avLst/>
          </a:prstGeom>
          <a:noFill/>
          <a:ln>
            <a:solidFill>
              <a:schemeClr val="accent3">
                <a:lumMod val="7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sp>
        <p:nvSpPr>
          <p:cNvPr id="10" name="Ovale 9"/>
          <p:cNvSpPr/>
          <p:nvPr/>
        </p:nvSpPr>
        <p:spPr>
          <a:xfrm>
            <a:off x="2879812" y="554412"/>
            <a:ext cx="1910618" cy="1370349"/>
          </a:xfrm>
          <a:prstGeom prst="ellipse">
            <a:avLst/>
          </a:prstGeom>
          <a:noFill/>
          <a:ln>
            <a:solidFill>
              <a:srgbClr val="FFFF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sp>
        <p:nvSpPr>
          <p:cNvPr id="38" name="Ovale 37"/>
          <p:cNvSpPr/>
          <p:nvPr/>
        </p:nvSpPr>
        <p:spPr>
          <a:xfrm>
            <a:off x="5392023" y="2816932"/>
            <a:ext cx="1008112" cy="360040"/>
          </a:xfrm>
          <a:prstGeom prst="ellipse">
            <a:avLst/>
          </a:prstGeom>
          <a:solidFill>
            <a:srgbClr val="FFFF00"/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it-IT" b="1" dirty="0" smtClean="0">
                <a:solidFill>
                  <a:srgbClr val="C00000"/>
                </a:solidFill>
              </a:rPr>
              <a:t>UVM</a:t>
            </a:r>
            <a:endParaRPr lang="it-IT" b="1" dirty="0">
              <a:solidFill>
                <a:srgbClr val="C00000"/>
              </a:solidFill>
            </a:endParaRPr>
          </a:p>
        </p:txBody>
      </p:sp>
      <p:sp>
        <p:nvSpPr>
          <p:cNvPr id="11" name="Rettangolo 10"/>
          <p:cNvSpPr/>
          <p:nvPr/>
        </p:nvSpPr>
        <p:spPr>
          <a:xfrm>
            <a:off x="3465806" y="3303497"/>
            <a:ext cx="1171333" cy="880264"/>
          </a:xfrm>
          <a:prstGeom prst="rect">
            <a:avLst/>
          </a:prstGeom>
          <a:noFill/>
          <a:ln>
            <a:solidFill>
              <a:schemeClr val="accent2">
                <a:lumMod val="75000"/>
              </a:schemeClr>
            </a:solidFill>
            <a:prstDash val="dash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it-IT" dirty="0" smtClean="0">
                <a:solidFill>
                  <a:schemeClr val="accent2">
                    <a:lumMod val="75000"/>
                  </a:schemeClr>
                </a:solidFill>
              </a:rPr>
              <a:t>PUA</a:t>
            </a:r>
            <a:endParaRPr lang="it-IT" dirty="0">
              <a:solidFill>
                <a:schemeClr val="accent2">
                  <a:lumMod val="75000"/>
                </a:schemeClr>
              </a:solidFill>
            </a:endParaRPr>
          </a:p>
        </p:txBody>
      </p:sp>
      <p:cxnSp>
        <p:nvCxnSpPr>
          <p:cNvPr id="13" name="Connettore 2 12"/>
          <p:cNvCxnSpPr/>
          <p:nvPr/>
        </p:nvCxnSpPr>
        <p:spPr>
          <a:xfrm>
            <a:off x="5896079" y="3176972"/>
            <a:ext cx="0" cy="25202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6" name="Connettore 2 35"/>
          <p:cNvCxnSpPr/>
          <p:nvPr/>
        </p:nvCxnSpPr>
        <p:spPr>
          <a:xfrm flipV="1">
            <a:off x="5882971" y="2508860"/>
            <a:ext cx="0" cy="319968"/>
          </a:xfrm>
          <a:prstGeom prst="straightConnector1">
            <a:avLst/>
          </a:prstGeom>
          <a:ln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41" name="Picture 2" descr="logo estar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34534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2" name="Picture 7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141678" y="55346"/>
            <a:ext cx="846137" cy="3540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420376584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Pergamena 1 2"/>
          <p:cNvSpPr/>
          <p:nvPr/>
        </p:nvSpPr>
        <p:spPr>
          <a:xfrm>
            <a:off x="1226926" y="70580"/>
            <a:ext cx="1871663" cy="1126395"/>
          </a:xfrm>
          <a:prstGeom prst="verticalScroll">
            <a:avLst/>
          </a:prstGeom>
          <a:solidFill>
            <a:schemeClr val="bg2">
              <a:lumMod val="90000"/>
            </a:schemeClr>
          </a:solidFill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sp>
        <p:nvSpPr>
          <p:cNvPr id="17409" name="AutoShape 2"/>
          <p:cNvSpPr>
            <a:spLocks noChangeArrowheads="1"/>
          </p:cNvSpPr>
          <p:nvPr/>
        </p:nvSpPr>
        <p:spPr bwMode="auto">
          <a:xfrm>
            <a:off x="0" y="1484313"/>
            <a:ext cx="9144000" cy="5184775"/>
          </a:xfrm>
          <a:custGeom>
            <a:avLst/>
            <a:gdLst>
              <a:gd name="T0" fmla="*/ 2147483647 w 21600"/>
              <a:gd name="T1" fmla="*/ 0 h 21600"/>
              <a:gd name="T2" fmla="*/ 2147483647 w 21600"/>
              <a:gd name="T3" fmla="*/ 2147483647 h 21600"/>
              <a:gd name="T4" fmla="*/ 0 w 21600"/>
              <a:gd name="T5" fmla="*/ 2147483647 h 21600"/>
              <a:gd name="T6" fmla="*/ 2147483647 w 21600"/>
              <a:gd name="T7" fmla="*/ 2147483647 h 21600"/>
              <a:gd name="T8" fmla="*/ 2147483647 w 21600"/>
              <a:gd name="T9" fmla="*/ 2147483647 h 21600"/>
              <a:gd name="T10" fmla="*/ 2147483647 w 21600"/>
              <a:gd name="T11" fmla="*/ 2147483647 h 21600"/>
              <a:gd name="T12" fmla="*/ 2147483647 w 21600"/>
              <a:gd name="T13" fmla="*/ 2147483647 h 21600"/>
              <a:gd name="T14" fmla="*/ 2147483647 w 21600"/>
              <a:gd name="T15" fmla="*/ 2147483647 h 21600"/>
              <a:gd name="T16" fmla="*/ 0 60000 65536"/>
              <a:gd name="T17" fmla="*/ 0 60000 65536"/>
              <a:gd name="T18" fmla="*/ 0 60000 65536"/>
              <a:gd name="T19" fmla="*/ 0 60000 65536"/>
              <a:gd name="T20" fmla="*/ 0 60000 65536"/>
              <a:gd name="T21" fmla="*/ 0 60000 65536"/>
              <a:gd name="T22" fmla="*/ 0 60000 65536"/>
              <a:gd name="T23" fmla="*/ 0 60000 65536"/>
              <a:gd name="T24" fmla="*/ 3163 w 21600"/>
              <a:gd name="T25" fmla="*/ 3163 h 21600"/>
              <a:gd name="T26" fmla="*/ 18437 w 21600"/>
              <a:gd name="T27" fmla="*/ 18437 h 21600"/>
            </a:gdLst>
            <a:ahLst/>
            <a:cxnLst>
              <a:cxn ang="T16">
                <a:pos x="T0" y="T1"/>
              </a:cxn>
              <a:cxn ang="T17">
                <a:pos x="T2" y="T3"/>
              </a:cxn>
              <a:cxn ang="T18">
                <a:pos x="T4" y="T5"/>
              </a:cxn>
              <a:cxn ang="T19">
                <a:pos x="T6" y="T7"/>
              </a:cxn>
              <a:cxn ang="T20">
                <a:pos x="T8" y="T9"/>
              </a:cxn>
              <a:cxn ang="T21">
                <a:pos x="T10" y="T11"/>
              </a:cxn>
              <a:cxn ang="T22">
                <a:pos x="T12" y="T13"/>
              </a:cxn>
              <a:cxn ang="T23">
                <a:pos x="T14" y="T15"/>
              </a:cxn>
            </a:cxnLst>
            <a:rect l="T24" t="T25" r="T26" b="T27"/>
            <a:pathLst>
              <a:path w="21600" h="21600">
                <a:moveTo>
                  <a:pt x="0" y="10800"/>
                </a:moveTo>
                <a:cubicBezTo>
                  <a:pt x="0" y="4835"/>
                  <a:pt x="4835" y="0"/>
                  <a:pt x="10800" y="0"/>
                </a:cubicBezTo>
                <a:cubicBezTo>
                  <a:pt x="16765" y="0"/>
                  <a:pt x="21600" y="4835"/>
                  <a:pt x="21600" y="10800"/>
                </a:cubicBezTo>
                <a:cubicBezTo>
                  <a:pt x="21600" y="16765"/>
                  <a:pt x="16765" y="21600"/>
                  <a:pt x="10800" y="21600"/>
                </a:cubicBezTo>
                <a:cubicBezTo>
                  <a:pt x="4835" y="21600"/>
                  <a:pt x="0" y="16765"/>
                  <a:pt x="0" y="10800"/>
                </a:cubicBezTo>
                <a:close/>
                <a:moveTo>
                  <a:pt x="5400" y="10800"/>
                </a:moveTo>
                <a:cubicBezTo>
                  <a:pt x="5400" y="13782"/>
                  <a:pt x="7818" y="16200"/>
                  <a:pt x="10800" y="16200"/>
                </a:cubicBezTo>
                <a:cubicBezTo>
                  <a:pt x="13782" y="16200"/>
                  <a:pt x="16200" y="13782"/>
                  <a:pt x="16200" y="10800"/>
                </a:cubicBezTo>
                <a:cubicBezTo>
                  <a:pt x="16200" y="7818"/>
                  <a:pt x="13782" y="5400"/>
                  <a:pt x="10800" y="5400"/>
                </a:cubicBezTo>
                <a:cubicBezTo>
                  <a:pt x="7818" y="5400"/>
                  <a:pt x="5400" y="7818"/>
                  <a:pt x="5400" y="10800"/>
                </a:cubicBezTo>
                <a:close/>
              </a:path>
            </a:pathLst>
          </a:custGeom>
          <a:solidFill>
            <a:srgbClr val="0070C0">
              <a:alpha val="41176"/>
            </a:srgbClr>
          </a:solidFill>
          <a:ln w="25400">
            <a:solidFill>
              <a:schemeClr val="tx1"/>
            </a:solidFill>
            <a:prstDash val="dash"/>
            <a:round/>
            <a:headEnd/>
            <a:tailEnd/>
          </a:ln>
        </p:spPr>
        <p:txBody>
          <a:bodyPr wrap="none" anchor="ctr"/>
          <a:lstStyle/>
          <a:p>
            <a:endParaRPr lang="it-IT"/>
          </a:p>
        </p:txBody>
      </p:sp>
      <p:sp>
        <p:nvSpPr>
          <p:cNvPr id="17410" name="Rectangle 3"/>
          <p:cNvSpPr>
            <a:spLocks noChangeArrowheads="1"/>
          </p:cNvSpPr>
          <p:nvPr/>
        </p:nvSpPr>
        <p:spPr bwMode="auto">
          <a:xfrm>
            <a:off x="5580063" y="2349500"/>
            <a:ext cx="3384550" cy="1728788"/>
          </a:xfrm>
          <a:prstGeom prst="rect">
            <a:avLst/>
          </a:prstGeom>
          <a:solidFill>
            <a:srgbClr val="FFCC00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endParaRPr lang="it-IT" sz="2400">
              <a:solidFill>
                <a:schemeClr val="bg1"/>
              </a:solidFill>
              <a:latin typeface="Times New Roman" charset="0"/>
            </a:endParaRPr>
          </a:p>
        </p:txBody>
      </p:sp>
      <p:sp>
        <p:nvSpPr>
          <p:cNvPr id="17411" name="Text Box 4"/>
          <p:cNvSpPr txBox="1">
            <a:spLocks noChangeArrowheads="1"/>
          </p:cNvSpPr>
          <p:nvPr/>
        </p:nvSpPr>
        <p:spPr bwMode="auto">
          <a:xfrm>
            <a:off x="1156716" y="474663"/>
            <a:ext cx="1871663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>
            <a:spAutoFit/>
          </a:bodyPr>
          <a:lstStyle>
            <a:lvl1pPr defTabSz="449263"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defTabSz="449263"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defTabSz="449263"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defTabSz="449263"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defTabSz="449263"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 eaLnBrk="1" hangingPunct="1"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en-GB" sz="1400" b="1" i="1">
                <a:solidFill>
                  <a:srgbClr val="FF0000"/>
                </a:solidFill>
                <a:latin typeface="Calibri" charset="0"/>
              </a:rPr>
              <a:t>SEGNALAZIONE</a:t>
            </a:r>
          </a:p>
        </p:txBody>
      </p:sp>
      <p:sp>
        <p:nvSpPr>
          <p:cNvPr id="17412" name="Line 5"/>
          <p:cNvSpPr>
            <a:spLocks noChangeShapeType="1"/>
          </p:cNvSpPr>
          <p:nvPr/>
        </p:nvSpPr>
        <p:spPr bwMode="auto">
          <a:xfrm>
            <a:off x="2704529" y="609600"/>
            <a:ext cx="647700" cy="0"/>
          </a:xfrm>
          <a:prstGeom prst="line">
            <a:avLst/>
          </a:prstGeom>
          <a:noFill/>
          <a:ln w="19050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it-IT"/>
          </a:p>
        </p:txBody>
      </p:sp>
      <p:sp>
        <p:nvSpPr>
          <p:cNvPr id="17413" name="Line 6"/>
          <p:cNvSpPr>
            <a:spLocks noChangeShapeType="1"/>
          </p:cNvSpPr>
          <p:nvPr/>
        </p:nvSpPr>
        <p:spPr bwMode="auto">
          <a:xfrm>
            <a:off x="4572000" y="1196975"/>
            <a:ext cx="0" cy="1800225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it-IT"/>
          </a:p>
        </p:txBody>
      </p:sp>
      <p:sp>
        <p:nvSpPr>
          <p:cNvPr id="17414" name="Text Box 7"/>
          <p:cNvSpPr txBox="1">
            <a:spLocks noChangeArrowheads="1"/>
          </p:cNvSpPr>
          <p:nvPr/>
        </p:nvSpPr>
        <p:spPr bwMode="auto">
          <a:xfrm>
            <a:off x="2555875" y="3500438"/>
            <a:ext cx="3095625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>
            <a:spAutoFit/>
          </a:bodyPr>
          <a:lstStyle>
            <a:lvl1pPr defTabSz="449263"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defTabSz="449263"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defTabSz="449263"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defTabSz="449263"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defTabSz="449263"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 eaLnBrk="1" hangingPunct="1"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en-GB" sz="1200" b="1" u="sng">
                <a:solidFill>
                  <a:schemeClr val="hlink"/>
                </a:solidFill>
                <a:latin typeface="Times New Roman" charset="0"/>
              </a:rPr>
              <a:t>LETTURA DEL BISOGNO COMPLESSO</a:t>
            </a:r>
          </a:p>
          <a:p>
            <a:pPr algn="ctr" eaLnBrk="1" hangingPunct="1"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en-GB" sz="1200" b="1" u="sng">
                <a:solidFill>
                  <a:schemeClr val="hlink"/>
                </a:solidFill>
                <a:latin typeface="Times New Roman" charset="0"/>
              </a:rPr>
              <a:t>(strumenti valutativi multidimensionali)</a:t>
            </a:r>
          </a:p>
        </p:txBody>
      </p:sp>
      <p:sp>
        <p:nvSpPr>
          <p:cNvPr id="17415" name="Rectangle 8"/>
          <p:cNvSpPr>
            <a:spLocks noChangeArrowheads="1"/>
          </p:cNvSpPr>
          <p:nvPr/>
        </p:nvSpPr>
        <p:spPr bwMode="auto">
          <a:xfrm>
            <a:off x="6312917" y="260350"/>
            <a:ext cx="1368425" cy="936625"/>
          </a:xfrm>
          <a:prstGeom prst="rect">
            <a:avLst/>
          </a:prstGeom>
          <a:solidFill>
            <a:srgbClr val="CCFFCC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400" b="1">
                <a:latin typeface="Times New Roman" charset="0"/>
              </a:rPr>
              <a:t>Caso semplice</a:t>
            </a:r>
          </a:p>
          <a:p>
            <a:pPr algn="ctr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400" b="1">
                <a:latin typeface="Times New Roman" charset="0"/>
              </a:rPr>
              <a:t>sociale/sanitario</a:t>
            </a:r>
          </a:p>
        </p:txBody>
      </p:sp>
      <p:sp>
        <p:nvSpPr>
          <p:cNvPr id="17416" name="Rectangle 9"/>
          <p:cNvSpPr>
            <a:spLocks noChangeArrowheads="1"/>
          </p:cNvSpPr>
          <p:nvPr/>
        </p:nvSpPr>
        <p:spPr bwMode="auto">
          <a:xfrm>
            <a:off x="468313" y="2708275"/>
            <a:ext cx="2159000" cy="936625"/>
          </a:xfrm>
          <a:prstGeom prst="rect">
            <a:avLst/>
          </a:prstGeom>
          <a:solidFill>
            <a:srgbClr val="CCFF33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400" b="1" dirty="0">
                <a:latin typeface="Times New Roman" charset="0"/>
              </a:rPr>
              <a:t>Persona autosufficiente</a:t>
            </a:r>
          </a:p>
          <a:p>
            <a:pPr algn="ctr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400" b="1" dirty="0">
                <a:latin typeface="Times New Roman" charset="0"/>
              </a:rPr>
              <a:t>ad alto rischio di perdita</a:t>
            </a:r>
          </a:p>
          <a:p>
            <a:pPr algn="ctr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400" b="1" dirty="0" smtClean="0">
                <a:latin typeface="Times New Roman" charset="0"/>
              </a:rPr>
              <a:t>Dell’</a:t>
            </a:r>
            <a:r>
              <a:rPr lang="it-IT" altLang="ja-JP" sz="1400" b="1" dirty="0" smtClean="0">
                <a:latin typeface="Times New Roman" charset="0"/>
              </a:rPr>
              <a:t>autosufficienza</a:t>
            </a:r>
            <a:endParaRPr lang="it-IT" altLang="ja-JP" sz="1400" b="1" dirty="0">
              <a:latin typeface="Times New Roman" charset="0"/>
            </a:endParaRPr>
          </a:p>
          <a:p>
            <a:pPr algn="ctr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400" b="1" dirty="0">
                <a:latin typeface="Times New Roman" charset="0"/>
              </a:rPr>
              <a:t>(</a:t>
            </a:r>
            <a:r>
              <a:rPr lang="ja-JP" altLang="it-IT" sz="1400" b="1" dirty="0">
                <a:latin typeface="Times New Roman" charset="0"/>
              </a:rPr>
              <a:t>“</a:t>
            </a:r>
            <a:r>
              <a:rPr lang="it-IT" altLang="ja-JP" sz="1400" b="1" dirty="0">
                <a:latin typeface="Times New Roman" charset="0"/>
              </a:rPr>
              <a:t>FRAGILE</a:t>
            </a:r>
            <a:r>
              <a:rPr lang="ja-JP" altLang="it-IT" sz="1400" b="1" dirty="0">
                <a:latin typeface="Times New Roman" charset="0"/>
              </a:rPr>
              <a:t>”</a:t>
            </a:r>
            <a:r>
              <a:rPr lang="it-IT" altLang="ja-JP" sz="1400" b="1" dirty="0">
                <a:latin typeface="Times New Roman" charset="0"/>
              </a:rPr>
              <a:t>)</a:t>
            </a:r>
            <a:endParaRPr lang="it-IT" sz="1400" b="1" dirty="0">
              <a:latin typeface="Times New Roman" charset="0"/>
            </a:endParaRPr>
          </a:p>
        </p:txBody>
      </p:sp>
      <p:sp>
        <p:nvSpPr>
          <p:cNvPr id="17417" name="Text Box 10"/>
          <p:cNvSpPr txBox="1">
            <a:spLocks noChangeArrowheads="1"/>
          </p:cNvSpPr>
          <p:nvPr/>
        </p:nvSpPr>
        <p:spPr bwMode="auto">
          <a:xfrm>
            <a:off x="8184579" y="188913"/>
            <a:ext cx="923925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200" b="1">
                <a:latin typeface="Times New Roman" charset="0"/>
              </a:rPr>
              <a:t>PRESTAZ.</a:t>
            </a:r>
          </a:p>
          <a:p>
            <a:pPr eaLnBrk="1" hangingPunct="1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200" b="1">
                <a:latin typeface="Times New Roman" charset="0"/>
              </a:rPr>
              <a:t>SOCIALE</a:t>
            </a:r>
          </a:p>
        </p:txBody>
      </p:sp>
      <p:sp>
        <p:nvSpPr>
          <p:cNvPr id="17418" name="Text Box 11"/>
          <p:cNvSpPr txBox="1">
            <a:spLocks noChangeArrowheads="1"/>
          </p:cNvSpPr>
          <p:nvPr/>
        </p:nvSpPr>
        <p:spPr bwMode="auto">
          <a:xfrm>
            <a:off x="8073454" y="908050"/>
            <a:ext cx="1035050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200" b="1" dirty="0">
                <a:latin typeface="Times New Roman" charset="0"/>
              </a:rPr>
              <a:t>PRESTAZ.</a:t>
            </a:r>
          </a:p>
          <a:p>
            <a:pPr eaLnBrk="1" hangingPunct="1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200" b="1" dirty="0">
                <a:latin typeface="Times New Roman" charset="0"/>
              </a:rPr>
              <a:t>SANITARIA</a:t>
            </a:r>
          </a:p>
        </p:txBody>
      </p:sp>
      <p:sp>
        <p:nvSpPr>
          <p:cNvPr id="17419" name="Rectangle 12"/>
          <p:cNvSpPr>
            <a:spLocks noChangeArrowheads="1"/>
          </p:cNvSpPr>
          <p:nvPr/>
        </p:nvSpPr>
        <p:spPr bwMode="auto">
          <a:xfrm>
            <a:off x="5724525" y="2492375"/>
            <a:ext cx="1439863" cy="719138"/>
          </a:xfrm>
          <a:prstGeom prst="rect">
            <a:avLst/>
          </a:prstGeom>
          <a:solidFill>
            <a:schemeClr val="bg1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pPr algn="ctr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400" b="1">
                <a:latin typeface="Times New Roman" charset="0"/>
              </a:rPr>
              <a:t>Persona fragile </a:t>
            </a:r>
          </a:p>
          <a:p>
            <a:pPr algn="ctr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400" b="1">
                <a:latin typeface="Times New Roman" charset="0"/>
              </a:rPr>
              <a:t>scompensata o</a:t>
            </a:r>
          </a:p>
          <a:p>
            <a:pPr algn="ctr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400" b="1">
                <a:latin typeface="Times New Roman" charset="0"/>
              </a:rPr>
              <a:t>post acuta</a:t>
            </a:r>
          </a:p>
        </p:txBody>
      </p:sp>
      <p:sp>
        <p:nvSpPr>
          <p:cNvPr id="17420" name="Line 13"/>
          <p:cNvSpPr>
            <a:spLocks noChangeShapeType="1"/>
          </p:cNvSpPr>
          <p:nvPr/>
        </p:nvSpPr>
        <p:spPr bwMode="auto">
          <a:xfrm flipH="1" flipV="1">
            <a:off x="7679754" y="765175"/>
            <a:ext cx="504825" cy="360363"/>
          </a:xfrm>
          <a:prstGeom prst="line">
            <a:avLst/>
          </a:prstGeom>
          <a:noFill/>
          <a:ln w="6350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it-IT"/>
          </a:p>
        </p:txBody>
      </p:sp>
      <p:sp>
        <p:nvSpPr>
          <p:cNvPr id="17421" name="Line 14"/>
          <p:cNvSpPr>
            <a:spLocks noChangeShapeType="1"/>
          </p:cNvSpPr>
          <p:nvPr/>
        </p:nvSpPr>
        <p:spPr bwMode="auto">
          <a:xfrm flipV="1">
            <a:off x="7679754" y="404813"/>
            <a:ext cx="504825" cy="360362"/>
          </a:xfrm>
          <a:prstGeom prst="line">
            <a:avLst/>
          </a:prstGeom>
          <a:noFill/>
          <a:ln w="6350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it-IT"/>
          </a:p>
        </p:txBody>
      </p:sp>
      <p:sp>
        <p:nvSpPr>
          <p:cNvPr id="17422" name="Rectangle 15"/>
          <p:cNvSpPr>
            <a:spLocks noChangeArrowheads="1"/>
          </p:cNvSpPr>
          <p:nvPr/>
        </p:nvSpPr>
        <p:spPr bwMode="auto">
          <a:xfrm>
            <a:off x="3433763" y="5410200"/>
            <a:ext cx="2495550" cy="1152525"/>
          </a:xfrm>
          <a:prstGeom prst="rect">
            <a:avLst/>
          </a:prstGeom>
          <a:solidFill>
            <a:srgbClr val="FF0000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 wrap="none" anchor="ctr"/>
          <a:lstStyle/>
          <a:p>
            <a:endParaRPr lang="it-IT">
              <a:latin typeface="Calibri" charset="0"/>
              <a:cs typeface="Arial" charset="0"/>
            </a:endParaRPr>
          </a:p>
        </p:txBody>
      </p:sp>
      <p:sp>
        <p:nvSpPr>
          <p:cNvPr id="17423" name="Oval 16"/>
          <p:cNvSpPr>
            <a:spLocks noChangeArrowheads="1"/>
          </p:cNvSpPr>
          <p:nvPr/>
        </p:nvSpPr>
        <p:spPr bwMode="auto">
          <a:xfrm>
            <a:off x="3889375" y="5638800"/>
            <a:ext cx="1584325" cy="720725"/>
          </a:xfrm>
          <a:prstGeom prst="ellipse">
            <a:avLst/>
          </a:prstGeom>
          <a:solidFill>
            <a:schemeClr val="bg1"/>
          </a:solidFill>
          <a:ln w="38100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algn="ctr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endParaRPr lang="it-IT" sz="800" b="1">
              <a:latin typeface="Times New Roman" charset="0"/>
            </a:endParaRPr>
          </a:p>
          <a:p>
            <a:pPr algn="ctr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endParaRPr lang="it-IT" sz="800" b="1">
              <a:latin typeface="Times New Roman" charset="0"/>
            </a:endParaRPr>
          </a:p>
          <a:p>
            <a:pPr algn="ctr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endParaRPr lang="it-IT" sz="800" b="1">
              <a:latin typeface="Times New Roman" charset="0"/>
            </a:endParaRPr>
          </a:p>
          <a:p>
            <a:pPr algn="ctr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400" b="1">
                <a:latin typeface="Times New Roman" charset="0"/>
              </a:rPr>
              <a:t>Persona n.a.</a:t>
            </a:r>
          </a:p>
          <a:p>
            <a:pPr algn="ctr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400" b="1">
                <a:latin typeface="Times New Roman" charset="0"/>
              </a:rPr>
              <a:t>stabilizzata</a:t>
            </a:r>
          </a:p>
          <a:p>
            <a:pPr algn="ctr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endParaRPr lang="it-IT" sz="2400">
              <a:solidFill>
                <a:schemeClr val="bg1"/>
              </a:solidFill>
              <a:latin typeface="Times New Roman" charset="0"/>
            </a:endParaRPr>
          </a:p>
        </p:txBody>
      </p:sp>
      <p:sp>
        <p:nvSpPr>
          <p:cNvPr id="17424" name="Text Box 17"/>
          <p:cNvSpPr txBox="1">
            <a:spLocks noChangeArrowheads="1"/>
          </p:cNvSpPr>
          <p:nvPr/>
        </p:nvSpPr>
        <p:spPr bwMode="auto">
          <a:xfrm>
            <a:off x="2618932" y="4083050"/>
            <a:ext cx="3816350" cy="6413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>
            <a:spAutoFit/>
          </a:bodyPr>
          <a:lstStyle>
            <a:lvl1pPr defTabSz="449263"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defTabSz="449263"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defTabSz="449263"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defTabSz="449263"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defTabSz="449263" eaLnBrk="0" hangingPunct="0"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tabLst>
                <a:tab pos="0" algn="l"/>
                <a:tab pos="914400" algn="l"/>
                <a:tab pos="1828800" algn="l"/>
                <a:tab pos="2743200" algn="l"/>
                <a:tab pos="3657600" algn="l"/>
                <a:tab pos="4572000" algn="l"/>
                <a:tab pos="5486400" algn="l"/>
                <a:tab pos="6400800" algn="l"/>
                <a:tab pos="7315200" algn="l"/>
                <a:tab pos="8229600" algn="l"/>
                <a:tab pos="9144000" algn="l"/>
                <a:tab pos="10058400" algn="l"/>
              </a:tabLs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 eaLnBrk="1" hangingPunct="1"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en-GB" sz="1800" b="1" dirty="0">
                <a:solidFill>
                  <a:srgbClr val="FF3300"/>
                </a:solidFill>
                <a:latin typeface="Times New Roman" charset="0"/>
              </a:rPr>
              <a:t>Piano </a:t>
            </a:r>
            <a:r>
              <a:rPr lang="en-GB" sz="1800" b="1" dirty="0" err="1">
                <a:solidFill>
                  <a:srgbClr val="FF3300"/>
                </a:solidFill>
                <a:latin typeface="Times New Roman" charset="0"/>
              </a:rPr>
              <a:t>Assistenziale</a:t>
            </a:r>
            <a:r>
              <a:rPr lang="en-GB" sz="1800" b="1" dirty="0">
                <a:solidFill>
                  <a:srgbClr val="FF3300"/>
                </a:solidFill>
                <a:latin typeface="Times New Roman" charset="0"/>
              </a:rPr>
              <a:t> </a:t>
            </a:r>
            <a:r>
              <a:rPr lang="en-GB" sz="1800" b="1" dirty="0" err="1">
                <a:solidFill>
                  <a:srgbClr val="FF3300"/>
                </a:solidFill>
                <a:latin typeface="Times New Roman" charset="0"/>
              </a:rPr>
              <a:t>Personalizzato</a:t>
            </a:r>
            <a:endParaRPr lang="en-GB" sz="1800" b="1" dirty="0">
              <a:solidFill>
                <a:srgbClr val="FF3300"/>
              </a:solidFill>
              <a:latin typeface="Times New Roman" charset="0"/>
            </a:endParaRPr>
          </a:p>
          <a:p>
            <a:pPr algn="ctr" eaLnBrk="1" hangingPunct="1"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en-GB" sz="1800" b="1" dirty="0">
                <a:solidFill>
                  <a:srgbClr val="FF3300"/>
                </a:solidFill>
                <a:latin typeface="Times New Roman" charset="0"/>
              </a:rPr>
              <a:t>(PAP)</a:t>
            </a:r>
          </a:p>
        </p:txBody>
      </p:sp>
      <p:sp>
        <p:nvSpPr>
          <p:cNvPr id="17425" name="Text Box 18"/>
          <p:cNvSpPr txBox="1">
            <a:spLocks noChangeArrowheads="1"/>
          </p:cNvSpPr>
          <p:nvPr/>
        </p:nvSpPr>
        <p:spPr bwMode="auto">
          <a:xfrm>
            <a:off x="3920356" y="2924175"/>
            <a:ext cx="1155700" cy="5556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 eaLnBrk="1" hangingPunct="1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3200" b="1" dirty="0">
                <a:solidFill>
                  <a:schemeClr val="hlink"/>
                </a:solidFill>
                <a:latin typeface="Times New Roman" charset="0"/>
              </a:rPr>
              <a:t>UVM</a:t>
            </a:r>
          </a:p>
        </p:txBody>
      </p:sp>
      <p:sp>
        <p:nvSpPr>
          <p:cNvPr id="17426" name="Line 19"/>
          <p:cNvSpPr>
            <a:spLocks noChangeShapeType="1"/>
          </p:cNvSpPr>
          <p:nvPr/>
        </p:nvSpPr>
        <p:spPr bwMode="auto">
          <a:xfrm>
            <a:off x="5724128" y="692150"/>
            <a:ext cx="504825" cy="0"/>
          </a:xfrm>
          <a:prstGeom prst="line">
            <a:avLst/>
          </a:prstGeom>
          <a:noFill/>
          <a:ln w="28575">
            <a:solidFill>
              <a:schemeClr val="tx1"/>
            </a:solidFill>
            <a:round/>
            <a:headEnd/>
            <a:tailEnd type="triangle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it-IT"/>
          </a:p>
        </p:txBody>
      </p:sp>
      <p:sp>
        <p:nvSpPr>
          <p:cNvPr id="17427" name="Text Box 20"/>
          <p:cNvSpPr txBox="1">
            <a:spLocks noChangeArrowheads="1"/>
          </p:cNvSpPr>
          <p:nvPr/>
        </p:nvSpPr>
        <p:spPr bwMode="auto">
          <a:xfrm>
            <a:off x="3067050" y="4689326"/>
            <a:ext cx="3009900" cy="323850"/>
          </a:xfrm>
          <a:prstGeom prst="rect">
            <a:avLst/>
          </a:prstGeom>
          <a:solidFill>
            <a:srgbClr val="92D050"/>
          </a:solidFill>
          <a:ln>
            <a:solidFill>
              <a:srgbClr val="FF0000"/>
            </a:solidFill>
          </a:ln>
          <a:extLst/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600" b="1" i="1" dirty="0">
                <a:solidFill>
                  <a:schemeClr val="accent2">
                    <a:lumMod val="50000"/>
                  </a:schemeClr>
                </a:solidFill>
                <a:latin typeface="Times New Roman" charset="0"/>
              </a:rPr>
              <a:t>Gestione dei percorsi assistenziali</a:t>
            </a:r>
          </a:p>
        </p:txBody>
      </p:sp>
      <p:sp>
        <p:nvSpPr>
          <p:cNvPr id="17428" name="Text Box 21"/>
          <p:cNvSpPr txBox="1">
            <a:spLocks noChangeArrowheads="1"/>
          </p:cNvSpPr>
          <p:nvPr/>
        </p:nvSpPr>
        <p:spPr bwMode="auto">
          <a:xfrm rot="-1409914">
            <a:off x="2484438" y="1989138"/>
            <a:ext cx="1800225" cy="3238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 eaLnBrk="1" hangingPunct="1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600" b="1" i="1" dirty="0">
                <a:solidFill>
                  <a:srgbClr val="FF0000"/>
                </a:solidFill>
                <a:latin typeface="Times New Roman" charset="0"/>
              </a:rPr>
              <a:t>CONTINUITA</a:t>
            </a:r>
            <a:r>
              <a:rPr lang="ja-JP" altLang="it-IT" sz="1600" b="1" i="1" dirty="0">
                <a:solidFill>
                  <a:srgbClr val="FF0000"/>
                </a:solidFill>
                <a:latin typeface="Times New Roman" charset="0"/>
              </a:rPr>
              <a:t>’</a:t>
            </a:r>
            <a:endParaRPr lang="it-IT" sz="1600" b="1" i="1" dirty="0">
              <a:solidFill>
                <a:srgbClr val="FF0000"/>
              </a:solidFill>
              <a:latin typeface="Times New Roman" charset="0"/>
            </a:endParaRPr>
          </a:p>
        </p:txBody>
      </p:sp>
      <p:sp>
        <p:nvSpPr>
          <p:cNvPr id="17429" name="Text Box 22"/>
          <p:cNvSpPr txBox="1">
            <a:spLocks noChangeArrowheads="1"/>
          </p:cNvSpPr>
          <p:nvPr/>
        </p:nvSpPr>
        <p:spPr bwMode="auto">
          <a:xfrm rot="1551577">
            <a:off x="1528307" y="5580344"/>
            <a:ext cx="1800225" cy="3238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 eaLnBrk="1" hangingPunct="1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600" b="1" i="1" dirty="0">
                <a:solidFill>
                  <a:srgbClr val="FF0000"/>
                </a:solidFill>
                <a:latin typeface="Times New Roman" charset="0"/>
              </a:rPr>
              <a:t>CIRCOLARITA</a:t>
            </a:r>
            <a:r>
              <a:rPr lang="ja-JP" altLang="it-IT" sz="1600" b="1" i="1" dirty="0">
                <a:solidFill>
                  <a:srgbClr val="FF0000"/>
                </a:solidFill>
                <a:latin typeface="Times New Roman" charset="0"/>
              </a:rPr>
              <a:t>’</a:t>
            </a:r>
            <a:endParaRPr lang="it-IT" sz="1600" b="1" i="1" dirty="0">
              <a:solidFill>
                <a:srgbClr val="FF0000"/>
              </a:solidFill>
              <a:latin typeface="Times New Roman" charset="0"/>
            </a:endParaRPr>
          </a:p>
        </p:txBody>
      </p:sp>
      <p:sp>
        <p:nvSpPr>
          <p:cNvPr id="17430" name="Text Box 23"/>
          <p:cNvSpPr txBox="1">
            <a:spLocks noChangeArrowheads="1"/>
          </p:cNvSpPr>
          <p:nvPr/>
        </p:nvSpPr>
        <p:spPr bwMode="auto">
          <a:xfrm>
            <a:off x="565448" y="4149725"/>
            <a:ext cx="1676400" cy="793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 eaLnBrk="1" hangingPunct="1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200" b="1" dirty="0">
                <a:latin typeface="Times New Roman" charset="0"/>
              </a:rPr>
              <a:t>SORVEGLIANZA ATTIVA</a:t>
            </a:r>
          </a:p>
          <a:p>
            <a:pPr algn="ctr" eaLnBrk="1" hangingPunct="1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200" b="1" dirty="0">
                <a:latin typeface="Times New Roman" charset="0"/>
              </a:rPr>
              <a:t>CONSULTORIO ANZIANI FRAGILI</a:t>
            </a:r>
          </a:p>
        </p:txBody>
      </p:sp>
      <p:sp>
        <p:nvSpPr>
          <p:cNvPr id="17431" name="Line 24"/>
          <p:cNvSpPr>
            <a:spLocks noChangeShapeType="1"/>
          </p:cNvSpPr>
          <p:nvPr/>
        </p:nvSpPr>
        <p:spPr bwMode="auto">
          <a:xfrm flipH="1">
            <a:off x="1403648" y="3657600"/>
            <a:ext cx="0" cy="503238"/>
          </a:xfrm>
          <a:prstGeom prst="line">
            <a:avLst/>
          </a:prstGeom>
          <a:noFill/>
          <a:ln w="6350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it-IT"/>
          </a:p>
        </p:txBody>
      </p:sp>
      <p:sp>
        <p:nvSpPr>
          <p:cNvPr id="17432" name="Text Box 25"/>
          <p:cNvSpPr txBox="1">
            <a:spLocks noChangeArrowheads="1"/>
          </p:cNvSpPr>
          <p:nvPr/>
        </p:nvSpPr>
        <p:spPr bwMode="auto">
          <a:xfrm>
            <a:off x="5651500" y="3284538"/>
            <a:ext cx="3263900" cy="793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200" b="1">
                <a:latin typeface="Times New Roman" charset="0"/>
              </a:rPr>
              <a:t>Casistica: - Dimissioni ospedaliere difficili/</a:t>
            </a:r>
          </a:p>
          <a:p>
            <a:pPr eaLnBrk="1" hangingPunct="1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200" b="1">
                <a:latin typeface="Times New Roman" charset="0"/>
              </a:rPr>
              <a:t>                   casi programmati</a:t>
            </a:r>
          </a:p>
          <a:p>
            <a:pPr eaLnBrk="1" hangingPunct="1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200" b="1">
                <a:latin typeface="Times New Roman" charset="0"/>
              </a:rPr>
              <a:t>                - Aggravamento condizioni di salute</a:t>
            </a:r>
          </a:p>
          <a:p>
            <a:pPr eaLnBrk="1" hangingPunct="1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200" b="1">
                <a:latin typeface="Times New Roman" charset="0"/>
              </a:rPr>
              <a:t>                  di persona assistita al domicilio</a:t>
            </a:r>
          </a:p>
        </p:txBody>
      </p:sp>
      <p:sp>
        <p:nvSpPr>
          <p:cNvPr id="17433" name="Text Box 26"/>
          <p:cNvSpPr txBox="1">
            <a:spLocks noChangeArrowheads="1"/>
          </p:cNvSpPr>
          <p:nvPr/>
        </p:nvSpPr>
        <p:spPr bwMode="auto">
          <a:xfrm>
            <a:off x="5897358" y="5221851"/>
            <a:ext cx="1146175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 eaLnBrk="1" hangingPunct="1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200" b="1" dirty="0">
                <a:latin typeface="Times New Roman" charset="0"/>
              </a:rPr>
              <a:t>OSPEDALE</a:t>
            </a:r>
          </a:p>
          <a:p>
            <a:pPr algn="r" eaLnBrk="1" hangingPunct="1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200" b="1" dirty="0">
                <a:latin typeface="Times New Roman" charset="0"/>
              </a:rPr>
              <a:t>COMUNITA</a:t>
            </a:r>
            <a:r>
              <a:rPr lang="ja-JP" altLang="it-IT" sz="1200" b="1" dirty="0">
                <a:latin typeface="Times New Roman" charset="0"/>
              </a:rPr>
              <a:t>’</a:t>
            </a:r>
            <a:endParaRPr lang="it-IT" sz="1200" b="1" dirty="0">
              <a:latin typeface="Times New Roman" charset="0"/>
            </a:endParaRPr>
          </a:p>
        </p:txBody>
      </p:sp>
      <p:sp>
        <p:nvSpPr>
          <p:cNvPr id="17434" name="Text Box 27"/>
          <p:cNvSpPr txBox="1">
            <a:spLocks noChangeArrowheads="1"/>
          </p:cNvSpPr>
          <p:nvPr/>
        </p:nvSpPr>
        <p:spPr bwMode="auto">
          <a:xfrm>
            <a:off x="7543800" y="4868863"/>
            <a:ext cx="1295400" cy="44319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 eaLnBrk="1" hangingPunct="1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200" b="1" dirty="0">
                <a:latin typeface="Times New Roman" charset="0"/>
              </a:rPr>
              <a:t>CURE</a:t>
            </a:r>
          </a:p>
          <a:p>
            <a:pPr algn="ctr" eaLnBrk="1" hangingPunct="1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200" b="1" dirty="0">
                <a:latin typeface="Times New Roman" charset="0"/>
              </a:rPr>
              <a:t>INTERMEDIE</a:t>
            </a:r>
          </a:p>
        </p:txBody>
      </p:sp>
      <p:sp>
        <p:nvSpPr>
          <p:cNvPr id="17435" name="Text Box 28"/>
          <p:cNvSpPr txBox="1">
            <a:spLocks noChangeArrowheads="1"/>
          </p:cNvSpPr>
          <p:nvPr/>
        </p:nvSpPr>
        <p:spPr bwMode="auto">
          <a:xfrm>
            <a:off x="8148638" y="4437063"/>
            <a:ext cx="1027112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200" b="1">
                <a:latin typeface="Times New Roman" charset="0"/>
              </a:rPr>
              <a:t>RIABIL.</a:t>
            </a:r>
          </a:p>
          <a:p>
            <a:pPr eaLnBrk="1" hangingPunct="1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200" b="1">
                <a:latin typeface="Times New Roman" charset="0"/>
              </a:rPr>
              <a:t>INTENSIVA</a:t>
            </a:r>
          </a:p>
        </p:txBody>
      </p:sp>
      <p:sp>
        <p:nvSpPr>
          <p:cNvPr id="17436" name="Line 29"/>
          <p:cNvSpPr>
            <a:spLocks noChangeShapeType="1"/>
          </p:cNvSpPr>
          <p:nvPr/>
        </p:nvSpPr>
        <p:spPr bwMode="auto">
          <a:xfrm>
            <a:off x="6372225" y="4076700"/>
            <a:ext cx="0" cy="1008063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it-IT"/>
          </a:p>
        </p:txBody>
      </p:sp>
      <p:sp>
        <p:nvSpPr>
          <p:cNvPr id="17437" name="Line 30"/>
          <p:cNvSpPr>
            <a:spLocks noChangeShapeType="1"/>
          </p:cNvSpPr>
          <p:nvPr/>
        </p:nvSpPr>
        <p:spPr bwMode="auto">
          <a:xfrm>
            <a:off x="8532813" y="4076700"/>
            <a:ext cx="0" cy="360363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it-IT"/>
          </a:p>
        </p:txBody>
      </p:sp>
      <p:sp>
        <p:nvSpPr>
          <p:cNvPr id="17438" name="Line 31"/>
          <p:cNvSpPr>
            <a:spLocks noChangeShapeType="1"/>
          </p:cNvSpPr>
          <p:nvPr/>
        </p:nvSpPr>
        <p:spPr bwMode="auto">
          <a:xfrm>
            <a:off x="8077200" y="4076700"/>
            <a:ext cx="0" cy="792163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it-IT"/>
          </a:p>
        </p:txBody>
      </p:sp>
      <p:sp>
        <p:nvSpPr>
          <p:cNvPr id="17439" name="Text Box 32"/>
          <p:cNvSpPr txBox="1">
            <a:spLocks noChangeArrowheads="1"/>
          </p:cNvSpPr>
          <p:nvPr/>
        </p:nvSpPr>
        <p:spPr bwMode="auto">
          <a:xfrm>
            <a:off x="6172200" y="4437063"/>
            <a:ext cx="1439863" cy="7937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algn="ctr" eaLnBrk="1" hangingPunct="1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200" b="1">
                <a:latin typeface="Times New Roman" charset="0"/>
              </a:rPr>
              <a:t>RSA</a:t>
            </a:r>
          </a:p>
          <a:p>
            <a:pPr algn="ctr" eaLnBrk="1" hangingPunct="1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200">
                <a:latin typeface="Times New Roman" charset="0"/>
              </a:rPr>
              <a:t>(Base o </a:t>
            </a:r>
          </a:p>
          <a:p>
            <a:pPr algn="ctr" eaLnBrk="1" hangingPunct="1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200">
                <a:latin typeface="Times New Roman" charset="0"/>
              </a:rPr>
              <a:t>Modulo Specialistico)</a:t>
            </a:r>
          </a:p>
        </p:txBody>
      </p:sp>
      <p:sp>
        <p:nvSpPr>
          <p:cNvPr id="17440" name="Line 33"/>
          <p:cNvSpPr>
            <a:spLocks noChangeShapeType="1"/>
          </p:cNvSpPr>
          <p:nvPr/>
        </p:nvSpPr>
        <p:spPr bwMode="auto">
          <a:xfrm>
            <a:off x="6858000" y="4076700"/>
            <a:ext cx="0" cy="360363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it-IT"/>
          </a:p>
        </p:txBody>
      </p:sp>
      <p:sp>
        <p:nvSpPr>
          <p:cNvPr id="17441" name="Text Box 34"/>
          <p:cNvSpPr txBox="1">
            <a:spLocks noChangeArrowheads="1"/>
          </p:cNvSpPr>
          <p:nvPr/>
        </p:nvSpPr>
        <p:spPr bwMode="auto">
          <a:xfrm>
            <a:off x="7239000" y="4437063"/>
            <a:ext cx="763588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eaLnBrk="1" hangingPunct="1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200" b="1">
                <a:latin typeface="Times New Roman" charset="0"/>
              </a:rPr>
              <a:t>ASSIST.</a:t>
            </a:r>
          </a:p>
          <a:p>
            <a:pPr eaLnBrk="1" hangingPunct="1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200" b="1">
                <a:latin typeface="Times New Roman" charset="0"/>
              </a:rPr>
              <a:t>DOMIC.</a:t>
            </a:r>
          </a:p>
        </p:txBody>
      </p:sp>
      <p:sp>
        <p:nvSpPr>
          <p:cNvPr id="17442" name="Line 35"/>
          <p:cNvSpPr>
            <a:spLocks noChangeShapeType="1"/>
          </p:cNvSpPr>
          <p:nvPr/>
        </p:nvSpPr>
        <p:spPr bwMode="auto">
          <a:xfrm>
            <a:off x="7596188" y="4076700"/>
            <a:ext cx="0" cy="360363"/>
          </a:xfrm>
          <a:prstGeom prst="line">
            <a:avLst/>
          </a:prstGeom>
          <a:noFill/>
          <a:ln w="9525">
            <a:solidFill>
              <a:schemeClr val="tx1"/>
            </a:solidFill>
            <a:round/>
            <a:headEnd/>
            <a:tailEnd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  <p:txBody>
          <a:bodyPr/>
          <a:lstStyle/>
          <a:p>
            <a:endParaRPr lang="it-IT"/>
          </a:p>
        </p:txBody>
      </p:sp>
      <p:sp>
        <p:nvSpPr>
          <p:cNvPr id="17443" name="Oval 36"/>
          <p:cNvSpPr>
            <a:spLocks noChangeArrowheads="1"/>
          </p:cNvSpPr>
          <p:nvPr/>
        </p:nvSpPr>
        <p:spPr bwMode="auto">
          <a:xfrm>
            <a:off x="3352229" y="152400"/>
            <a:ext cx="2362200" cy="457200"/>
          </a:xfrm>
          <a:prstGeom prst="ellipse">
            <a:avLst/>
          </a:prstGeom>
          <a:solidFill>
            <a:schemeClr val="bg1"/>
          </a:solidFill>
          <a:ln w="38100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algn="ctr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endParaRPr lang="it-IT" sz="800" b="1" dirty="0">
              <a:latin typeface="Times New Roman" charset="0"/>
            </a:endParaRPr>
          </a:p>
          <a:p>
            <a:pPr algn="ctr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endParaRPr lang="it-IT" sz="800" b="1" dirty="0">
              <a:latin typeface="Times New Roman" charset="0"/>
            </a:endParaRPr>
          </a:p>
          <a:p>
            <a:pPr algn="ctr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endParaRPr lang="it-IT" sz="800" b="1" dirty="0">
              <a:latin typeface="Times New Roman" charset="0"/>
            </a:endParaRPr>
          </a:p>
          <a:p>
            <a:pPr algn="ctr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400" b="1" dirty="0">
                <a:solidFill>
                  <a:schemeClr val="accent6">
                    <a:lumMod val="75000"/>
                  </a:schemeClr>
                </a:solidFill>
                <a:latin typeface="Times New Roman" charset="0"/>
              </a:rPr>
              <a:t>Punto Insieme</a:t>
            </a:r>
          </a:p>
          <a:p>
            <a:pPr algn="ctr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endParaRPr lang="it-IT" sz="2400" dirty="0">
              <a:solidFill>
                <a:schemeClr val="bg1"/>
              </a:solidFill>
              <a:latin typeface="Times New Roman" charset="0"/>
            </a:endParaRPr>
          </a:p>
        </p:txBody>
      </p:sp>
      <p:sp>
        <p:nvSpPr>
          <p:cNvPr id="17444" name="Oval 37"/>
          <p:cNvSpPr>
            <a:spLocks noChangeArrowheads="1"/>
          </p:cNvSpPr>
          <p:nvPr/>
        </p:nvSpPr>
        <p:spPr bwMode="auto">
          <a:xfrm>
            <a:off x="3352229" y="685800"/>
            <a:ext cx="2362200" cy="457200"/>
          </a:xfrm>
          <a:prstGeom prst="ellipse">
            <a:avLst/>
          </a:prstGeom>
          <a:solidFill>
            <a:schemeClr val="bg1"/>
          </a:solidFill>
          <a:ln w="38100">
            <a:solidFill>
              <a:schemeClr val="tx1"/>
            </a:solidFill>
            <a:round/>
            <a:headEnd/>
            <a:tailEnd/>
          </a:ln>
        </p:spPr>
        <p:txBody>
          <a:bodyPr wrap="none" anchor="ctr"/>
          <a:lstStyle/>
          <a:p>
            <a:pPr algn="ctr">
              <a:lnSpc>
                <a:spcPct val="95000"/>
              </a:lnSpc>
              <a:buClr>
                <a:srgbClr val="000000"/>
              </a:buClr>
              <a:buSzPct val="100000"/>
              <a:buFont typeface="Times New Roman" charset="0"/>
              <a:buNone/>
            </a:pPr>
            <a:r>
              <a:rPr lang="it-IT" sz="1400" b="1">
                <a:solidFill>
                  <a:schemeClr val="accent6">
                    <a:lumMod val="75000"/>
                  </a:schemeClr>
                </a:solidFill>
                <a:latin typeface="Times New Roman" charset="0"/>
              </a:rPr>
              <a:t>Punto Unico di Accesso</a:t>
            </a:r>
            <a:endParaRPr lang="it-IT" sz="2400">
              <a:solidFill>
                <a:schemeClr val="accent6">
                  <a:lumMod val="75000"/>
                </a:schemeClr>
              </a:solidFill>
              <a:latin typeface="Times New Roman" charset="0"/>
            </a:endParaRPr>
          </a:p>
        </p:txBody>
      </p:sp>
      <p:sp>
        <p:nvSpPr>
          <p:cNvPr id="17445" name="Text Box 39"/>
          <p:cNvSpPr txBox="1">
            <a:spLocks noChangeArrowheads="1"/>
          </p:cNvSpPr>
          <p:nvPr/>
        </p:nvSpPr>
        <p:spPr bwMode="auto">
          <a:xfrm>
            <a:off x="6629398" y="6544812"/>
            <a:ext cx="2479105" cy="27699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  <a:cs typeface="ＭＳ Ｐゴシック" charset="0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Arial" charset="0"/>
                <a:ea typeface="ＭＳ Ｐゴシック" charset="0"/>
              </a:defRPr>
            </a:lvl9pPr>
          </a:lstStyle>
          <a:p>
            <a:pPr algn="r" eaLnBrk="1" hangingPunct="1">
              <a:spcBef>
                <a:spcPct val="50000"/>
              </a:spcBef>
            </a:pPr>
            <a:r>
              <a:rPr lang="it-IT" sz="1200" i="1" dirty="0">
                <a:solidFill>
                  <a:schemeClr val="accent6"/>
                </a:solidFill>
                <a:latin typeface="Calibri" charset="0"/>
                <a:cs typeface="Arial" charset="0"/>
              </a:rPr>
              <a:t>Fonte: Regione </a:t>
            </a:r>
            <a:r>
              <a:rPr lang="it-IT" sz="1200" i="1" dirty="0" smtClean="0">
                <a:solidFill>
                  <a:schemeClr val="accent6"/>
                </a:solidFill>
                <a:latin typeface="Calibri" charset="0"/>
                <a:cs typeface="Arial" charset="0"/>
              </a:rPr>
              <a:t>Toscana - modificata</a:t>
            </a:r>
            <a:endParaRPr lang="it-IT" sz="1200" i="1" dirty="0">
              <a:solidFill>
                <a:schemeClr val="accent6"/>
              </a:solidFill>
              <a:latin typeface="Calibri" charset="0"/>
              <a:cs typeface="Arial" charset="0"/>
            </a:endParaRPr>
          </a:p>
        </p:txBody>
      </p:sp>
      <p:sp>
        <p:nvSpPr>
          <p:cNvPr id="2" name="CasellaDiTesto 1"/>
          <p:cNvSpPr txBox="1"/>
          <p:nvPr/>
        </p:nvSpPr>
        <p:spPr>
          <a:xfrm>
            <a:off x="7476880" y="2708275"/>
            <a:ext cx="1055933" cy="369332"/>
          </a:xfrm>
          <a:prstGeom prst="rect">
            <a:avLst/>
          </a:prstGeom>
          <a:solidFill>
            <a:srgbClr val="FD1A32"/>
          </a:solidFill>
        </p:spPr>
        <p:txBody>
          <a:bodyPr wrap="square" rtlCol="0">
            <a:spAutoFit/>
          </a:bodyPr>
          <a:lstStyle/>
          <a:p>
            <a:pPr algn="ctr"/>
            <a:r>
              <a:rPr lang="it-IT" b="1" dirty="0" smtClean="0">
                <a:solidFill>
                  <a:schemeClr val="bg1"/>
                </a:solidFill>
              </a:rPr>
              <a:t>ACOT</a:t>
            </a:r>
            <a:endParaRPr lang="it-IT" b="1" dirty="0">
              <a:solidFill>
                <a:schemeClr val="bg1"/>
              </a:solidFill>
            </a:endParaRPr>
          </a:p>
        </p:txBody>
      </p:sp>
      <p:cxnSp>
        <p:nvCxnSpPr>
          <p:cNvPr id="4" name="Connettore 2 3"/>
          <p:cNvCxnSpPr/>
          <p:nvPr/>
        </p:nvCxnSpPr>
        <p:spPr>
          <a:xfrm flipH="1">
            <a:off x="5077619" y="3211513"/>
            <a:ext cx="2534444" cy="0"/>
          </a:xfrm>
          <a:prstGeom prst="straightConnector1">
            <a:avLst/>
          </a:prstGeom>
          <a:ln>
            <a:solidFill>
              <a:srgbClr val="FD1A32"/>
            </a:solidFill>
            <a:tailEnd type="arrow"/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pic>
        <p:nvPicPr>
          <p:cNvPr id="41" name="Picture 2" descr="logo estar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6489700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2" name="Picture 7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5000" y="6506370"/>
            <a:ext cx="846453" cy="35388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43" name="Picture 7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618667" y="5845893"/>
            <a:ext cx="441065" cy="5323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blipFill dpi="0" rotWithShape="0">
                  <a:blip/>
                  <a:srcRect/>
                  <a:stretch>
                    <a:fillRect/>
                  </a:stretch>
                </a:blip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37430451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753014"/>
            <a:ext cx="5729300" cy="151216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" name="Immagine 9"/>
          <p:cNvPicPr/>
          <p:nvPr/>
        </p:nvPicPr>
        <p:blipFill>
          <a:blip r:embed="rId3"/>
          <a:stretch/>
        </p:blipFill>
        <p:spPr>
          <a:xfrm>
            <a:off x="66836" y="70658"/>
            <a:ext cx="6012159" cy="592099"/>
          </a:xfrm>
          <a:prstGeom prst="rect">
            <a:avLst/>
          </a:prstGeom>
          <a:ln>
            <a:noFill/>
          </a:ln>
        </p:spPr>
      </p:pic>
      <p:pic>
        <p:nvPicPr>
          <p:cNvPr id="8" name="Immagine 7"/>
          <p:cNvPicPr/>
          <p:nvPr/>
        </p:nvPicPr>
        <p:blipFill>
          <a:blip r:embed="rId4"/>
          <a:stretch/>
        </p:blipFill>
        <p:spPr>
          <a:xfrm>
            <a:off x="0" y="458558"/>
            <a:ext cx="5729300" cy="1294456"/>
          </a:xfrm>
          <a:prstGeom prst="rect">
            <a:avLst/>
          </a:prstGeom>
          <a:ln>
            <a:noFill/>
          </a:ln>
        </p:spPr>
      </p:pic>
      <p:pic>
        <p:nvPicPr>
          <p:cNvPr id="13" name="Picture 7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50559" y="130420"/>
            <a:ext cx="441065" cy="53233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blipFill dpi="0" rotWithShape="0">
                  <a:blip/>
                  <a:srcRect/>
                  <a:stretch>
                    <a:fillRect/>
                  </a:stretch>
                </a:blip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sp>
        <p:nvSpPr>
          <p:cNvPr id="2" name="CasellaDiTesto 1"/>
          <p:cNvSpPr txBox="1"/>
          <p:nvPr/>
        </p:nvSpPr>
        <p:spPr>
          <a:xfrm>
            <a:off x="9157" y="3244614"/>
            <a:ext cx="4723868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it-IT" dirty="0" smtClean="0"/>
              <a:t>Recepimento da parte delle singole AUSL e successiva individuazione, a seguito di decreti per manifestazione di interesse di Z/D, degli erogatori di prestazione domiciliare</a:t>
            </a:r>
            <a:endParaRPr lang="it-IT" dirty="0"/>
          </a:p>
        </p:txBody>
      </p:sp>
      <p:sp>
        <p:nvSpPr>
          <p:cNvPr id="3" name="CasellaDiTesto 2"/>
          <p:cNvSpPr txBox="1"/>
          <p:nvPr/>
        </p:nvSpPr>
        <p:spPr>
          <a:xfrm>
            <a:off x="0" y="5661248"/>
            <a:ext cx="486520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it-IT" dirty="0" smtClean="0"/>
              <a:t>Inizia erogazione buoni: 1/1/2018</a:t>
            </a:r>
            <a:endParaRPr lang="it-IT" dirty="0"/>
          </a:p>
        </p:txBody>
      </p:sp>
      <p:sp>
        <p:nvSpPr>
          <p:cNvPr id="4" name="CasellaDiTesto 3"/>
          <p:cNvSpPr txBox="1"/>
          <p:nvPr/>
        </p:nvSpPr>
        <p:spPr>
          <a:xfrm>
            <a:off x="108012" y="5290703"/>
            <a:ext cx="5513276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it-IT" b="1" dirty="0" smtClean="0">
                <a:solidFill>
                  <a:srgbClr val="00B050"/>
                </a:solidFill>
              </a:rPr>
              <a:t>Progetto </a:t>
            </a:r>
            <a:r>
              <a:rPr lang="it-IT" b="1" dirty="0" err="1" smtClean="0">
                <a:solidFill>
                  <a:srgbClr val="00B050"/>
                </a:solidFill>
              </a:rPr>
              <a:t>Mi.Re.Do</a:t>
            </a:r>
            <a:r>
              <a:rPr lang="it-IT" b="1" dirty="0" smtClean="0">
                <a:solidFill>
                  <a:srgbClr val="00B050"/>
                </a:solidFill>
              </a:rPr>
              <a:t>.</a:t>
            </a:r>
            <a:endParaRPr lang="it-IT" b="1" dirty="0">
              <a:solidFill>
                <a:srgbClr val="00B050"/>
              </a:solidFill>
            </a:endParaRPr>
          </a:p>
        </p:txBody>
      </p:sp>
      <p:sp>
        <p:nvSpPr>
          <p:cNvPr id="5" name="CasellaDiTesto 4"/>
          <p:cNvSpPr txBox="1"/>
          <p:nvPr/>
        </p:nvSpPr>
        <p:spPr>
          <a:xfrm>
            <a:off x="9157" y="6158408"/>
            <a:ext cx="644746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it-IT" dirty="0" smtClean="0"/>
              <a:t>Buoni erogati al 30/7/2018: 152 (54% del disponibile)</a:t>
            </a:r>
            <a:endParaRPr lang="it-IT" dirty="0"/>
          </a:p>
        </p:txBody>
      </p:sp>
      <p:pic>
        <p:nvPicPr>
          <p:cNvPr id="14" name="Picture 2" descr="Risultati immagini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24128" y="1988840"/>
            <a:ext cx="3216823" cy="3781362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1" name="Immagine 5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508620" y="157994"/>
            <a:ext cx="7776317" cy="6312702"/>
          </a:xfrm>
          <a:prstGeom prst="rect">
            <a:avLst/>
          </a:prstGeom>
          <a:noFill/>
          <a:ln>
            <a:noFill/>
          </a:ln>
        </p:spPr>
      </p:pic>
      <p:pic>
        <p:nvPicPr>
          <p:cNvPr id="15" name="Picture 2" descr="logo estar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59484" y="28576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" name="Picture 7"/>
          <p:cNvPicPr>
            <a:picLocks noChangeAspect="1" noChangeArrowheads="1"/>
          </p:cNvPicPr>
          <p:nvPr/>
        </p:nvPicPr>
        <p:blipFill>
          <a:blip r:embed="rId9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01038" y="14288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10509964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5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20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" name="Picture 2" descr="Risultati immagini per CAPA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6495" y="548680"/>
            <a:ext cx="4036368" cy="283438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5" name="CasellaDiTesto 4"/>
          <p:cNvSpPr txBox="1"/>
          <p:nvPr/>
        </p:nvSpPr>
        <p:spPr>
          <a:xfrm>
            <a:off x="351021" y="4834972"/>
            <a:ext cx="1674369" cy="144655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400" b="1" dirty="0" smtClean="0">
                <a:solidFill>
                  <a:schemeClr val="tx2"/>
                </a:solidFill>
              </a:rPr>
              <a:t>PDTA</a:t>
            </a:r>
          </a:p>
          <a:p>
            <a:r>
              <a:rPr lang="en-US" sz="4400" b="1" dirty="0" smtClean="0">
                <a:solidFill>
                  <a:schemeClr val="accent6">
                    <a:lumMod val="75000"/>
                  </a:schemeClr>
                </a:solidFill>
              </a:rPr>
              <a:t>PDTAS</a:t>
            </a:r>
            <a:endParaRPr lang="en-US" sz="4400" b="1" dirty="0">
              <a:solidFill>
                <a:schemeClr val="accent6">
                  <a:lumMod val="75000"/>
                </a:schemeClr>
              </a:solidFill>
            </a:endParaRPr>
          </a:p>
        </p:txBody>
      </p:sp>
      <p:sp>
        <p:nvSpPr>
          <p:cNvPr id="6" name="Freccia a destra 5"/>
          <p:cNvSpPr/>
          <p:nvPr/>
        </p:nvSpPr>
        <p:spPr>
          <a:xfrm>
            <a:off x="2074678" y="5417808"/>
            <a:ext cx="985153" cy="387456"/>
          </a:xfrm>
          <a:prstGeom prst="rightArrow">
            <a:avLst/>
          </a:prstGeom>
          <a:solidFill>
            <a:srgbClr val="92D050"/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7" name="Freccia a destra 6"/>
          <p:cNvSpPr/>
          <p:nvPr/>
        </p:nvSpPr>
        <p:spPr>
          <a:xfrm rot="5400000">
            <a:off x="583028" y="3955128"/>
            <a:ext cx="1210354" cy="263453"/>
          </a:xfrm>
          <a:prstGeom prst="rightArrow">
            <a:avLst/>
          </a:prstGeom>
          <a:solidFill>
            <a:srgbClr val="92D050"/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8" name="CasellaDiTesto 7"/>
          <p:cNvSpPr txBox="1"/>
          <p:nvPr/>
        </p:nvSpPr>
        <p:spPr>
          <a:xfrm>
            <a:off x="503397" y="501739"/>
            <a:ext cx="301355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b="1" dirty="0">
                <a:solidFill>
                  <a:schemeClr val="bg1"/>
                </a:solidFill>
              </a:rPr>
              <a:t>RCT/</a:t>
            </a:r>
            <a:r>
              <a:rPr lang="en-US" sz="2400" b="1" dirty="0" err="1">
                <a:solidFill>
                  <a:schemeClr val="bg1"/>
                </a:solidFill>
              </a:rPr>
              <a:t>Linee</a:t>
            </a:r>
            <a:r>
              <a:rPr lang="en-US" sz="2400" b="1" dirty="0">
                <a:solidFill>
                  <a:schemeClr val="bg1"/>
                </a:solidFill>
              </a:rPr>
              <a:t> </a:t>
            </a:r>
            <a:r>
              <a:rPr lang="en-US" sz="2400" b="1" dirty="0" err="1">
                <a:solidFill>
                  <a:schemeClr val="bg1"/>
                </a:solidFill>
              </a:rPr>
              <a:t>guida</a:t>
            </a:r>
            <a:endParaRPr lang="en-US" sz="2400" b="1" dirty="0">
              <a:solidFill>
                <a:schemeClr val="bg1"/>
              </a:solidFill>
            </a:endParaRPr>
          </a:p>
        </p:txBody>
      </p:sp>
      <p:sp>
        <p:nvSpPr>
          <p:cNvPr id="10" name="CasellaDiTesto 9"/>
          <p:cNvSpPr txBox="1"/>
          <p:nvPr/>
        </p:nvSpPr>
        <p:spPr>
          <a:xfrm>
            <a:off x="3981047" y="359231"/>
            <a:ext cx="5209396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3200" b="1" dirty="0" smtClean="0">
                <a:solidFill>
                  <a:srgbClr val="00B050"/>
                </a:solidFill>
              </a:rPr>
              <a:t>Piano di </a:t>
            </a:r>
            <a:r>
              <a:rPr lang="en-US" sz="3200" b="1" dirty="0" err="1" smtClean="0">
                <a:solidFill>
                  <a:srgbClr val="00B050"/>
                </a:solidFill>
              </a:rPr>
              <a:t>Cura</a:t>
            </a:r>
            <a:r>
              <a:rPr lang="en-US" sz="3200" b="1" dirty="0" smtClean="0">
                <a:solidFill>
                  <a:srgbClr val="00B050"/>
                </a:solidFill>
              </a:rPr>
              <a:t> </a:t>
            </a:r>
            <a:r>
              <a:rPr lang="en-US" sz="3200" b="1" dirty="0" err="1" smtClean="0">
                <a:solidFill>
                  <a:srgbClr val="00B050"/>
                </a:solidFill>
              </a:rPr>
              <a:t>Personalizzato</a:t>
            </a:r>
            <a:endParaRPr lang="en-US" sz="3200" b="1" dirty="0">
              <a:solidFill>
                <a:srgbClr val="00B050"/>
              </a:solidFill>
            </a:endParaRPr>
          </a:p>
        </p:txBody>
      </p:sp>
      <p:sp>
        <p:nvSpPr>
          <p:cNvPr id="11" name="Freccia a destra 10"/>
          <p:cNvSpPr/>
          <p:nvPr/>
        </p:nvSpPr>
        <p:spPr>
          <a:xfrm rot="17328265">
            <a:off x="7425612" y="4204296"/>
            <a:ext cx="1374121" cy="438638"/>
          </a:xfrm>
          <a:prstGeom prst="rightArrow">
            <a:avLst/>
          </a:prstGeom>
          <a:solidFill>
            <a:srgbClr val="FF0000"/>
          </a:solidFill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3" name="Text Box 8"/>
          <p:cNvSpPr txBox="1">
            <a:spLocks noChangeArrowheads="1"/>
          </p:cNvSpPr>
          <p:nvPr/>
        </p:nvSpPr>
        <p:spPr bwMode="auto">
          <a:xfrm>
            <a:off x="-1" y="6536769"/>
            <a:ext cx="3933037" cy="276999"/>
          </a:xfrm>
          <a:prstGeom prst="rect">
            <a:avLst/>
          </a:prstGeom>
          <a:solidFill>
            <a:schemeClr val="bg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it-IT" altLang="it-IT" sz="1200" i="1" dirty="0">
                <a:solidFill>
                  <a:srgbClr val="0070C0"/>
                </a:solidFill>
              </a:rPr>
              <a:t>Fonte: </a:t>
            </a:r>
            <a:r>
              <a:rPr lang="it-IT" altLang="it-IT" sz="1200" i="1" dirty="0" smtClean="0">
                <a:solidFill>
                  <a:srgbClr val="0070C0"/>
                </a:solidFill>
              </a:rPr>
              <a:t>S. Dei, R. </a:t>
            </a:r>
            <a:r>
              <a:rPr lang="it-IT" altLang="it-IT" sz="1200" i="1" dirty="0" err="1" smtClean="0">
                <a:solidFill>
                  <a:srgbClr val="0070C0"/>
                </a:solidFill>
              </a:rPr>
              <a:t>Turillazzi</a:t>
            </a:r>
            <a:r>
              <a:rPr lang="it-IT" altLang="it-IT" sz="1200" i="1" dirty="0" smtClean="0">
                <a:solidFill>
                  <a:srgbClr val="0070C0"/>
                </a:solidFill>
              </a:rPr>
              <a:t>, modificata Pisa 2017</a:t>
            </a:r>
            <a:endParaRPr lang="it-IT" altLang="it-IT" sz="1200" i="1" dirty="0">
              <a:solidFill>
                <a:srgbClr val="0070C0"/>
              </a:solidFill>
            </a:endParaRPr>
          </a:p>
        </p:txBody>
      </p:sp>
      <p:pic>
        <p:nvPicPr>
          <p:cNvPr id="16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4999" y="0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5" name="Picture 2" descr="logo estar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" y="-15875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7" name="Picture 2" descr="Risultati immagini per foto  mccurry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33458" y="989772"/>
            <a:ext cx="4909689" cy="24919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050" name="Picture 2" descr="Immagine correlata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75856" y="3702531"/>
            <a:ext cx="4407737" cy="30480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19001815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/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4532" t="23811" r="22008" b="16960"/>
          <a:stretch>
            <a:fillRect/>
          </a:stretch>
        </p:blipFill>
        <p:spPr bwMode="auto">
          <a:xfrm>
            <a:off x="4211961" y="-17552"/>
            <a:ext cx="4932040" cy="687555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Titolo 4"/>
          <p:cNvSpPr txBox="1">
            <a:spLocks/>
          </p:cNvSpPr>
          <p:nvPr/>
        </p:nvSpPr>
        <p:spPr>
          <a:xfrm>
            <a:off x="207664" y="457547"/>
            <a:ext cx="3847158" cy="3115470"/>
          </a:xfrm>
          <a:prstGeom prst="rect">
            <a:avLst/>
          </a:prstGeom>
        </p:spPr>
        <p:txBody>
          <a:bodyPr/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it-IT" altLang="it-IT" sz="2800" dirty="0" smtClean="0">
                <a:solidFill>
                  <a:schemeClr val="bg2">
                    <a:lumMod val="25000"/>
                  </a:schemeClr>
                </a:solidFill>
              </a:rPr>
              <a:t>PDTA come Percorso condiviso tra Ospedale e Territorio per la gestione integrata del paziente «cronico» (</a:t>
            </a:r>
            <a:r>
              <a:rPr lang="it-IT" altLang="it-IT" sz="2800" i="1" dirty="0" smtClean="0">
                <a:solidFill>
                  <a:schemeClr val="bg2">
                    <a:lumMod val="25000"/>
                  </a:schemeClr>
                </a:solidFill>
              </a:rPr>
              <a:t>long </a:t>
            </a:r>
            <a:r>
              <a:rPr lang="it-IT" altLang="it-IT" sz="2800" i="1" dirty="0" err="1" smtClean="0">
                <a:solidFill>
                  <a:schemeClr val="bg2">
                    <a:lumMod val="25000"/>
                  </a:schemeClr>
                </a:solidFill>
              </a:rPr>
              <a:t>term</a:t>
            </a:r>
            <a:r>
              <a:rPr lang="it-IT" altLang="it-IT" sz="2800" dirty="0" smtClean="0">
                <a:solidFill>
                  <a:schemeClr val="bg2">
                    <a:lumMod val="25000"/>
                  </a:schemeClr>
                </a:solidFill>
              </a:rPr>
              <a:t>), per combattere le “</a:t>
            </a:r>
            <a:r>
              <a:rPr lang="it-IT" altLang="it-IT" sz="2800" i="1" dirty="0" err="1" smtClean="0">
                <a:solidFill>
                  <a:schemeClr val="bg2">
                    <a:lumMod val="25000"/>
                  </a:schemeClr>
                </a:solidFill>
              </a:rPr>
              <a:t>disequità</a:t>
            </a:r>
            <a:r>
              <a:rPr lang="it-IT" altLang="it-IT" sz="2800" dirty="0" smtClean="0">
                <a:solidFill>
                  <a:schemeClr val="bg2">
                    <a:lumMod val="25000"/>
                  </a:schemeClr>
                </a:solidFill>
              </a:rPr>
              <a:t>” </a:t>
            </a:r>
            <a:br>
              <a:rPr lang="it-IT" altLang="it-IT" sz="2800" dirty="0" smtClean="0">
                <a:solidFill>
                  <a:schemeClr val="bg2">
                    <a:lumMod val="25000"/>
                  </a:schemeClr>
                </a:solidFill>
              </a:rPr>
            </a:br>
            <a:endParaRPr lang="it-IT" altLang="it-IT" sz="2800" dirty="0" smtClean="0">
              <a:solidFill>
                <a:schemeClr val="bg2">
                  <a:lumMod val="25000"/>
                </a:schemeClr>
              </a:solidFill>
            </a:endParaRPr>
          </a:p>
        </p:txBody>
      </p:sp>
      <p:sp>
        <p:nvSpPr>
          <p:cNvPr id="4" name="Freccia in giù 3"/>
          <p:cNvSpPr/>
          <p:nvPr/>
        </p:nvSpPr>
        <p:spPr>
          <a:xfrm>
            <a:off x="1907704" y="3573017"/>
            <a:ext cx="576064" cy="648071"/>
          </a:xfrm>
          <a:prstGeom prst="down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sp>
        <p:nvSpPr>
          <p:cNvPr id="5" name="Titolo 4"/>
          <p:cNvSpPr txBox="1">
            <a:spLocks/>
          </p:cNvSpPr>
          <p:nvPr/>
        </p:nvSpPr>
        <p:spPr>
          <a:xfrm>
            <a:off x="207664" y="4256613"/>
            <a:ext cx="3916888" cy="2268731"/>
          </a:xfrm>
          <a:prstGeom prst="rect">
            <a:avLst/>
          </a:prstGeom>
        </p:spPr>
        <p:txBody>
          <a:bodyPr/>
          <a:lstStyle>
            <a:lvl1pPr algn="ctr" defTabSz="914400" rtl="0" eaLnBrk="1" latinLnBrk="0" hangingPunct="1">
              <a:spcBef>
                <a:spcPct val="0"/>
              </a:spcBef>
              <a:buNone/>
              <a:defRPr sz="4400" kern="1200">
                <a:solidFill>
                  <a:schemeClr val="tx1"/>
                </a:solidFill>
                <a:latin typeface="+mj-lt"/>
                <a:ea typeface="+mj-ea"/>
                <a:cs typeface="+mj-cs"/>
              </a:defRPr>
            </a:lvl1pPr>
          </a:lstStyle>
          <a:p>
            <a:r>
              <a:rPr lang="it-IT" altLang="it-IT" sz="2800" dirty="0" smtClean="0">
                <a:solidFill>
                  <a:schemeClr val="bg2">
                    <a:lumMod val="25000"/>
                  </a:schemeClr>
                </a:solidFill>
              </a:rPr>
              <a:t>Piano di Curo come intervento multidisciplinare teso ad obiettivi, anche minimi, ma raggiungibili </a:t>
            </a:r>
          </a:p>
        </p:txBody>
      </p:sp>
      <p:pic>
        <p:nvPicPr>
          <p:cNvPr id="6" name="Picture 7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1554" y="0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8" name="Picture 2" descr="logo estar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5938" y="0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66276092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19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7498" y="692696"/>
            <a:ext cx="8826501" cy="475252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" name="CasellaDiTesto 1"/>
          <p:cNvSpPr txBox="1"/>
          <p:nvPr/>
        </p:nvSpPr>
        <p:spPr>
          <a:xfrm>
            <a:off x="1154843" y="5445224"/>
            <a:ext cx="7247022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it-IT" sz="2400" b="1" dirty="0" smtClean="0">
                <a:solidFill>
                  <a:srgbClr val="FF0000"/>
                </a:solidFill>
              </a:rPr>
              <a:t>Riconfigurare il «punto di osservazione»: verso una visione olistica centrata sulla persona </a:t>
            </a:r>
            <a:endParaRPr lang="it-IT" sz="2400" b="1" dirty="0">
              <a:solidFill>
                <a:srgbClr val="FF0000"/>
              </a:solidFill>
            </a:endParaRPr>
          </a:p>
        </p:txBody>
      </p:sp>
      <p:sp>
        <p:nvSpPr>
          <p:cNvPr id="6" name="Rectangle 4"/>
          <p:cNvSpPr>
            <a:spLocks noChangeArrowheads="1"/>
          </p:cNvSpPr>
          <p:nvPr/>
        </p:nvSpPr>
        <p:spPr bwMode="auto">
          <a:xfrm>
            <a:off x="0" y="6551532"/>
            <a:ext cx="2094696" cy="26116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lIns="81639" tIns="42452" rIns="81639" bIns="42452">
            <a:spAutoFit/>
          </a:bodyPr>
          <a:lstStyle>
            <a:lvl1pPr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lnSpc>
                <a:spcPct val="95000"/>
              </a:lnSpc>
              <a:spcBef>
                <a:spcPts val="800"/>
              </a:spcBef>
            </a:pPr>
            <a:r>
              <a:rPr lang="it-IT" altLang="it-IT" sz="1200" i="1" dirty="0">
                <a:solidFill>
                  <a:schemeClr val="accent6">
                    <a:lumMod val="75000"/>
                  </a:schemeClr>
                </a:solidFill>
              </a:rPr>
              <a:t>Fonte </a:t>
            </a:r>
            <a:r>
              <a:rPr lang="it-IT" altLang="it-IT" sz="1200" i="1" dirty="0" smtClean="0">
                <a:solidFill>
                  <a:schemeClr val="accent6">
                    <a:lumMod val="75000"/>
                  </a:schemeClr>
                </a:solidFill>
              </a:rPr>
              <a:t>G. Graffigna, Roma 2017</a:t>
            </a:r>
            <a:endParaRPr lang="it-IT" altLang="it-IT" sz="1200" i="1" dirty="0">
              <a:solidFill>
                <a:schemeClr val="accent6">
                  <a:lumMod val="75000"/>
                </a:schemeClr>
              </a:solidFill>
            </a:endParaRPr>
          </a:p>
        </p:txBody>
      </p:sp>
      <p:pic>
        <p:nvPicPr>
          <p:cNvPr id="7" name="Picture 7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34999" y="0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8" name="Picture 2" descr="logo estar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1" y="-15875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36519407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465941" y="0"/>
            <a:ext cx="8229600" cy="554459"/>
          </a:xfrm>
        </p:spPr>
        <p:txBody>
          <a:bodyPr>
            <a:normAutofit fontScale="90000"/>
          </a:bodyPr>
          <a:lstStyle/>
          <a:p>
            <a:r>
              <a:rPr lang="it-IT" b="1" dirty="0" smtClean="0">
                <a:solidFill>
                  <a:schemeClr val="accent1">
                    <a:lumMod val="75000"/>
                  </a:schemeClr>
                </a:solidFill>
              </a:rPr>
              <a:t>Infermiere di famiglia e di comunità</a:t>
            </a:r>
            <a:endParaRPr lang="it-IT" b="1" dirty="0">
              <a:solidFill>
                <a:schemeClr val="accent1">
                  <a:lumMod val="75000"/>
                </a:schemeClr>
              </a:solidFill>
            </a:endParaRPr>
          </a:p>
        </p:txBody>
      </p:sp>
      <p:sp>
        <p:nvSpPr>
          <p:cNvPr id="3" name="Segnaposto contenuto 2"/>
          <p:cNvSpPr>
            <a:spLocks noGrp="1"/>
          </p:cNvSpPr>
          <p:nvPr>
            <p:ph sz="half" idx="1"/>
          </p:nvPr>
        </p:nvSpPr>
        <p:spPr>
          <a:xfrm>
            <a:off x="12599" y="1228952"/>
            <a:ext cx="5472608" cy="5517232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it-IT" sz="2000" dirty="0"/>
              <a:t>Il modello organizzativo </a:t>
            </a:r>
            <a:r>
              <a:rPr lang="it-IT" sz="2000" dirty="0" smtClean="0"/>
              <a:t>è </a:t>
            </a:r>
            <a:r>
              <a:rPr lang="it-IT" sz="2000" dirty="0"/>
              <a:t>quello del </a:t>
            </a:r>
            <a:r>
              <a:rPr lang="it-IT" sz="2000" i="1" dirty="0" err="1"/>
              <a:t>Primary</a:t>
            </a:r>
            <a:r>
              <a:rPr lang="it-IT" sz="2000" i="1" dirty="0"/>
              <a:t> Care-Care Management</a:t>
            </a:r>
            <a:r>
              <a:rPr lang="it-IT" sz="2000" dirty="0"/>
              <a:t>, che applica il care management previsto dalla DGRT 597/18. </a:t>
            </a:r>
            <a:r>
              <a:rPr lang="it-IT" sz="2000" dirty="0" smtClean="0"/>
              <a:t>Il </a:t>
            </a:r>
            <a:r>
              <a:rPr lang="it-IT" sz="2000" dirty="0"/>
              <a:t>modello </a:t>
            </a:r>
            <a:r>
              <a:rPr lang="it-IT" sz="2000" b="1" dirty="0"/>
              <a:t>identifica un infermiere di riferimento per i cittadini inseriti negli elenchi di uno o più MMG per un numero totale  massimo di cittadini da determinarsi anche in base alle caratteristiche geografiche dei singoli territori. Il MMG e l’</a:t>
            </a:r>
            <a:r>
              <a:rPr lang="it-IT" sz="2000" b="1" dirty="0" err="1"/>
              <a:t>IFeC</a:t>
            </a:r>
            <a:r>
              <a:rPr lang="it-IT" sz="2000" b="1" dirty="0"/>
              <a:t> concordano insieme il </a:t>
            </a:r>
            <a:r>
              <a:rPr lang="it-IT" sz="2000" b="1" dirty="0" smtClean="0"/>
              <a:t>Piano Assistenziale </a:t>
            </a:r>
            <a:r>
              <a:rPr lang="it-IT" sz="2000" b="1" dirty="0"/>
              <a:t>I</a:t>
            </a:r>
            <a:r>
              <a:rPr lang="it-IT" sz="2000" b="1" dirty="0" smtClean="0"/>
              <a:t>ndividuale </a:t>
            </a:r>
            <a:r>
              <a:rPr lang="it-IT" sz="2000" b="1" dirty="0"/>
              <a:t>(PAI); </a:t>
            </a:r>
            <a:r>
              <a:rPr lang="it-IT" sz="2000" b="1" dirty="0" smtClean="0"/>
              <a:t>l’</a:t>
            </a:r>
            <a:r>
              <a:rPr lang="it-IT" sz="2000" b="1" dirty="0" err="1" smtClean="0"/>
              <a:t>IFeC</a:t>
            </a:r>
            <a:r>
              <a:rPr lang="it-IT" sz="2000" b="1" dirty="0" smtClean="0"/>
              <a:t> </a:t>
            </a:r>
            <a:r>
              <a:rPr lang="it-IT" sz="2000" b="1" dirty="0"/>
              <a:t>svolge la propria attività collaborando con il MMG, con il Medico di Comunità ed eventualmente con altre figure professionali  sanitarie</a:t>
            </a:r>
            <a:r>
              <a:rPr lang="it-IT" sz="2000" dirty="0"/>
              <a:t> </a:t>
            </a:r>
            <a:r>
              <a:rPr lang="it-IT" sz="2000" b="1" dirty="0"/>
              <a:t>e</a:t>
            </a:r>
            <a:r>
              <a:rPr lang="it-IT" sz="2000" dirty="0"/>
              <a:t> </a:t>
            </a:r>
            <a:r>
              <a:rPr lang="it-IT" sz="2000" b="1" dirty="0"/>
              <a:t>non che svolgono la loro attività nello specifico percorso assistenziale</a:t>
            </a:r>
            <a:r>
              <a:rPr lang="it-IT" sz="2000" dirty="0"/>
              <a:t>; l’</a:t>
            </a:r>
            <a:r>
              <a:rPr lang="it-IT" sz="2000" dirty="0" err="1"/>
              <a:t>IFeC</a:t>
            </a:r>
            <a:r>
              <a:rPr lang="it-IT" sz="2000" dirty="0"/>
              <a:t> può avvalersi, quando necessario e opportuno, per lo svolgimento delle attività previste anche della collaborazione di propri colleghi inseriti in un altro pool assistenziale</a:t>
            </a:r>
            <a:r>
              <a:rPr lang="it-IT" sz="2000" dirty="0" smtClean="0"/>
              <a:t>.</a:t>
            </a:r>
            <a:endParaRPr lang="it-IT" sz="2000" dirty="0"/>
          </a:p>
        </p:txBody>
      </p:sp>
      <p:pic>
        <p:nvPicPr>
          <p:cNvPr id="4" name="Picture 2" descr="logo estar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782" y="37788"/>
            <a:ext cx="635918" cy="36687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5" name="Picture 7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03566" y="0"/>
            <a:ext cx="846453" cy="35388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6" name="CasellaDiTesto 5"/>
          <p:cNvSpPr txBox="1"/>
          <p:nvPr/>
        </p:nvSpPr>
        <p:spPr>
          <a:xfrm flipH="1">
            <a:off x="454532" y="634884"/>
            <a:ext cx="867645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it-IT" dirty="0"/>
              <a:t>Progetto applicativo della Delibera N 597 del 04-06-2018 </a:t>
            </a:r>
            <a:endParaRPr lang="it-IT" dirty="0" smtClean="0"/>
          </a:p>
          <a:p>
            <a:pPr algn="ctr"/>
            <a:r>
              <a:rPr lang="it-IT" dirty="0" smtClean="0"/>
              <a:t>“</a:t>
            </a:r>
            <a:r>
              <a:rPr lang="it-IT" i="1" dirty="0"/>
              <a:t>Indirizzi per lo sviluppo del modello assistenziale infermiere di famiglia e di comunità</a:t>
            </a:r>
            <a:r>
              <a:rPr lang="it-IT" dirty="0"/>
              <a:t>”</a:t>
            </a:r>
          </a:p>
        </p:txBody>
      </p:sp>
      <p:pic>
        <p:nvPicPr>
          <p:cNvPr id="7" name="Picture 7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671964" y="496649"/>
            <a:ext cx="382292" cy="46140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blipFill dpi="0" rotWithShape="0">
                  <a:blip/>
                  <a:srcRect/>
                  <a:stretch>
                    <a:fillRect/>
                  </a:stretch>
                </a:blip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pic>
        <p:nvPicPr>
          <p:cNvPr id="6147" name="Picture 3" descr="C:\Users\utente\Pictures\IMG_20181007_131209.jpg"/>
          <p:cNvPicPr>
            <a:picLocks noGrp="1" noChangeAspect="1" noChangeArrowheads="1"/>
          </p:cNvPicPr>
          <p:nvPr>
            <p:ph sz="half" idx="2"/>
          </p:nvPr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2080" y="1484784"/>
            <a:ext cx="3851920" cy="513589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35108725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3554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8659" y="3470675"/>
            <a:ext cx="4366809" cy="170692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3555" name="Rectangle 7"/>
          <p:cNvSpPr>
            <a:spLocks noChangeArrowheads="1"/>
          </p:cNvSpPr>
          <p:nvPr/>
        </p:nvSpPr>
        <p:spPr bwMode="auto">
          <a:xfrm>
            <a:off x="0" y="5703888"/>
            <a:ext cx="4356589" cy="215900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endParaRPr lang="it-IT" altLang="it-IT"/>
          </a:p>
        </p:txBody>
      </p:sp>
      <p:sp>
        <p:nvSpPr>
          <p:cNvPr id="23556" name="Rectangle 8"/>
          <p:cNvSpPr>
            <a:spLocks noChangeArrowheads="1"/>
          </p:cNvSpPr>
          <p:nvPr/>
        </p:nvSpPr>
        <p:spPr bwMode="auto">
          <a:xfrm>
            <a:off x="7451481" y="6669088"/>
            <a:ext cx="1692519" cy="188912"/>
          </a:xfrm>
          <a:prstGeom prst="rect">
            <a:avLst/>
          </a:prstGeom>
          <a:solidFill>
            <a:schemeClr val="bg1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 anchor="ctr"/>
          <a:lstStyle>
            <a:lvl1pPr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eaLnBrk="1" hangingPunct="1"/>
            <a:endParaRPr lang="it-IT" altLang="it-IT"/>
          </a:p>
        </p:txBody>
      </p:sp>
      <p:sp>
        <p:nvSpPr>
          <p:cNvPr id="23557" name="Rectangle 15"/>
          <p:cNvSpPr>
            <a:spLocks noGrp="1" noChangeArrowheads="1"/>
          </p:cNvSpPr>
          <p:nvPr>
            <p:ph type="title"/>
          </p:nvPr>
        </p:nvSpPr>
        <p:spPr>
          <a:xfrm>
            <a:off x="1274667" y="0"/>
            <a:ext cx="6668598" cy="1143000"/>
          </a:xfrm>
        </p:spPr>
        <p:txBody>
          <a:bodyPr>
            <a:normAutofit fontScale="90000"/>
          </a:bodyPr>
          <a:lstStyle/>
          <a:p>
            <a:pPr eaLnBrk="1" hangingPunct="1"/>
            <a:r>
              <a:rPr lang="it-IT" altLang="it-IT" sz="4000" b="1" dirty="0" smtClean="0">
                <a:solidFill>
                  <a:srgbClr val="FF0000"/>
                </a:solidFill>
              </a:rPr>
              <a:t>Paziente competente: attore principale del team</a:t>
            </a:r>
          </a:p>
        </p:txBody>
      </p:sp>
      <p:grpSp>
        <p:nvGrpSpPr>
          <p:cNvPr id="23558" name="Group 18"/>
          <p:cNvGrpSpPr>
            <a:grpSpLocks noChangeAspect="1"/>
          </p:cNvGrpSpPr>
          <p:nvPr/>
        </p:nvGrpSpPr>
        <p:grpSpPr bwMode="auto">
          <a:xfrm>
            <a:off x="47844" y="1243483"/>
            <a:ext cx="6323467" cy="2088133"/>
            <a:chOff x="-863" y="935"/>
            <a:chExt cx="5784" cy="1764"/>
          </a:xfrm>
        </p:grpSpPr>
        <p:sp>
          <p:nvSpPr>
            <p:cNvPr id="23560" name="AutoShape 17"/>
            <p:cNvSpPr>
              <a:spLocks noChangeAspect="1" noChangeArrowheads="1" noTextEdit="1"/>
            </p:cNvSpPr>
            <p:nvPr/>
          </p:nvSpPr>
          <p:spPr bwMode="auto">
            <a:xfrm>
              <a:off x="81" y="935"/>
              <a:ext cx="4840" cy="391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/>
            <a:lstStyle/>
            <a:p>
              <a:endParaRPr lang="it-IT"/>
            </a:p>
          </p:txBody>
        </p:sp>
        <p:pic>
          <p:nvPicPr>
            <p:cNvPr id="23561" name="Picture 19"/>
            <p:cNvPicPr>
              <a:picLocks noChangeAspect="1" noChangeArrowheads="1"/>
            </p:cNvPicPr>
            <p:nvPr/>
          </p:nvPicPr>
          <p:blipFill>
            <a:blip r:embed="rId4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-863" y="947"/>
              <a:ext cx="4845" cy="1752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</p:pic>
      </p:grpSp>
      <p:sp>
        <p:nvSpPr>
          <p:cNvPr id="23559" name="Rectangle 20"/>
          <p:cNvSpPr>
            <a:spLocks noChangeArrowheads="1"/>
          </p:cNvSpPr>
          <p:nvPr/>
        </p:nvSpPr>
        <p:spPr bwMode="auto">
          <a:xfrm>
            <a:off x="138660" y="5258068"/>
            <a:ext cx="9005340" cy="1323439"/>
          </a:xfrm>
          <a:prstGeom prst="rect">
            <a:avLst/>
          </a:prstGeom>
          <a:solidFill>
            <a:srgbClr val="FFFFFF"/>
          </a:solidFill>
          <a:ln>
            <a:noFill/>
          </a:ln>
          <a:effectLst/>
          <a:extLs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 anchor="ctr">
            <a:spAutoFit/>
          </a:bodyPr>
          <a:lstStyle>
            <a:lvl1pPr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  <a:cs typeface="Arial" pitchFamily="34" charset="0"/>
              </a:defRPr>
            </a:lvl9pPr>
          </a:lstStyle>
          <a:p>
            <a:pPr algn="ctr" eaLnBrk="1" hangingPunct="1"/>
            <a:r>
              <a:rPr lang="it-IT" altLang="it-IT" sz="2000" dirty="0"/>
              <a:t>La </a:t>
            </a:r>
            <a:r>
              <a:rPr lang="it-IT" altLang="it-IT" sz="2000" b="1" i="1" dirty="0">
                <a:solidFill>
                  <a:schemeClr val="accent2"/>
                </a:solidFill>
              </a:rPr>
              <a:t>Narrative </a:t>
            </a:r>
            <a:r>
              <a:rPr lang="it-IT" altLang="it-IT" sz="2000" b="1" i="1" dirty="0" err="1">
                <a:solidFill>
                  <a:schemeClr val="accent2"/>
                </a:solidFill>
              </a:rPr>
              <a:t>Based</a:t>
            </a:r>
            <a:r>
              <a:rPr lang="it-IT" altLang="it-IT" sz="2000" b="1" i="1" dirty="0">
                <a:solidFill>
                  <a:schemeClr val="accent2"/>
                </a:solidFill>
              </a:rPr>
              <a:t> Medicine</a:t>
            </a:r>
            <a:r>
              <a:rPr lang="it-IT" altLang="it-IT" sz="2000" dirty="0"/>
              <a:t> (NBM) si integra con l’</a:t>
            </a:r>
            <a:r>
              <a:rPr lang="it-IT" altLang="it-IT" sz="2000" b="1" i="1" dirty="0" err="1"/>
              <a:t>Evidence-Based</a:t>
            </a:r>
            <a:r>
              <a:rPr lang="it-IT" altLang="it-IT" sz="2000" b="1" i="1" dirty="0"/>
              <a:t> Medicine</a:t>
            </a:r>
            <a:r>
              <a:rPr lang="it-IT" altLang="it-IT" sz="2000" dirty="0"/>
              <a:t> (EBM) e, tenendo conto della pluralità delle prospettive, rende le decisioni clinico-assistenziali più complete, personalizzate, efficaci </a:t>
            </a:r>
            <a:r>
              <a:rPr lang="it-IT" altLang="it-IT" sz="2000" dirty="0" smtClean="0"/>
              <a:t>ed </a:t>
            </a:r>
            <a:r>
              <a:rPr lang="it-IT" altLang="it-IT" sz="2000" dirty="0"/>
              <a:t>appropriate”.</a:t>
            </a:r>
            <a:endParaRPr lang="it-IT" altLang="it-IT" sz="2200" dirty="0"/>
          </a:p>
        </p:txBody>
      </p:sp>
      <p:sp>
        <p:nvSpPr>
          <p:cNvPr id="10" name="Rectangle 4"/>
          <p:cNvSpPr>
            <a:spLocks noChangeArrowheads="1"/>
          </p:cNvSpPr>
          <p:nvPr/>
        </p:nvSpPr>
        <p:spPr bwMode="auto">
          <a:xfrm>
            <a:off x="132542" y="620688"/>
            <a:ext cx="2088797" cy="26116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lIns="81639" tIns="42452" rIns="81639" bIns="42452">
            <a:spAutoFit/>
          </a:bodyPr>
          <a:lstStyle>
            <a:lvl1pPr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tabLst>
                <a:tab pos="0" algn="l"/>
                <a:tab pos="404813" algn="l"/>
                <a:tab pos="812800" algn="l"/>
                <a:tab pos="1220788" algn="l"/>
                <a:tab pos="1627188" algn="l"/>
                <a:tab pos="2035175" algn="l"/>
                <a:tab pos="2443163" algn="l"/>
                <a:tab pos="2851150" algn="l"/>
                <a:tab pos="3257550" algn="l"/>
                <a:tab pos="3665538" algn="l"/>
                <a:tab pos="4073525" algn="l"/>
                <a:tab pos="4479925" algn="l"/>
                <a:tab pos="4887913" algn="l"/>
                <a:tab pos="5295900" algn="l"/>
                <a:tab pos="5703888" algn="l"/>
                <a:tab pos="6110288" algn="l"/>
                <a:tab pos="6518275" algn="l"/>
                <a:tab pos="6926263" algn="l"/>
                <a:tab pos="7332663" algn="l"/>
                <a:tab pos="7740650" algn="l"/>
                <a:tab pos="8148638" algn="l"/>
              </a:tabLst>
              <a:defRPr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>
              <a:lnSpc>
                <a:spcPct val="95000"/>
              </a:lnSpc>
              <a:spcBef>
                <a:spcPts val="800"/>
              </a:spcBef>
            </a:pPr>
            <a:r>
              <a:rPr lang="it-IT" altLang="it-IT" sz="1200" i="1" dirty="0">
                <a:solidFill>
                  <a:schemeClr val="accent6">
                    <a:lumMod val="75000"/>
                  </a:schemeClr>
                </a:solidFill>
              </a:rPr>
              <a:t>Fonte </a:t>
            </a:r>
            <a:r>
              <a:rPr lang="it-IT" altLang="it-IT" sz="1200" i="1" dirty="0" smtClean="0">
                <a:solidFill>
                  <a:schemeClr val="accent6">
                    <a:lumMod val="75000"/>
                  </a:schemeClr>
                </a:solidFill>
              </a:rPr>
              <a:t>P. Francesconi, Pisa 2018</a:t>
            </a:r>
            <a:endParaRPr lang="it-IT" altLang="it-IT" sz="1200" i="1" dirty="0">
              <a:solidFill>
                <a:schemeClr val="accent6">
                  <a:lumMod val="75000"/>
                </a:schemeClr>
              </a:solidFill>
            </a:endParaRPr>
          </a:p>
        </p:txBody>
      </p:sp>
      <p:pic>
        <p:nvPicPr>
          <p:cNvPr id="11" name="Picture 7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1554" y="0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2" name="Picture 2" descr="logo estar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5938" y="0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0242" name="Picture 2" descr="C:\Users\utente\Pictures\pienza\20150403_133233.jpg"/>
          <p:cNvPicPr>
            <a:picLocks noChangeAspect="1" noChangeArrowheads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932040" y="2266705"/>
            <a:ext cx="4211960" cy="276888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08873045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Immagine 4"/>
          <p:cNvPicPr>
            <a:picLocks noChangeAspect="1"/>
          </p:cNvPicPr>
          <p:nvPr/>
        </p:nvPicPr>
        <p:blipFill>
          <a:blip r:embed="rId2" cstate="print"/>
          <a:stretch>
            <a:fillRect/>
          </a:stretch>
        </p:blipFill>
        <p:spPr>
          <a:xfrm>
            <a:off x="-36512" y="989439"/>
            <a:ext cx="5461000" cy="3848100"/>
          </a:xfrm>
          <a:prstGeom prst="rect">
            <a:avLst/>
          </a:prstGeom>
        </p:spPr>
      </p:pic>
      <p:sp>
        <p:nvSpPr>
          <p:cNvPr id="7" name="Rettangolo 6"/>
          <p:cNvSpPr/>
          <p:nvPr/>
        </p:nvSpPr>
        <p:spPr>
          <a:xfrm>
            <a:off x="407988" y="5043894"/>
            <a:ext cx="4572000" cy="1169551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  <a:effectLst>
            <a:outerShdw blurRad="279400" dist="50800" dir="5400000" algn="ctr" rotWithShape="0">
              <a:srgbClr val="000000">
                <a:alpha val="43137"/>
              </a:srgbClr>
            </a:outerShdw>
            <a:softEdge rad="31750"/>
          </a:effectLst>
        </p:spPr>
        <p:txBody>
          <a:bodyPr wrap="square">
            <a:spAutoFit/>
          </a:bodyPr>
          <a:lstStyle/>
          <a:p>
            <a:pPr algn="just"/>
            <a:r>
              <a:rPr lang="it-IT" sz="1400" b="1" dirty="0">
                <a:solidFill>
                  <a:schemeClr val="accent2">
                    <a:lumMod val="50000"/>
                  </a:schemeClr>
                </a:solidFill>
                <a:latin typeface="Avenir Next" charset="0"/>
                <a:ea typeface="Avenir Next" charset="0"/>
                <a:cs typeface="Avenir Next" charset="0"/>
              </a:rPr>
              <a:t>sistema di supporto all’autogestione, che preveda di sviluppare azioni tendenti a migliorare la qualità della vita rispetto all’attività motoria, all’alcol, all’alimentazione, </a:t>
            </a:r>
            <a:r>
              <a:rPr lang="it-IT" sz="1400" b="1" dirty="0" smtClean="0">
                <a:solidFill>
                  <a:schemeClr val="accent2">
                    <a:lumMod val="50000"/>
                  </a:schemeClr>
                </a:solidFill>
                <a:latin typeface="Avenir Next" charset="0"/>
                <a:ea typeface="Avenir Next" charset="0"/>
                <a:cs typeface="Avenir Next" charset="0"/>
              </a:rPr>
              <a:t>al </a:t>
            </a:r>
            <a:r>
              <a:rPr lang="it-IT" sz="1400" b="1" dirty="0">
                <a:solidFill>
                  <a:schemeClr val="accent2">
                    <a:lumMod val="50000"/>
                  </a:schemeClr>
                </a:solidFill>
                <a:latin typeface="Avenir Next" charset="0"/>
                <a:ea typeface="Avenir Next" charset="0"/>
                <a:cs typeface="Avenir Next" charset="0"/>
              </a:rPr>
              <a:t>fumo di sigarette ovvero a più corretti stili di vita. </a:t>
            </a:r>
          </a:p>
        </p:txBody>
      </p:sp>
      <p:sp>
        <p:nvSpPr>
          <p:cNvPr id="9" name="Rettangolo 8"/>
          <p:cNvSpPr/>
          <p:nvPr/>
        </p:nvSpPr>
        <p:spPr>
          <a:xfrm>
            <a:off x="901828" y="404664"/>
            <a:ext cx="3382140" cy="1169551"/>
          </a:xfrm>
          <a:prstGeom prst="rect">
            <a:avLst/>
          </a:prstGeom>
          <a:solidFill>
            <a:srgbClr val="B1D991"/>
          </a:solidFill>
          <a:effectLst>
            <a:outerShdw blurRad="279400" dist="50800" dir="5400000" algn="ctr" rotWithShape="0">
              <a:srgbClr val="000000">
                <a:alpha val="56000"/>
              </a:srgbClr>
            </a:outerShdw>
            <a:softEdge rad="31750"/>
          </a:effectLst>
        </p:spPr>
        <p:txBody>
          <a:bodyPr wrap="square">
            <a:spAutoFit/>
          </a:bodyPr>
          <a:lstStyle/>
          <a:p>
            <a:pPr algn="ctr"/>
            <a:r>
              <a:rPr lang="it-IT" sz="1400" b="1" dirty="0">
                <a:solidFill>
                  <a:schemeClr val="accent2">
                    <a:lumMod val="50000"/>
                  </a:schemeClr>
                </a:solidFill>
                <a:latin typeface="Avenir Next" charset="0"/>
                <a:ea typeface="Avenir Next" charset="0"/>
                <a:cs typeface="Avenir Next" charset="0"/>
              </a:rPr>
              <a:t>I</a:t>
            </a:r>
            <a:r>
              <a:rPr lang="it-IT" sz="1400" b="1" dirty="0" smtClean="0">
                <a:solidFill>
                  <a:schemeClr val="accent2">
                    <a:lumMod val="50000"/>
                  </a:schemeClr>
                </a:solidFill>
                <a:latin typeface="Avenir Next" charset="0"/>
                <a:ea typeface="Avenir Next" charset="0"/>
                <a:cs typeface="Avenir Next" charset="0"/>
              </a:rPr>
              <a:t>l </a:t>
            </a:r>
            <a:r>
              <a:rPr lang="it-IT" sz="1400" b="1" u="sng" dirty="0">
                <a:solidFill>
                  <a:srgbClr val="FF0000"/>
                </a:solidFill>
                <a:latin typeface="Avenir Next" charset="0"/>
                <a:ea typeface="Avenir Next" charset="0"/>
                <a:cs typeface="Avenir Next" charset="0"/>
              </a:rPr>
              <a:t>care </a:t>
            </a:r>
            <a:r>
              <a:rPr lang="it-IT" sz="1400" b="1" u="sng" dirty="0" smtClean="0">
                <a:solidFill>
                  <a:srgbClr val="FF0000"/>
                </a:solidFill>
                <a:latin typeface="Avenir Next" charset="0"/>
                <a:ea typeface="Avenir Next" charset="0"/>
                <a:cs typeface="Avenir Next" charset="0"/>
              </a:rPr>
              <a:t>management</a:t>
            </a:r>
            <a:r>
              <a:rPr lang="it-IT" sz="1400" b="1" dirty="0" smtClean="0">
                <a:solidFill>
                  <a:schemeClr val="accent2">
                    <a:lumMod val="50000"/>
                  </a:schemeClr>
                </a:solidFill>
                <a:latin typeface="Avenir Next" charset="0"/>
                <a:ea typeface="Avenir Next" charset="0"/>
                <a:cs typeface="Avenir Next" charset="0"/>
              </a:rPr>
              <a:t>: processo </a:t>
            </a:r>
            <a:r>
              <a:rPr lang="it-IT" sz="1400" b="1" dirty="0">
                <a:solidFill>
                  <a:schemeClr val="accent2">
                    <a:lumMod val="50000"/>
                  </a:schemeClr>
                </a:solidFill>
                <a:latin typeface="Avenir Next" charset="0"/>
                <a:ea typeface="Avenir Next" charset="0"/>
                <a:cs typeface="Avenir Next" charset="0"/>
              </a:rPr>
              <a:t>di pianificazione, coordinamento, gestione e revisione dell’assistenza </a:t>
            </a:r>
            <a:r>
              <a:rPr lang="it-IT" sz="1400" b="1" dirty="0" smtClean="0">
                <a:solidFill>
                  <a:schemeClr val="accent2">
                    <a:lumMod val="50000"/>
                  </a:schemeClr>
                </a:solidFill>
                <a:latin typeface="Avenir Next" charset="0"/>
                <a:ea typeface="Avenir Next" charset="0"/>
                <a:cs typeface="Avenir Next" charset="0"/>
              </a:rPr>
              <a:t>cucita </a:t>
            </a:r>
            <a:r>
              <a:rPr lang="it-IT" sz="1400" b="1" dirty="0">
                <a:solidFill>
                  <a:schemeClr val="accent2">
                    <a:lumMod val="50000"/>
                  </a:schemeClr>
                </a:solidFill>
                <a:latin typeface="Avenir Next" charset="0"/>
                <a:ea typeface="Avenir Next" charset="0"/>
                <a:cs typeface="Avenir Next" charset="0"/>
              </a:rPr>
              <a:t>(</a:t>
            </a:r>
            <a:r>
              <a:rPr lang="it-IT" sz="1400" b="1" dirty="0" err="1" smtClean="0">
                <a:solidFill>
                  <a:schemeClr val="accent2">
                    <a:lumMod val="50000"/>
                  </a:schemeClr>
                </a:solidFill>
                <a:latin typeface="Avenir Next" charset="0"/>
                <a:ea typeface="Avenir Next" charset="0"/>
                <a:cs typeface="Avenir Next" charset="0"/>
              </a:rPr>
              <a:t>taylored</a:t>
            </a:r>
            <a:r>
              <a:rPr lang="it-IT" sz="1400" b="1" dirty="0" smtClean="0">
                <a:solidFill>
                  <a:schemeClr val="accent2">
                    <a:lumMod val="50000"/>
                  </a:schemeClr>
                </a:solidFill>
                <a:latin typeface="Avenir Next" charset="0"/>
                <a:ea typeface="Avenir Next" charset="0"/>
                <a:cs typeface="Avenir Next" charset="0"/>
              </a:rPr>
              <a:t>) </a:t>
            </a:r>
            <a:r>
              <a:rPr lang="it-IT" sz="1400" b="1" dirty="0">
                <a:solidFill>
                  <a:schemeClr val="accent2">
                    <a:lumMod val="50000"/>
                  </a:schemeClr>
                </a:solidFill>
                <a:latin typeface="Avenir Next" charset="0"/>
                <a:ea typeface="Avenir Next" charset="0"/>
                <a:cs typeface="Avenir Next" charset="0"/>
              </a:rPr>
              <a:t>sull’assistito in base ai suoi bisogni</a:t>
            </a:r>
          </a:p>
        </p:txBody>
      </p:sp>
      <p:sp>
        <p:nvSpPr>
          <p:cNvPr id="2" name="CasellaDiTesto 1"/>
          <p:cNvSpPr txBox="1"/>
          <p:nvPr/>
        </p:nvSpPr>
        <p:spPr>
          <a:xfrm>
            <a:off x="4355976" y="2759968"/>
            <a:ext cx="4042457" cy="1600438"/>
          </a:xfrm>
          <a:prstGeom prst="rect">
            <a:avLst/>
          </a:prstGeom>
          <a:solidFill>
            <a:srgbClr val="FFFDB0"/>
          </a:solidFill>
          <a:effectLst>
            <a:outerShdw blurRad="279400" dist="50800" dir="5400000" algn="ctr" rotWithShape="0">
              <a:srgbClr val="000000">
                <a:alpha val="43137"/>
              </a:srgbClr>
            </a:outerShdw>
            <a:softEdge rad="31750"/>
          </a:effectLst>
        </p:spPr>
        <p:txBody>
          <a:bodyPr wrap="square">
            <a:spAutoFit/>
          </a:bodyPr>
          <a:lstStyle>
            <a:defPPr>
              <a:defRPr lang="it-IT"/>
            </a:defPPr>
            <a:lvl1pPr algn="just">
              <a:defRPr sz="1400" b="1">
                <a:solidFill>
                  <a:schemeClr val="accent2">
                    <a:lumMod val="50000"/>
                  </a:schemeClr>
                </a:solidFill>
                <a:latin typeface="Avenir Next" charset="0"/>
                <a:ea typeface="Avenir Next" charset="0"/>
                <a:cs typeface="Avenir Next" charset="0"/>
              </a:defRPr>
            </a:lvl1pPr>
          </a:lstStyle>
          <a:p>
            <a:r>
              <a:rPr lang="it-IT" dirty="0"/>
              <a:t>-misure preventive che agiscano cambiando gli stili di vita degli individui a rischio</a:t>
            </a:r>
          </a:p>
          <a:p>
            <a:r>
              <a:rPr lang="it-IT" dirty="0"/>
              <a:t>-l’offerta di cure appropriate secondo i </a:t>
            </a:r>
            <a:r>
              <a:rPr lang="it-IT" dirty="0">
                <a:solidFill>
                  <a:srgbClr val="FF0000"/>
                </a:solidFill>
              </a:rPr>
              <a:t>PDTA</a:t>
            </a:r>
            <a:r>
              <a:rPr lang="it-IT" dirty="0"/>
              <a:t> consolidati </a:t>
            </a:r>
            <a:r>
              <a:rPr lang="it-IT" dirty="0" smtClean="0"/>
              <a:t>e specifici </a:t>
            </a:r>
            <a:r>
              <a:rPr lang="it-IT" dirty="0"/>
              <a:t>per patologia</a:t>
            </a:r>
          </a:p>
          <a:p>
            <a:r>
              <a:rPr lang="it-IT" dirty="0"/>
              <a:t>Il modello assistenziale è incentrato sulla persona (</a:t>
            </a:r>
            <a:r>
              <a:rPr lang="it-IT" i="1" dirty="0" err="1">
                <a:solidFill>
                  <a:srgbClr val="FF0000"/>
                </a:solidFill>
              </a:rPr>
              <a:t>person</a:t>
            </a:r>
            <a:r>
              <a:rPr lang="it-IT" i="1" dirty="0">
                <a:solidFill>
                  <a:srgbClr val="FF0000"/>
                </a:solidFill>
              </a:rPr>
              <a:t> </a:t>
            </a:r>
            <a:r>
              <a:rPr lang="it-IT" i="1" dirty="0" err="1">
                <a:solidFill>
                  <a:srgbClr val="FF0000"/>
                </a:solidFill>
              </a:rPr>
              <a:t>focused</a:t>
            </a:r>
            <a:r>
              <a:rPr lang="it-IT" i="1" dirty="0">
                <a:solidFill>
                  <a:srgbClr val="FF0000"/>
                </a:solidFill>
              </a:rPr>
              <a:t> care</a:t>
            </a:r>
            <a:r>
              <a:rPr lang="it-IT" dirty="0"/>
              <a:t>) e </a:t>
            </a:r>
            <a:r>
              <a:rPr lang="it-IT" dirty="0" err="1"/>
              <a:t>sull’</a:t>
            </a:r>
            <a:r>
              <a:rPr lang="it-IT" dirty="0" err="1">
                <a:solidFill>
                  <a:srgbClr val="FF0000"/>
                </a:solidFill>
              </a:rPr>
              <a:t>empowerment</a:t>
            </a:r>
            <a:r>
              <a:rPr lang="it-IT" dirty="0"/>
              <a:t> del paziente</a:t>
            </a:r>
          </a:p>
        </p:txBody>
      </p:sp>
      <p:sp>
        <p:nvSpPr>
          <p:cNvPr id="3" name="Rettangolo 2"/>
          <p:cNvSpPr/>
          <p:nvPr/>
        </p:nvSpPr>
        <p:spPr>
          <a:xfrm>
            <a:off x="5123879" y="5336280"/>
            <a:ext cx="3804834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sz="1600" b="1" dirty="0">
                <a:solidFill>
                  <a:schemeClr val="accent2">
                    <a:lumMod val="50000"/>
                  </a:schemeClr>
                </a:solidFill>
              </a:rPr>
              <a:t>Lo sviluppo dell’autogestione </a:t>
            </a:r>
            <a:endParaRPr lang="it-IT" sz="1600" b="1" dirty="0" smtClean="0">
              <a:solidFill>
                <a:schemeClr val="accent2">
                  <a:lumMod val="50000"/>
                </a:schemeClr>
              </a:solidFill>
            </a:endParaRPr>
          </a:p>
          <a:p>
            <a:pPr algn="ctr"/>
            <a:r>
              <a:rPr lang="it-IT" sz="1600" b="1" dirty="0" smtClean="0">
                <a:solidFill>
                  <a:schemeClr val="accent2">
                    <a:lumMod val="50000"/>
                  </a:schemeClr>
                </a:solidFill>
              </a:rPr>
              <a:t>nella </a:t>
            </a:r>
            <a:r>
              <a:rPr lang="it-IT" sz="1600" b="1" dirty="0">
                <a:solidFill>
                  <a:schemeClr val="accent2">
                    <a:lumMod val="50000"/>
                  </a:schemeClr>
                </a:solidFill>
              </a:rPr>
              <a:t>sanità d’iniziativa “nuovo modello”</a:t>
            </a:r>
            <a:endParaRPr lang="it-IT" sz="1600" dirty="0"/>
          </a:p>
        </p:txBody>
      </p:sp>
      <p:sp>
        <p:nvSpPr>
          <p:cNvPr id="8" name="Text Box 8"/>
          <p:cNvSpPr txBox="1">
            <a:spLocks noChangeArrowheads="1"/>
          </p:cNvSpPr>
          <p:nvPr/>
        </p:nvSpPr>
        <p:spPr bwMode="auto">
          <a:xfrm>
            <a:off x="5123879" y="6525344"/>
            <a:ext cx="3984625" cy="276999"/>
          </a:xfrm>
          <a:prstGeom prst="rect">
            <a:avLst/>
          </a:prstGeom>
          <a:solidFill>
            <a:schemeClr val="bg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r">
              <a:spcBef>
                <a:spcPct val="50000"/>
              </a:spcBef>
            </a:pPr>
            <a:r>
              <a:rPr lang="it-IT" altLang="it-IT" sz="1200" i="1" dirty="0">
                <a:solidFill>
                  <a:srgbClr val="0070C0"/>
                </a:solidFill>
              </a:rPr>
              <a:t>Fonte: </a:t>
            </a:r>
            <a:r>
              <a:rPr lang="it-IT" altLang="it-IT" sz="1200" i="1" dirty="0" smtClean="0">
                <a:solidFill>
                  <a:srgbClr val="0070C0"/>
                </a:solidFill>
              </a:rPr>
              <a:t>D. Pagliacci, Pisa 2017</a:t>
            </a:r>
            <a:endParaRPr lang="it-IT" altLang="it-IT" sz="1200" i="1" dirty="0">
              <a:solidFill>
                <a:srgbClr val="0070C0"/>
              </a:solidFill>
            </a:endParaRPr>
          </a:p>
        </p:txBody>
      </p:sp>
      <p:pic>
        <p:nvPicPr>
          <p:cNvPr id="10" name="Picture 2" descr="logo estar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14288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" name="Picture 7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1554" y="0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6" name="Freccia a destra 5"/>
          <p:cNvSpPr/>
          <p:nvPr/>
        </p:nvSpPr>
        <p:spPr>
          <a:xfrm rot="10800000">
            <a:off x="8398433" y="3789040"/>
            <a:ext cx="663017" cy="360040"/>
          </a:xfrm>
          <a:prstGeom prst="rightArrow">
            <a:avLst/>
          </a:prstGeom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it-IT"/>
          </a:p>
        </p:txBody>
      </p:sp>
      <p:pic>
        <p:nvPicPr>
          <p:cNvPr id="12" name="Immagine 11"/>
          <p:cNvPicPr>
            <a:picLocks noChangeAspect="1"/>
          </p:cNvPicPr>
          <p:nvPr/>
        </p:nvPicPr>
        <p:blipFill>
          <a:blip r:embed="rId5" cstate="print"/>
          <a:stretch>
            <a:fillRect/>
          </a:stretch>
        </p:blipFill>
        <p:spPr>
          <a:xfrm>
            <a:off x="6532597" y="14288"/>
            <a:ext cx="2593552" cy="1462281"/>
          </a:xfrm>
          <a:prstGeom prst="rect">
            <a:avLst/>
          </a:prstGeom>
        </p:spPr>
      </p:pic>
      <p:pic>
        <p:nvPicPr>
          <p:cNvPr id="13" name="Immagine 12"/>
          <p:cNvPicPr>
            <a:picLocks noChangeAspect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48064" y="-9678"/>
            <a:ext cx="1332154" cy="1134421"/>
          </a:xfrm>
          <a:prstGeom prst="rect">
            <a:avLst/>
          </a:prstGeom>
        </p:spPr>
      </p:pic>
      <p:pic>
        <p:nvPicPr>
          <p:cNvPr id="14" name="Immagine 13"/>
          <p:cNvPicPr>
            <a:picLocks noChangeAspect="1"/>
          </p:cNvPicPr>
          <p:nvPr/>
        </p:nvPicPr>
        <p:blipFill>
          <a:blip r:embed="rId7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148064" y="1124743"/>
            <a:ext cx="1383616" cy="1139381"/>
          </a:xfrm>
          <a:prstGeom prst="rect">
            <a:avLst/>
          </a:prstGeom>
        </p:spPr>
      </p:pic>
      <p:pic>
        <p:nvPicPr>
          <p:cNvPr id="15" name="Immagine 14"/>
          <p:cNvPicPr>
            <a:picLocks noChangeAspect="1"/>
          </p:cNvPicPr>
          <p:nvPr/>
        </p:nvPicPr>
        <p:blipFill>
          <a:blip r:embed="rId8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516216" y="1521001"/>
            <a:ext cx="1117657" cy="743123"/>
          </a:xfrm>
          <a:prstGeom prst="rect">
            <a:avLst/>
          </a:prstGeom>
        </p:spPr>
      </p:pic>
      <p:pic>
        <p:nvPicPr>
          <p:cNvPr id="16" name="Immagine 15"/>
          <p:cNvPicPr>
            <a:picLocks noChangeAspect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596336" y="1516437"/>
            <a:ext cx="996917" cy="74768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1213356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626" name="Text Box 1"/>
          <p:cNvSpPr txBox="1">
            <a:spLocks noChangeArrowheads="1"/>
          </p:cNvSpPr>
          <p:nvPr/>
        </p:nvSpPr>
        <p:spPr bwMode="auto">
          <a:xfrm>
            <a:off x="457141" y="320675"/>
            <a:ext cx="8229719" cy="1049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it-IT" altLang="it-IT"/>
          </a:p>
        </p:txBody>
      </p:sp>
      <p:sp>
        <p:nvSpPr>
          <p:cNvPr id="26627" name="Text Box 2"/>
          <p:cNvSpPr txBox="1">
            <a:spLocks noChangeArrowheads="1"/>
          </p:cNvSpPr>
          <p:nvPr/>
        </p:nvSpPr>
        <p:spPr bwMode="auto">
          <a:xfrm>
            <a:off x="457141" y="1600201"/>
            <a:ext cx="8229719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it-IT" altLang="it-IT"/>
          </a:p>
        </p:txBody>
      </p:sp>
      <p:sp>
        <p:nvSpPr>
          <p:cNvPr id="26628" name="Text Box 3"/>
          <p:cNvSpPr txBox="1">
            <a:spLocks noChangeArrowheads="1"/>
          </p:cNvSpPr>
          <p:nvPr/>
        </p:nvSpPr>
        <p:spPr bwMode="auto">
          <a:xfrm>
            <a:off x="5174973" y="6399214"/>
            <a:ext cx="3969027" cy="46384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>
            <a:spAutoFit/>
          </a:bodyPr>
          <a:lstStyle>
            <a:lvl1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1pPr>
            <a:lvl2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2pPr>
            <a:lvl3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3pPr>
            <a:lvl4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4pPr>
            <a:lvl5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9pPr>
          </a:lstStyle>
          <a:p>
            <a:pPr algn="r" eaLnBrk="1" hangingPunct="1">
              <a:buClrTx/>
              <a:buFontTx/>
              <a:buNone/>
            </a:pPr>
            <a:r>
              <a:rPr lang="it-IT" altLang="it-IT" sz="1200" b="1">
                <a:solidFill>
                  <a:srgbClr val="FF0000"/>
                </a:solidFill>
              </a:rPr>
              <a:t>D</a:t>
            </a:r>
            <a:r>
              <a:rPr lang="it-IT" altLang="it-IT" sz="1200" b="1">
                <a:solidFill>
                  <a:srgbClr val="000000"/>
                </a:solidFill>
              </a:rPr>
              <a:t>irezione Diritti di Cittadinanza e Coesione Sociale</a:t>
            </a:r>
          </a:p>
          <a:p>
            <a:pPr algn="r" eaLnBrk="1" hangingPunct="1">
              <a:buClrTx/>
              <a:buFontTx/>
              <a:buNone/>
            </a:pPr>
            <a:r>
              <a:rPr lang="it-IT" altLang="it-IT" sz="1200" b="1">
                <a:solidFill>
                  <a:srgbClr val="FF0000"/>
                </a:solidFill>
              </a:rPr>
              <a:t>S</a:t>
            </a:r>
            <a:r>
              <a:rPr lang="it-IT" altLang="it-IT" sz="1200" b="1">
                <a:solidFill>
                  <a:srgbClr val="000000"/>
                </a:solidFill>
              </a:rPr>
              <a:t>ettore Organizzazione delle Cure e Percorsi Cronicità</a:t>
            </a:r>
          </a:p>
        </p:txBody>
      </p:sp>
      <p:pic>
        <p:nvPicPr>
          <p:cNvPr id="26629" name="Picture 4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" y="6091238"/>
            <a:ext cx="1484516" cy="7667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</p:pic>
      <p:sp>
        <p:nvSpPr>
          <p:cNvPr id="26630" name="AutoShape 4" descr="Risultati immagini per coming soon"/>
          <p:cNvSpPr>
            <a:spLocks noChangeAspect="1" noChangeArrowheads="1"/>
          </p:cNvSpPr>
          <p:nvPr/>
        </p:nvSpPr>
        <p:spPr bwMode="auto">
          <a:xfrm>
            <a:off x="108333" y="-1058863"/>
            <a:ext cx="4457119" cy="22098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endParaRPr lang="it-IT" altLang="it-IT"/>
          </a:p>
        </p:txBody>
      </p:sp>
      <p:sp>
        <p:nvSpPr>
          <p:cNvPr id="26631" name="AutoShape 6" descr="Risultati immagini per coming soon"/>
          <p:cNvSpPr>
            <a:spLocks noChangeAspect="1" noChangeArrowheads="1"/>
          </p:cNvSpPr>
          <p:nvPr/>
        </p:nvSpPr>
        <p:spPr bwMode="auto">
          <a:xfrm>
            <a:off x="-36512" y="-27384"/>
            <a:ext cx="6695203" cy="1152525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  <a:ln>
            <a:noFill/>
          </a:ln>
        </p:spPr>
        <p:txBody>
          <a:bodyPr wrap="none" anchor="ctr"/>
          <a:lstStyle>
            <a:lvl1pPr eaLnBrk="0" hangingPunct="0"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1pPr>
            <a:lvl2pPr eaLnBrk="0" hangingPunct="0"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2pPr>
            <a:lvl3pPr eaLnBrk="0" hangingPunct="0"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3pPr>
            <a:lvl4pPr eaLnBrk="0" hangingPunct="0"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4pPr>
            <a:lvl5pPr eaLnBrk="0" hangingPunct="0"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defRPr>
                <a:solidFill>
                  <a:schemeClr val="bg1"/>
                </a:solidFill>
                <a:latin typeface="Calibri" pitchFamily="34" charset="0"/>
                <a:ea typeface="Microsoft YaHei" pitchFamily="34" charset="-122"/>
              </a:defRPr>
            </a:lvl9pPr>
          </a:lstStyle>
          <a:p>
            <a:pPr algn="just" defTabSz="914400" eaLnBrk="1" hangingPunct="1">
              <a:spcBef>
                <a:spcPct val="50000"/>
              </a:spcBef>
              <a:buClrTx/>
              <a:buSzTx/>
            </a:pPr>
            <a:r>
              <a:rPr lang="it-IT" altLang="it-IT" sz="2800" b="1" dirty="0">
                <a:solidFill>
                  <a:srgbClr val="C00000"/>
                </a:solidFill>
                <a:latin typeface="Arial" charset="0"/>
              </a:rPr>
              <a:t>Dal Supporto al </a:t>
            </a:r>
            <a:r>
              <a:rPr lang="it-IT" altLang="it-IT" sz="2800" b="1" i="1" dirty="0">
                <a:solidFill>
                  <a:srgbClr val="C00000"/>
                </a:solidFill>
                <a:latin typeface="Arial" charset="0"/>
              </a:rPr>
              <a:t>self management </a:t>
            </a:r>
            <a:endParaRPr lang="it-IT" altLang="it-IT" sz="2800" b="1" i="1" dirty="0" smtClean="0">
              <a:solidFill>
                <a:srgbClr val="C00000"/>
              </a:solidFill>
              <a:latin typeface="Arial" charset="0"/>
            </a:endParaRPr>
          </a:p>
          <a:p>
            <a:pPr algn="just" defTabSz="914400" eaLnBrk="1" hangingPunct="1">
              <a:spcBef>
                <a:spcPct val="50000"/>
              </a:spcBef>
              <a:buClrTx/>
              <a:buSzTx/>
            </a:pPr>
            <a:r>
              <a:rPr lang="it-IT" altLang="it-IT" sz="2800" b="1" dirty="0" err="1" smtClean="0">
                <a:solidFill>
                  <a:srgbClr val="C00000"/>
                </a:solidFill>
                <a:latin typeface="Arial" charset="0"/>
              </a:rPr>
              <a:t>all’</a:t>
            </a:r>
            <a:r>
              <a:rPr lang="it-IT" altLang="it-IT" sz="2800" b="1" i="1" dirty="0" err="1" smtClean="0">
                <a:solidFill>
                  <a:srgbClr val="C00000"/>
                </a:solidFill>
                <a:latin typeface="Arial" charset="0"/>
              </a:rPr>
              <a:t>empowerment</a:t>
            </a:r>
            <a:r>
              <a:rPr lang="it-IT" altLang="it-IT" sz="2800" b="1" dirty="0" smtClean="0">
                <a:solidFill>
                  <a:srgbClr val="C00000"/>
                </a:solidFill>
                <a:latin typeface="Arial" charset="0"/>
              </a:rPr>
              <a:t> di </a:t>
            </a:r>
            <a:r>
              <a:rPr lang="it-IT" altLang="it-IT" sz="2800" b="1" dirty="0">
                <a:solidFill>
                  <a:srgbClr val="C00000"/>
                </a:solidFill>
                <a:latin typeface="Arial" charset="0"/>
              </a:rPr>
              <a:t>comunità</a:t>
            </a:r>
          </a:p>
        </p:txBody>
      </p:sp>
      <p:pic>
        <p:nvPicPr>
          <p:cNvPr id="26632" name="Picture 11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358322" y="6505576"/>
            <a:ext cx="886900" cy="3524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6633" name="Picture 13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76173" y="6527800"/>
            <a:ext cx="1119042" cy="330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6634" name="Picture 9"/>
          <p:cNvPicPr>
            <a:picLocks noChangeAspect="1" noChangeArrowheads="1"/>
          </p:cNvPicPr>
          <p:nvPr/>
        </p:nvPicPr>
        <p:blipFill>
          <a:blip r:embed="rId6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78536" y="1802336"/>
            <a:ext cx="2184169" cy="195051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4" name="CasellaDiTesto 23"/>
          <p:cNvSpPr txBox="1"/>
          <p:nvPr/>
        </p:nvSpPr>
        <p:spPr>
          <a:xfrm>
            <a:off x="45237" y="1447136"/>
            <a:ext cx="6461871" cy="520142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buFont typeface="Wingdings" pitchFamily="2" charset="2"/>
              <a:buChar char="ü"/>
              <a:defRPr/>
            </a:pPr>
            <a:r>
              <a:rPr lang="it-IT" sz="2000" dirty="0">
                <a:solidFill>
                  <a:schemeClr val="accent6">
                    <a:lumMod val="50000"/>
                  </a:schemeClr>
                </a:solidFill>
              </a:rPr>
              <a:t> </a:t>
            </a:r>
            <a:r>
              <a:rPr lang="it-IT" sz="2400" dirty="0">
                <a:solidFill>
                  <a:schemeClr val="accent6">
                    <a:lumMod val="50000"/>
                  </a:schemeClr>
                </a:solidFill>
              </a:rPr>
              <a:t>Adozione di una strategia di provata efficacia nel supporto al self management dei pazienti </a:t>
            </a:r>
            <a:r>
              <a:rPr lang="it-IT" sz="2400" dirty="0" smtClean="0">
                <a:solidFill>
                  <a:schemeClr val="accent6">
                    <a:lumMod val="50000"/>
                  </a:schemeClr>
                </a:solidFill>
              </a:rPr>
              <a:t>con cronicità </a:t>
            </a:r>
            <a:endParaRPr lang="it-IT" sz="2400" dirty="0">
              <a:solidFill>
                <a:schemeClr val="accent6">
                  <a:lumMod val="50000"/>
                </a:schemeClr>
              </a:solidFill>
            </a:endParaRPr>
          </a:p>
          <a:p>
            <a:pPr>
              <a:buFont typeface="Wingdings" pitchFamily="2" charset="2"/>
              <a:buChar char="ü"/>
              <a:defRPr/>
            </a:pPr>
            <a:endParaRPr lang="it-IT" sz="2400" dirty="0">
              <a:solidFill>
                <a:schemeClr val="accent6">
                  <a:lumMod val="50000"/>
                </a:schemeClr>
              </a:solidFill>
            </a:endParaRPr>
          </a:p>
          <a:p>
            <a:pPr>
              <a:buFont typeface="Wingdings" pitchFamily="2" charset="2"/>
              <a:buChar char="ü"/>
              <a:defRPr/>
            </a:pPr>
            <a:endParaRPr lang="it-IT" sz="2400" dirty="0">
              <a:solidFill>
                <a:schemeClr val="accent6">
                  <a:lumMod val="50000"/>
                </a:schemeClr>
              </a:solidFill>
            </a:endParaRPr>
          </a:p>
          <a:p>
            <a:pPr>
              <a:buFont typeface="Wingdings" pitchFamily="2" charset="2"/>
              <a:buChar char="ü"/>
              <a:defRPr/>
            </a:pPr>
            <a:r>
              <a:rPr lang="it-IT" sz="2400" dirty="0">
                <a:solidFill>
                  <a:schemeClr val="accent6">
                    <a:lumMod val="50000"/>
                  </a:schemeClr>
                </a:solidFill>
              </a:rPr>
              <a:t> uno strumento a disposizione prima di tutto del team </a:t>
            </a:r>
          </a:p>
          <a:p>
            <a:pPr>
              <a:defRPr/>
            </a:pPr>
            <a:r>
              <a:rPr lang="it-IT" sz="2400" dirty="0">
                <a:solidFill>
                  <a:schemeClr val="accent6">
                    <a:lumMod val="50000"/>
                  </a:schemeClr>
                </a:solidFill>
              </a:rPr>
              <a:t> </a:t>
            </a:r>
          </a:p>
          <a:p>
            <a:pPr>
              <a:buFont typeface="Wingdings" pitchFamily="2" charset="2"/>
              <a:buChar char="ü"/>
              <a:defRPr/>
            </a:pPr>
            <a:r>
              <a:rPr lang="it-IT" sz="2400" dirty="0">
                <a:solidFill>
                  <a:schemeClr val="accent6">
                    <a:lumMod val="50000"/>
                  </a:schemeClr>
                </a:solidFill>
              </a:rPr>
              <a:t> un’ iniziativa per l’attivazione della comunità (coordinamento sanitario, conduttori laici ) e la valorizzazione delle opportunità di salute  e di rafforzamento sociale sul territorio (social </a:t>
            </a:r>
            <a:r>
              <a:rPr lang="it-IT" sz="2400" dirty="0" err="1">
                <a:solidFill>
                  <a:schemeClr val="accent6">
                    <a:lumMod val="50000"/>
                  </a:schemeClr>
                </a:solidFill>
              </a:rPr>
              <a:t>value</a:t>
            </a:r>
            <a:r>
              <a:rPr lang="it-IT" sz="2400" dirty="0">
                <a:solidFill>
                  <a:schemeClr val="accent6">
                    <a:lumMod val="50000"/>
                  </a:schemeClr>
                </a:solidFill>
              </a:rPr>
              <a:t>)</a:t>
            </a:r>
          </a:p>
          <a:p>
            <a:pPr>
              <a:defRPr/>
            </a:pPr>
            <a:r>
              <a:rPr lang="it-IT" sz="2400" dirty="0">
                <a:solidFill>
                  <a:schemeClr val="accent6">
                    <a:lumMod val="50000"/>
                  </a:schemeClr>
                </a:solidFill>
              </a:rPr>
              <a:t> </a:t>
            </a:r>
          </a:p>
          <a:p>
            <a:pPr>
              <a:defRPr/>
            </a:pPr>
            <a:r>
              <a:rPr lang="it-IT" sz="2000" dirty="0">
                <a:solidFill>
                  <a:schemeClr val="accent6">
                    <a:lumMod val="50000"/>
                  </a:schemeClr>
                </a:solidFill>
              </a:rPr>
              <a:t>   </a:t>
            </a:r>
          </a:p>
        </p:txBody>
      </p:sp>
      <p:pic>
        <p:nvPicPr>
          <p:cNvPr id="26636" name="Picture 11" descr="Steps to Healthier Living trademark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131763" y="663218"/>
            <a:ext cx="1730943" cy="9080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6637" name="Picture 13" descr="Campus Image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995229" y="2349988"/>
            <a:ext cx="1249993" cy="6000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6638" name="Picture 14"/>
          <p:cNvPicPr>
            <a:picLocks noChangeAspect="1" noChangeArrowheads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227349" y="3914334"/>
            <a:ext cx="2916651" cy="22463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5" name="Picture 2" descr="logo estar"/>
          <p:cNvPicPr>
            <a:picLocks noChangeAspect="1" noChangeArrowheads="1"/>
          </p:cNvPicPr>
          <p:nvPr/>
        </p:nvPicPr>
        <p:blipFill>
          <a:blip r:embed="rId10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68344" y="0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6" name="Picture 7"/>
          <p:cNvPicPr>
            <a:picLocks noChangeAspect="1" noChangeArrowheads="1"/>
          </p:cNvPicPr>
          <p:nvPr/>
        </p:nvPicPr>
        <p:blipFill>
          <a:blip r:embed="rId11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01038" y="0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680716844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olo 1"/>
          <p:cNvSpPr>
            <a:spLocks noGrp="1"/>
          </p:cNvSpPr>
          <p:nvPr>
            <p:ph type="title"/>
          </p:nvPr>
        </p:nvSpPr>
        <p:spPr>
          <a:xfrm>
            <a:off x="459974" y="24694"/>
            <a:ext cx="8229600" cy="1160462"/>
          </a:xfrm>
          <a:extLst/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it-IT" sz="3200" b="1" dirty="0" smtClean="0">
                <a:solidFill>
                  <a:srgbClr val="009999"/>
                </a:solidFill>
              </a:rPr>
              <a:t>Linee </a:t>
            </a:r>
            <a:r>
              <a:rPr lang="it-IT" sz="3200" b="1" dirty="0">
                <a:solidFill>
                  <a:srgbClr val="009999"/>
                </a:solidFill>
              </a:rPr>
              <a:t>di indirizzo alle Aziende per lo sviluppo dei programmi di </a:t>
            </a:r>
            <a:r>
              <a:rPr lang="it-IT" sz="3200" b="1" dirty="0" smtClean="0">
                <a:solidFill>
                  <a:srgbClr val="009999"/>
                </a:solidFill>
              </a:rPr>
              <a:t>autogestione -DGR 905/2017-</a:t>
            </a:r>
            <a:endParaRPr lang="it-IT" sz="3200" b="1" dirty="0">
              <a:solidFill>
                <a:srgbClr val="009999"/>
              </a:solidFill>
            </a:endParaRPr>
          </a:p>
        </p:txBody>
      </p:sp>
      <p:pic>
        <p:nvPicPr>
          <p:cNvPr id="48132" name="Segnaposto contenuto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-252536" y="2359710"/>
            <a:ext cx="2540000" cy="2867025"/>
          </a:xfrm>
        </p:spPr>
      </p:pic>
      <p:pic>
        <p:nvPicPr>
          <p:cNvPr id="48133" name="Immagine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411760" y="2025353"/>
            <a:ext cx="2736850" cy="38211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6" name="Picture 2" descr="logo estar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94" y="0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Picture 7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01038" y="0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7170" name="Picture 2" descr="C:\Users\utente\Pictures\foto luigi\FB_IMG_1452087721432.jpg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292080" y="1957433"/>
            <a:ext cx="3847615" cy="385762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66015394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0663" name="Picture 6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54449" y="6035675"/>
            <a:ext cx="1685925" cy="822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</p:pic>
      <p:pic>
        <p:nvPicPr>
          <p:cNvPr id="70660" name="Picture 3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6359641"/>
            <a:ext cx="971600" cy="50190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</p:pic>
      <p:sp>
        <p:nvSpPr>
          <p:cNvPr id="70658" name="Text Box 1"/>
          <p:cNvSpPr txBox="1">
            <a:spLocks noChangeArrowheads="1"/>
          </p:cNvSpPr>
          <p:nvPr/>
        </p:nvSpPr>
        <p:spPr bwMode="auto">
          <a:xfrm>
            <a:off x="250825" y="981075"/>
            <a:ext cx="8893175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it-IT" altLang="it-IT">
              <a:solidFill>
                <a:srgbClr val="FFFFFF"/>
              </a:solidFill>
            </a:endParaRPr>
          </a:p>
        </p:txBody>
      </p:sp>
      <p:sp>
        <p:nvSpPr>
          <p:cNvPr id="70661" name="Rectangle 4"/>
          <p:cNvSpPr>
            <a:spLocks noChangeArrowheads="1"/>
          </p:cNvSpPr>
          <p:nvPr/>
        </p:nvSpPr>
        <p:spPr bwMode="auto">
          <a:xfrm>
            <a:off x="107950" y="-1058863"/>
            <a:ext cx="4457700" cy="220980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it-IT" altLang="it-IT">
              <a:solidFill>
                <a:srgbClr val="FFFFFF"/>
              </a:solidFill>
            </a:endParaRPr>
          </a:p>
        </p:txBody>
      </p:sp>
      <p:sp>
        <p:nvSpPr>
          <p:cNvPr id="70662" name="Rectangle 5"/>
          <p:cNvSpPr>
            <a:spLocks noChangeArrowheads="1"/>
          </p:cNvSpPr>
          <p:nvPr/>
        </p:nvSpPr>
        <p:spPr bwMode="auto">
          <a:xfrm>
            <a:off x="2447925" y="0"/>
            <a:ext cx="4284663" cy="7651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anchor="ctr"/>
          <a:lstStyle/>
          <a:p>
            <a:endParaRPr lang="it-IT" altLang="it-IT">
              <a:solidFill>
                <a:srgbClr val="FFFFFF"/>
              </a:solidFill>
            </a:endParaRPr>
          </a:p>
        </p:txBody>
      </p:sp>
      <p:sp>
        <p:nvSpPr>
          <p:cNvPr id="70665" name="Text Box 8"/>
          <p:cNvSpPr txBox="1">
            <a:spLocks noChangeArrowheads="1"/>
          </p:cNvSpPr>
          <p:nvPr/>
        </p:nvSpPr>
        <p:spPr bwMode="auto">
          <a:xfrm>
            <a:off x="539750" y="843697"/>
            <a:ext cx="8280400" cy="5018939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lIns="90000" tIns="46800" rIns="90000" bIns="46800">
            <a:spAutoFit/>
          </a:bodyPr>
          <a:lstStyle>
            <a:lvl1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1pPr>
            <a:lvl2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2pPr>
            <a:lvl3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3pPr>
            <a:lvl4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4pPr>
            <a:lvl5pPr eaLnBrk="0" hangingPunct="0"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5pPr>
            <a:lvl6pPr marL="25146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6pPr>
            <a:lvl7pPr marL="29718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7pPr>
            <a:lvl8pPr marL="34290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8pPr>
            <a:lvl9pPr marL="3886200" indent="-228600" defTabSz="449263" eaLnBrk="0" fontAlgn="base" hangingPunct="0">
              <a:spcBef>
                <a:spcPct val="0"/>
              </a:spcBef>
              <a:spcAft>
                <a:spcPct val="0"/>
              </a:spcAft>
              <a:buClr>
                <a:srgbClr val="000000"/>
              </a:buClr>
              <a:buSzPct val="100000"/>
              <a:buFont typeface="Times New Roman" pitchFamily="18" charset="0"/>
              <a:tabLst>
                <a:tab pos="0" algn="l"/>
                <a:tab pos="447675" algn="l"/>
                <a:tab pos="896938" algn="l"/>
                <a:tab pos="1346200" algn="l"/>
                <a:tab pos="1795463" algn="l"/>
                <a:tab pos="2244725" algn="l"/>
                <a:tab pos="2693988" algn="l"/>
                <a:tab pos="3143250" algn="l"/>
                <a:tab pos="3592513" algn="l"/>
                <a:tab pos="4041775" algn="l"/>
                <a:tab pos="4491038" algn="l"/>
                <a:tab pos="4940300" algn="l"/>
                <a:tab pos="5389563" algn="l"/>
                <a:tab pos="5838825" algn="l"/>
                <a:tab pos="6288088" algn="l"/>
                <a:tab pos="6737350" algn="l"/>
                <a:tab pos="7186613" algn="l"/>
                <a:tab pos="7635875" algn="l"/>
                <a:tab pos="8085138" algn="l"/>
                <a:tab pos="8534400" algn="l"/>
                <a:tab pos="8983663" algn="l"/>
              </a:tabLst>
              <a:defRPr>
                <a:solidFill>
                  <a:schemeClr val="bg1"/>
                </a:solidFill>
                <a:latin typeface="Arial" pitchFamily="34" charset="0"/>
                <a:ea typeface="Microsoft YaHei" pitchFamily="34" charset="-122"/>
              </a:defRPr>
            </a:lvl9pPr>
          </a:lstStyle>
          <a:p>
            <a:pPr algn="just" eaLnBrk="1" hangingPunct="1">
              <a:buClrTx/>
              <a:buFontTx/>
              <a:buNone/>
            </a:pPr>
            <a:r>
              <a:rPr lang="it-IT" altLang="it-IT" sz="1600" b="1" dirty="0" smtClean="0">
                <a:solidFill>
                  <a:srgbClr val="000099"/>
                </a:solidFill>
              </a:rPr>
              <a:t>1.1 </a:t>
            </a:r>
            <a:r>
              <a:rPr lang="it-IT" altLang="it-IT" sz="1600" b="1" dirty="0">
                <a:solidFill>
                  <a:srgbClr val="000099"/>
                </a:solidFill>
              </a:rPr>
              <a:t>Scopo</a:t>
            </a:r>
          </a:p>
          <a:p>
            <a:pPr algn="just" eaLnBrk="1" hangingPunct="1">
              <a:buClrTx/>
              <a:buFontTx/>
              <a:buNone/>
            </a:pPr>
            <a:r>
              <a:rPr lang="it-IT" altLang="it-IT" sz="1600" b="1" i="1" dirty="0">
                <a:solidFill>
                  <a:srgbClr val="000099"/>
                </a:solidFill>
              </a:rPr>
              <a:t>Garantire la diffusione e la replicabilità del modello</a:t>
            </a:r>
            <a:r>
              <a:rPr lang="it-IT" altLang="it-IT" sz="1600" i="1" dirty="0">
                <a:solidFill>
                  <a:srgbClr val="000099"/>
                </a:solidFill>
              </a:rPr>
              <a:t> di intervento IDEA su tutto il territorio regionale. </a:t>
            </a:r>
            <a:r>
              <a:rPr lang="it-IT" altLang="it-IT" sz="1600" i="1" dirty="0" smtClean="0">
                <a:solidFill>
                  <a:srgbClr val="000099"/>
                </a:solidFill>
              </a:rPr>
              <a:t>…</a:t>
            </a:r>
          </a:p>
          <a:p>
            <a:pPr algn="just" eaLnBrk="1" hangingPunct="1">
              <a:buClrTx/>
              <a:buFontTx/>
              <a:buNone/>
            </a:pPr>
            <a:endParaRPr lang="it-IT" altLang="it-IT" sz="1600" i="1" dirty="0">
              <a:solidFill>
                <a:srgbClr val="000099"/>
              </a:solidFill>
            </a:endParaRPr>
          </a:p>
          <a:p>
            <a:pPr algn="just" eaLnBrk="1" hangingPunct="1">
              <a:buClrTx/>
              <a:buFontTx/>
              <a:buNone/>
            </a:pPr>
            <a:r>
              <a:rPr lang="it-IT" altLang="it-IT" sz="1600" b="1" dirty="0">
                <a:solidFill>
                  <a:srgbClr val="000099"/>
                </a:solidFill>
              </a:rPr>
              <a:t>1.2 Obiettivi</a:t>
            </a:r>
          </a:p>
          <a:p>
            <a:pPr algn="just" eaLnBrk="1" hangingPunct="1">
              <a:buClrTx/>
              <a:buFontTx/>
              <a:buNone/>
            </a:pPr>
            <a:r>
              <a:rPr lang="it-IT" altLang="it-IT" sz="1600" dirty="0">
                <a:solidFill>
                  <a:srgbClr val="000099"/>
                </a:solidFill>
              </a:rPr>
              <a:t>A) </a:t>
            </a:r>
            <a:r>
              <a:rPr lang="it-IT" altLang="it-IT" sz="1600" b="1" i="1" dirty="0">
                <a:solidFill>
                  <a:srgbClr val="000099"/>
                </a:solidFill>
              </a:rPr>
              <a:t>Replicare e diffondere il modello di educazione all’autogestione </a:t>
            </a:r>
            <a:r>
              <a:rPr lang="it-IT" altLang="it-IT" sz="1600" i="1" dirty="0">
                <a:solidFill>
                  <a:srgbClr val="000099"/>
                </a:solidFill>
              </a:rPr>
              <a:t>attraverso:</a:t>
            </a:r>
          </a:p>
          <a:p>
            <a:pPr marL="285750" indent="-285750" algn="just" eaLnBrk="1" hangingPunct="1">
              <a:buClrTx/>
              <a:buFont typeface="Wingdings" panose="05000000000000000000" pitchFamily="2" charset="2"/>
              <a:buChar char="Ø"/>
            </a:pPr>
            <a:r>
              <a:rPr lang="it-IT" altLang="it-IT" sz="1600" i="1" dirty="0" smtClean="0">
                <a:solidFill>
                  <a:srgbClr val="000099"/>
                </a:solidFill>
              </a:rPr>
              <a:t>la </a:t>
            </a:r>
            <a:r>
              <a:rPr lang="it-IT" altLang="it-IT" sz="1600" i="1" dirty="0">
                <a:solidFill>
                  <a:srgbClr val="000099"/>
                </a:solidFill>
              </a:rPr>
              <a:t>promozione con meccanismi strutturati della partecipazione agli incontri di educazione alla salute </a:t>
            </a:r>
          </a:p>
          <a:p>
            <a:pPr marL="285750" indent="-285750" algn="just" eaLnBrk="1" hangingPunct="1">
              <a:buClrTx/>
              <a:buFont typeface="Wingdings" panose="05000000000000000000" pitchFamily="2" charset="2"/>
              <a:buChar char="Ø"/>
            </a:pPr>
            <a:r>
              <a:rPr lang="it-IT" altLang="it-IT" sz="1600" i="1" dirty="0" smtClean="0">
                <a:solidFill>
                  <a:srgbClr val="000099"/>
                </a:solidFill>
              </a:rPr>
              <a:t>la </a:t>
            </a:r>
            <a:r>
              <a:rPr lang="it-IT" altLang="it-IT" sz="1600" i="1" dirty="0">
                <a:solidFill>
                  <a:srgbClr val="000099"/>
                </a:solidFill>
              </a:rPr>
              <a:t>pianificazione e l’implementazione sistematica degli incontri di educazione alla salute per l’autogestione </a:t>
            </a:r>
          </a:p>
          <a:p>
            <a:pPr marL="285750" indent="-285750" algn="just" eaLnBrk="1" hangingPunct="1">
              <a:buClrTx/>
              <a:buFont typeface="Wingdings" panose="05000000000000000000" pitchFamily="2" charset="2"/>
              <a:buChar char="Ø"/>
            </a:pPr>
            <a:r>
              <a:rPr lang="it-IT" altLang="it-IT" sz="1600" i="1" dirty="0" smtClean="0">
                <a:solidFill>
                  <a:srgbClr val="000099"/>
                </a:solidFill>
              </a:rPr>
              <a:t>la </a:t>
            </a:r>
            <a:r>
              <a:rPr lang="it-IT" altLang="it-IT" sz="1600" i="1" dirty="0">
                <a:solidFill>
                  <a:srgbClr val="000099"/>
                </a:solidFill>
              </a:rPr>
              <a:t>valorizzazione delle competenze già acquisite sul territorio regionale;</a:t>
            </a:r>
          </a:p>
          <a:p>
            <a:pPr marL="285750" indent="-285750" algn="just" eaLnBrk="1" hangingPunct="1">
              <a:buClrTx/>
              <a:buFont typeface="Wingdings" panose="05000000000000000000" pitchFamily="2" charset="2"/>
              <a:buChar char="Ø"/>
            </a:pPr>
            <a:r>
              <a:rPr lang="it-IT" altLang="it-IT" sz="1600" i="1" dirty="0" smtClean="0">
                <a:solidFill>
                  <a:srgbClr val="000099"/>
                </a:solidFill>
              </a:rPr>
              <a:t>il </a:t>
            </a:r>
            <a:r>
              <a:rPr lang="it-IT" altLang="it-IT" sz="1600" i="1" dirty="0">
                <a:solidFill>
                  <a:srgbClr val="000099"/>
                </a:solidFill>
              </a:rPr>
              <a:t>potenziamento della sinergia con le Associazioni e valorizzazione del ruolo del “</a:t>
            </a:r>
            <a:r>
              <a:rPr lang="it-IT" altLang="it-IT" sz="1600" b="1" i="1" u="sng" dirty="0">
                <a:solidFill>
                  <a:srgbClr val="FF0000"/>
                </a:solidFill>
              </a:rPr>
              <a:t>conduttore laico</a:t>
            </a:r>
            <a:r>
              <a:rPr lang="it-IT" altLang="it-IT" sz="1600" i="1" dirty="0">
                <a:solidFill>
                  <a:srgbClr val="000099"/>
                </a:solidFill>
              </a:rPr>
              <a:t>”;</a:t>
            </a:r>
          </a:p>
          <a:p>
            <a:pPr marL="285750" indent="-285750" algn="just" eaLnBrk="1" hangingPunct="1">
              <a:buClrTx/>
              <a:buFont typeface="Wingdings" panose="05000000000000000000" pitchFamily="2" charset="2"/>
              <a:buChar char="Ø"/>
            </a:pPr>
            <a:r>
              <a:rPr lang="it-IT" altLang="it-IT" sz="1600" i="1" dirty="0" smtClean="0">
                <a:solidFill>
                  <a:srgbClr val="000099"/>
                </a:solidFill>
              </a:rPr>
              <a:t>l’aggiornamento </a:t>
            </a:r>
            <a:r>
              <a:rPr lang="it-IT" altLang="it-IT" sz="1600" i="1" dirty="0">
                <a:solidFill>
                  <a:srgbClr val="000099"/>
                </a:solidFill>
              </a:rPr>
              <a:t>continuo del personale formato, attraverso la produzione di un elenco relativo al personale (operatori sanitari e laici) secondo i corsi previsti.</a:t>
            </a:r>
          </a:p>
          <a:p>
            <a:pPr algn="just" eaLnBrk="1" hangingPunct="1">
              <a:buClrTx/>
              <a:buFontTx/>
              <a:buNone/>
            </a:pPr>
            <a:r>
              <a:rPr lang="it-IT" altLang="it-IT" sz="1600" i="1" dirty="0">
                <a:solidFill>
                  <a:srgbClr val="000099"/>
                </a:solidFill>
              </a:rPr>
              <a:t>B) </a:t>
            </a:r>
            <a:r>
              <a:rPr lang="it-IT" altLang="it-IT" sz="1600" b="1" i="1" dirty="0">
                <a:solidFill>
                  <a:srgbClr val="000099"/>
                </a:solidFill>
              </a:rPr>
              <a:t>Monitorare e valutare i dati relativi alle attività di formazione ed educazione</a:t>
            </a:r>
            <a:r>
              <a:rPr lang="it-IT" altLang="it-IT" sz="1600" i="1" dirty="0">
                <a:solidFill>
                  <a:srgbClr val="000099"/>
                </a:solidFill>
              </a:rPr>
              <a:t> attraverso:</a:t>
            </a:r>
          </a:p>
          <a:p>
            <a:pPr marL="285750" indent="-285750" algn="just" eaLnBrk="1" hangingPunct="1">
              <a:buClrTx/>
              <a:buFont typeface="Wingdings" panose="05000000000000000000" pitchFamily="2" charset="2"/>
              <a:buChar char="ü"/>
            </a:pPr>
            <a:r>
              <a:rPr lang="it-IT" altLang="it-IT" sz="1600" i="1" dirty="0" smtClean="0">
                <a:solidFill>
                  <a:srgbClr val="000099"/>
                </a:solidFill>
              </a:rPr>
              <a:t>la </a:t>
            </a:r>
            <a:r>
              <a:rPr lang="it-IT" altLang="it-IT" sz="1600" i="1" dirty="0">
                <a:solidFill>
                  <a:srgbClr val="000099"/>
                </a:solidFill>
              </a:rPr>
              <a:t>strutturazione di una banca dati regionale unica contenente i dati necessari al monitoraggio dell’implementazione dei programmi;</a:t>
            </a:r>
          </a:p>
          <a:p>
            <a:pPr marL="285750" indent="-285750" algn="just" eaLnBrk="1" hangingPunct="1">
              <a:buClrTx/>
              <a:buFont typeface="Wingdings" panose="05000000000000000000" pitchFamily="2" charset="2"/>
              <a:buChar char="ü"/>
            </a:pPr>
            <a:r>
              <a:rPr lang="it-IT" altLang="it-IT" sz="1600" i="1" dirty="0" smtClean="0">
                <a:solidFill>
                  <a:srgbClr val="000099"/>
                </a:solidFill>
              </a:rPr>
              <a:t>il </a:t>
            </a:r>
            <a:r>
              <a:rPr lang="it-IT" altLang="it-IT" sz="1600" i="1" dirty="0">
                <a:solidFill>
                  <a:srgbClr val="000099"/>
                </a:solidFill>
              </a:rPr>
              <a:t>monitoraggio dell’attività svolta</a:t>
            </a:r>
            <a:r>
              <a:rPr lang="it-IT" altLang="it-IT" sz="1600" i="1" dirty="0" smtClean="0">
                <a:solidFill>
                  <a:srgbClr val="000099"/>
                </a:solidFill>
              </a:rPr>
              <a:t>.</a:t>
            </a:r>
            <a:endParaRPr lang="it-IT" altLang="it-IT" sz="1600" i="1" dirty="0">
              <a:solidFill>
                <a:srgbClr val="000099"/>
              </a:solidFill>
            </a:endParaRPr>
          </a:p>
        </p:txBody>
      </p:sp>
      <p:sp>
        <p:nvSpPr>
          <p:cNvPr id="2" name="Rettangolo 1"/>
          <p:cNvSpPr/>
          <p:nvPr/>
        </p:nvSpPr>
        <p:spPr>
          <a:xfrm>
            <a:off x="0" y="0"/>
            <a:ext cx="9144000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it-IT" altLang="it-IT" sz="2400" b="1" dirty="0" smtClean="0">
                <a:solidFill>
                  <a:srgbClr val="FF0000"/>
                </a:solidFill>
              </a:rPr>
              <a:t>Il modello IDEA</a:t>
            </a:r>
          </a:p>
          <a:p>
            <a:pPr algn="ctr"/>
            <a:r>
              <a:rPr lang="it-IT" altLang="it-IT" sz="2400" b="1" dirty="0" smtClean="0">
                <a:solidFill>
                  <a:schemeClr val="tx2">
                    <a:lumMod val="50000"/>
                  </a:schemeClr>
                </a:solidFill>
              </a:rPr>
              <a:t>I</a:t>
            </a:r>
            <a:r>
              <a:rPr lang="it-IT" altLang="it-IT" sz="2400" b="1" dirty="0" smtClean="0">
                <a:solidFill>
                  <a:srgbClr val="FF0000"/>
                </a:solidFill>
              </a:rPr>
              <a:t>ncontri </a:t>
            </a:r>
            <a:r>
              <a:rPr lang="it-IT" altLang="it-IT" sz="2400" b="1" dirty="0" smtClean="0">
                <a:solidFill>
                  <a:schemeClr val="tx2">
                    <a:lumMod val="50000"/>
                  </a:schemeClr>
                </a:solidFill>
              </a:rPr>
              <a:t>D</a:t>
            </a:r>
            <a:r>
              <a:rPr lang="it-IT" altLang="it-IT" sz="2400" b="1" dirty="0" smtClean="0">
                <a:solidFill>
                  <a:srgbClr val="FF0000"/>
                </a:solidFill>
              </a:rPr>
              <a:t>i </a:t>
            </a:r>
            <a:r>
              <a:rPr lang="it-IT" altLang="it-IT" sz="2400" b="1" dirty="0" smtClean="0">
                <a:solidFill>
                  <a:schemeClr val="tx2">
                    <a:lumMod val="50000"/>
                  </a:schemeClr>
                </a:solidFill>
              </a:rPr>
              <a:t>E</a:t>
            </a:r>
            <a:r>
              <a:rPr lang="it-IT" altLang="it-IT" sz="2400" b="1" dirty="0" smtClean="0">
                <a:solidFill>
                  <a:srgbClr val="FF0000"/>
                </a:solidFill>
              </a:rPr>
              <a:t>ducazione alla salute per l’</a:t>
            </a:r>
            <a:r>
              <a:rPr lang="it-IT" altLang="it-IT" sz="2400" b="1" dirty="0" smtClean="0">
                <a:solidFill>
                  <a:schemeClr val="tx2">
                    <a:lumMod val="50000"/>
                  </a:schemeClr>
                </a:solidFill>
              </a:rPr>
              <a:t>A</a:t>
            </a:r>
            <a:r>
              <a:rPr lang="it-IT" altLang="it-IT" sz="2400" b="1" dirty="0" smtClean="0">
                <a:solidFill>
                  <a:srgbClr val="FF0000"/>
                </a:solidFill>
              </a:rPr>
              <a:t>utogestione</a:t>
            </a:r>
            <a:endParaRPr lang="it-IT" altLang="it-IT" sz="2400" b="1" dirty="0">
              <a:solidFill>
                <a:srgbClr val="FF0000"/>
              </a:solidFill>
            </a:endParaRPr>
          </a:p>
        </p:txBody>
      </p:sp>
      <p:pic>
        <p:nvPicPr>
          <p:cNvPr id="11" name="Picture 2" descr="logo estar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5938" y="-27384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2" name="Picture 7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1554" y="0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14" name="Text Box 8"/>
          <p:cNvSpPr txBox="1">
            <a:spLocks noChangeArrowheads="1"/>
          </p:cNvSpPr>
          <p:nvPr/>
        </p:nvSpPr>
        <p:spPr bwMode="auto">
          <a:xfrm>
            <a:off x="7380312" y="6525345"/>
            <a:ext cx="1728192" cy="276999"/>
          </a:xfrm>
          <a:prstGeom prst="rect">
            <a:avLst/>
          </a:prstGeom>
          <a:solidFill>
            <a:schemeClr val="bg1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>
                <a:solidFill>
                  <a:schemeClr val="tx1"/>
                </a:solidFill>
                <a:latin typeface="Calibri" pitchFamily="34" charset="0"/>
              </a:defRPr>
            </a:lvl1pPr>
            <a:lvl2pPr marL="742950" indent="-285750">
              <a:defRPr>
                <a:solidFill>
                  <a:schemeClr val="tx1"/>
                </a:solidFill>
                <a:latin typeface="Calibri" pitchFamily="34" charset="0"/>
              </a:defRPr>
            </a:lvl2pPr>
            <a:lvl3pPr marL="1143000" indent="-228600">
              <a:defRPr>
                <a:solidFill>
                  <a:schemeClr val="tx1"/>
                </a:solidFill>
                <a:latin typeface="Calibri" pitchFamily="34" charset="0"/>
              </a:defRPr>
            </a:lvl3pPr>
            <a:lvl4pPr marL="1600200" indent="-228600">
              <a:defRPr>
                <a:solidFill>
                  <a:schemeClr val="tx1"/>
                </a:solidFill>
                <a:latin typeface="Calibri" pitchFamily="34" charset="0"/>
              </a:defRPr>
            </a:lvl4pPr>
            <a:lvl5pPr marL="2057400" indent="-228600">
              <a:defRPr>
                <a:solidFill>
                  <a:schemeClr val="tx1"/>
                </a:solidFill>
                <a:latin typeface="Calibri" pitchFamily="34" charset="0"/>
              </a:defRPr>
            </a:lvl5pPr>
            <a:lvl6pPr marL="25146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6pPr>
            <a:lvl7pPr marL="29718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7pPr>
            <a:lvl8pPr marL="34290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8pPr>
            <a:lvl9pPr marL="3886200" indent="-228600" fontAlgn="base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Calibri" pitchFamily="34" charset="0"/>
              </a:defRPr>
            </a:lvl9pPr>
          </a:lstStyle>
          <a:p>
            <a:pPr algn="r">
              <a:spcBef>
                <a:spcPct val="50000"/>
              </a:spcBef>
            </a:pPr>
            <a:r>
              <a:rPr lang="it-IT" altLang="it-IT" sz="1200" i="1" dirty="0">
                <a:solidFill>
                  <a:srgbClr val="0070C0"/>
                </a:solidFill>
              </a:rPr>
              <a:t>Fonte: </a:t>
            </a:r>
            <a:r>
              <a:rPr lang="it-IT" altLang="it-IT" sz="1200" i="1" dirty="0" smtClean="0">
                <a:solidFill>
                  <a:srgbClr val="0070C0"/>
                </a:solidFill>
              </a:rPr>
              <a:t>L. Roti, Pisa 2017</a:t>
            </a:r>
            <a:endParaRPr lang="it-IT" altLang="it-IT" sz="1200" i="1" dirty="0">
              <a:solidFill>
                <a:srgbClr val="0070C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12199254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/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5301" name="Picture 4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458075" y="0"/>
            <a:ext cx="1685925" cy="822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</p:pic>
      <p:pic>
        <p:nvPicPr>
          <p:cNvPr id="55303" name="Picture 6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765175"/>
            <a:ext cx="7499350" cy="33353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</p:pic>
      <p:pic>
        <p:nvPicPr>
          <p:cNvPr id="23559" name="Picture 7"/>
          <p:cNvPicPr>
            <a:picLocks noChangeAspect="1" noChangeArrowheads="1"/>
          </p:cNvPicPr>
          <p:nvPr/>
        </p:nvPicPr>
        <p:blipFill>
          <a:blip r:embed="rId5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260000">
            <a:off x="4429125" y="474663"/>
            <a:ext cx="3863975" cy="5759450"/>
          </a:xfrm>
          <a:prstGeom prst="rect">
            <a:avLst/>
          </a:prstGeom>
          <a:noFill/>
          <a:ln w="9360" cap="sq">
            <a:solidFill>
              <a:srgbClr val="333399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23560" name="Picture 8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71550" y="3789363"/>
            <a:ext cx="3951288" cy="2822575"/>
          </a:xfrm>
          <a:prstGeom prst="rect">
            <a:avLst/>
          </a:prstGeom>
          <a:noFill/>
          <a:ln w="9360" cap="sq">
            <a:solidFill>
              <a:srgbClr val="333399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grpSp>
        <p:nvGrpSpPr>
          <p:cNvPr id="2" name="Group 9"/>
          <p:cNvGrpSpPr>
            <a:grpSpLocks/>
          </p:cNvGrpSpPr>
          <p:nvPr/>
        </p:nvGrpSpPr>
        <p:grpSpPr bwMode="auto">
          <a:xfrm>
            <a:off x="2771775" y="2205038"/>
            <a:ext cx="3884613" cy="3556000"/>
            <a:chOff x="1746" y="1389"/>
            <a:chExt cx="2447" cy="2240"/>
          </a:xfrm>
        </p:grpSpPr>
        <p:pic>
          <p:nvPicPr>
            <p:cNvPr id="55307" name="Picture 10"/>
            <p:cNvPicPr>
              <a:picLocks noChangeAspect="1" noChangeArrowheads="1"/>
            </p:cNvPicPr>
            <p:nvPr/>
          </p:nvPicPr>
          <p:blipFill>
            <a:blip r:embed="rId3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rcRect/>
            <a:stretch>
              <a:fillRect/>
            </a:stretch>
          </p:blipFill>
          <p:spPr bwMode="auto">
            <a:xfrm>
              <a:off x="1746" y="1389"/>
              <a:ext cx="2447" cy="1127"/>
            </a:xfrm>
            <a:prstGeom prst="rect">
              <a:avLst/>
            </a:prstGeom>
            <a:noFill/>
            <a:ln w="9360" cap="sq">
              <a:solidFill>
                <a:srgbClr val="333399"/>
              </a:solidFill>
              <a:round/>
              <a:headEnd/>
              <a:tailEnd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</a:extLst>
          </p:spPr>
        </p:pic>
        <p:sp>
          <p:nvSpPr>
            <p:cNvPr id="23563" name="Rectangle 11"/>
            <p:cNvSpPr>
              <a:spLocks noChangeArrowheads="1"/>
            </p:cNvSpPr>
            <p:nvPr/>
          </p:nvSpPr>
          <p:spPr bwMode="auto">
            <a:xfrm>
              <a:off x="1746" y="2523"/>
              <a:ext cx="2447" cy="1106"/>
            </a:xfrm>
            <a:prstGeom prst="rect">
              <a:avLst/>
            </a:prstGeom>
            <a:solidFill>
              <a:srgbClr val="FFFFFF"/>
            </a:solidFill>
            <a:ln w="9360" cap="sq">
              <a:solidFill>
                <a:srgbClr val="333399"/>
              </a:solidFill>
              <a:miter lim="800000"/>
              <a:headEnd/>
              <a:tailEnd/>
            </a:ln>
            <a:effectLst/>
          </p:spPr>
          <p:txBody>
            <a:bodyPr lIns="90000" tIns="46800" rIns="90000" bIns="46800">
              <a:spAutoFit/>
            </a:bodyPr>
            <a:lstStyle/>
            <a:p>
              <a:pPr marL="539750" lvl="1" indent="-79375">
                <a:buClrTx/>
                <a:buFontTx/>
                <a:buNone/>
                <a:tabLst>
                  <a:tab pos="539750" algn="l"/>
                  <a:tab pos="987425" algn="l"/>
                  <a:tab pos="1436688" algn="l"/>
                  <a:tab pos="1885950" algn="l"/>
                  <a:tab pos="2335213" algn="l"/>
                  <a:tab pos="2784475" algn="l"/>
                  <a:tab pos="3233738" algn="l"/>
                  <a:tab pos="3683000" algn="l"/>
                  <a:tab pos="4132263" algn="l"/>
                  <a:tab pos="4581525" algn="l"/>
                  <a:tab pos="5030788" algn="l"/>
                  <a:tab pos="5480050" algn="l"/>
                  <a:tab pos="5929313" algn="l"/>
                  <a:tab pos="6378575" algn="l"/>
                  <a:tab pos="6827838" algn="l"/>
                  <a:tab pos="7277100" algn="l"/>
                  <a:tab pos="7726363" algn="l"/>
                  <a:tab pos="8175625" algn="l"/>
                  <a:tab pos="8624888" algn="l"/>
                  <a:tab pos="9074150" algn="l"/>
                  <a:tab pos="9523413" algn="l"/>
                </a:tabLst>
                <a:defRPr/>
              </a:pPr>
              <a:r>
                <a:rPr lang="it-IT" b="1" dirty="0">
                  <a:solidFill>
                    <a:srgbClr val="FF3333"/>
                  </a:solidFill>
                  <a:latin typeface="Arial" charset="0"/>
                  <a:ea typeface="Microsoft YaHei" charset="-122"/>
                </a:rPr>
                <a:t>Le buone pratiche premiate</a:t>
              </a:r>
            </a:p>
            <a:p>
              <a:pPr marL="536575" lvl="1" indent="-76200">
                <a:buClr>
                  <a:srgbClr val="333399"/>
                </a:buClr>
                <a:buFont typeface="Arial" charset="0"/>
                <a:buChar char="•"/>
                <a:tabLst>
                  <a:tab pos="539750" algn="l"/>
                  <a:tab pos="987425" algn="l"/>
                  <a:tab pos="1436688" algn="l"/>
                  <a:tab pos="1885950" algn="l"/>
                  <a:tab pos="2335213" algn="l"/>
                  <a:tab pos="2784475" algn="l"/>
                  <a:tab pos="3233738" algn="l"/>
                  <a:tab pos="3683000" algn="l"/>
                  <a:tab pos="4132263" algn="l"/>
                  <a:tab pos="4581525" algn="l"/>
                  <a:tab pos="5030788" algn="l"/>
                  <a:tab pos="5480050" algn="l"/>
                  <a:tab pos="5929313" algn="l"/>
                  <a:tab pos="6378575" algn="l"/>
                  <a:tab pos="6827838" algn="l"/>
                  <a:tab pos="7277100" algn="l"/>
                  <a:tab pos="7726363" algn="l"/>
                  <a:tab pos="8175625" algn="l"/>
                  <a:tab pos="8624888" algn="l"/>
                  <a:tab pos="9074150" algn="l"/>
                  <a:tab pos="9523413" algn="l"/>
                </a:tabLst>
                <a:defRPr/>
              </a:pPr>
              <a:r>
                <a:rPr lang="it-IT" dirty="0">
                  <a:solidFill>
                    <a:srgbClr val="333399"/>
                  </a:solidFill>
                  <a:latin typeface="Arial" charset="0"/>
                  <a:ea typeface="Microsoft YaHei" charset="-122"/>
                </a:rPr>
                <a:t>Sanità d’iniziativa</a:t>
              </a:r>
            </a:p>
            <a:p>
              <a:pPr marL="536575" lvl="1" indent="-76200">
                <a:buClr>
                  <a:srgbClr val="333399"/>
                </a:buClr>
                <a:buFont typeface="Arial" charset="0"/>
                <a:buChar char="•"/>
                <a:tabLst>
                  <a:tab pos="539750" algn="l"/>
                  <a:tab pos="987425" algn="l"/>
                  <a:tab pos="1436688" algn="l"/>
                  <a:tab pos="1885950" algn="l"/>
                  <a:tab pos="2335213" algn="l"/>
                  <a:tab pos="2784475" algn="l"/>
                  <a:tab pos="3233738" algn="l"/>
                  <a:tab pos="3683000" algn="l"/>
                  <a:tab pos="4132263" algn="l"/>
                  <a:tab pos="4581525" algn="l"/>
                  <a:tab pos="5030788" algn="l"/>
                  <a:tab pos="5480050" algn="l"/>
                  <a:tab pos="5929313" algn="l"/>
                  <a:tab pos="6378575" algn="l"/>
                  <a:tab pos="6827838" algn="l"/>
                  <a:tab pos="7277100" algn="l"/>
                  <a:tab pos="7726363" algn="l"/>
                  <a:tab pos="8175625" algn="l"/>
                  <a:tab pos="8624888" algn="l"/>
                  <a:tab pos="9074150" algn="l"/>
                  <a:tab pos="9523413" algn="l"/>
                </a:tabLst>
                <a:defRPr/>
              </a:pPr>
              <a:r>
                <a:rPr lang="it-IT" dirty="0">
                  <a:solidFill>
                    <a:srgbClr val="333399"/>
                  </a:solidFill>
                  <a:latin typeface="Arial" charset="0"/>
                  <a:ea typeface="Microsoft YaHei" charset="-122"/>
                </a:rPr>
                <a:t>Attività Fisica adattata</a:t>
              </a:r>
            </a:p>
            <a:p>
              <a:pPr marL="536575" lvl="1" indent="-76200">
                <a:buClr>
                  <a:srgbClr val="333399"/>
                </a:buClr>
                <a:buFont typeface="Arial" charset="0"/>
                <a:buChar char="•"/>
                <a:tabLst>
                  <a:tab pos="539750" algn="l"/>
                  <a:tab pos="987425" algn="l"/>
                  <a:tab pos="1436688" algn="l"/>
                  <a:tab pos="1885950" algn="l"/>
                  <a:tab pos="2335213" algn="l"/>
                  <a:tab pos="2784475" algn="l"/>
                  <a:tab pos="3233738" algn="l"/>
                  <a:tab pos="3683000" algn="l"/>
                  <a:tab pos="4132263" algn="l"/>
                  <a:tab pos="4581525" algn="l"/>
                  <a:tab pos="5030788" algn="l"/>
                  <a:tab pos="5480050" algn="l"/>
                  <a:tab pos="5929313" algn="l"/>
                  <a:tab pos="6378575" algn="l"/>
                  <a:tab pos="6827838" algn="l"/>
                  <a:tab pos="7277100" algn="l"/>
                  <a:tab pos="7726363" algn="l"/>
                  <a:tab pos="8175625" algn="l"/>
                  <a:tab pos="8624888" algn="l"/>
                  <a:tab pos="9074150" algn="l"/>
                  <a:tab pos="9523413" algn="l"/>
                </a:tabLst>
                <a:defRPr/>
              </a:pPr>
              <a:r>
                <a:rPr lang="it-IT" dirty="0">
                  <a:solidFill>
                    <a:srgbClr val="333399"/>
                  </a:solidFill>
                  <a:latin typeface="Arial" charset="0"/>
                  <a:ea typeface="Microsoft YaHei" charset="-122"/>
                </a:rPr>
                <a:t>Soluzioni innovative per la prevenzione delle </a:t>
              </a:r>
              <a:r>
                <a:rPr lang="it-IT" dirty="0" smtClean="0">
                  <a:solidFill>
                    <a:srgbClr val="333399"/>
                  </a:solidFill>
                  <a:latin typeface="Arial" charset="0"/>
                  <a:ea typeface="Microsoft YaHei" charset="-122"/>
                </a:rPr>
                <a:t>cadute (OTAGO)</a:t>
              </a:r>
              <a:endParaRPr lang="it-IT" dirty="0">
                <a:solidFill>
                  <a:srgbClr val="333399"/>
                </a:solidFill>
                <a:latin typeface="Arial" charset="0"/>
                <a:ea typeface="Microsoft YaHei" charset="-122"/>
              </a:endParaRPr>
            </a:p>
          </p:txBody>
        </p:sp>
      </p:grpSp>
      <p:pic>
        <p:nvPicPr>
          <p:cNvPr id="13" name="Picture 2" descr="logo estar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5938" y="-27384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" name="Picture 7"/>
          <p:cNvPicPr>
            <a:picLocks noChangeAspect="1" noChangeArrowheads="1"/>
          </p:cNvPicPr>
          <p:nvPr/>
        </p:nvPicPr>
        <p:blipFill>
          <a:blip r:embed="rId8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1554" y="0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5" name="Picture 2"/>
          <p:cNvPicPr>
            <a:picLocks noChangeAspect="1" noChangeArrowheads="1"/>
          </p:cNvPicPr>
          <p:nvPr/>
        </p:nvPicPr>
        <p:blipFill>
          <a:blip r:embed="rId9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67211" y="89892"/>
            <a:ext cx="539717" cy="62543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blipFill dpi="0" rotWithShape="0">
                  <a:blip/>
                  <a:srcRect/>
                  <a:stretch>
                    <a:fillRect/>
                  </a:stretch>
                </a:blipFill>
              </a14:hiddenFill>
            </a:ext>
            <a:ext uri="{91240B29-F687-4F45-9708-019B960494DF}">
              <a14:hiddenLine xmlns:a14="http://schemas.microsoft.com/office/drawing/2010/main" w="9525" cap="flat">
                <a:solidFill>
                  <a:srgbClr val="808080"/>
                </a:solidFill>
                <a:round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285204038"/>
      </p:ext>
    </p:extLst>
  </p:cSld>
  <p:clrMapOvr>
    <a:masterClrMapping/>
  </p:clrMapOvr>
  <p:transition spd="med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5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355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355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355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5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4" dur="500"/>
                                        <p:tgtEl>
                                          <p:spTgt spid="2356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9" dur="20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70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567238" y="0"/>
            <a:ext cx="9525" cy="823055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Picture 2" descr="logo estar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782" y="-27044"/>
            <a:ext cx="635918" cy="36687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9" name="Picture 7"/>
          <p:cNvPicPr>
            <a:picLocks noChangeAspect="1" noChangeArrowheads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7700" y="-27384"/>
            <a:ext cx="846453" cy="35388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" name="Picture 7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16803" y="26"/>
            <a:ext cx="1519919" cy="8810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194" name="Picture 2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81088" y="1014413"/>
            <a:ext cx="6981825" cy="48291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6865101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egnaposto contenuto 2"/>
          <p:cNvSpPr>
            <a:spLocks noGrp="1"/>
          </p:cNvSpPr>
          <p:nvPr>
            <p:ph idx="1"/>
          </p:nvPr>
        </p:nvSpPr>
        <p:spPr>
          <a:xfrm>
            <a:off x="274971" y="1916832"/>
            <a:ext cx="8229600" cy="4525963"/>
          </a:xfrm>
        </p:spPr>
        <p:txBody>
          <a:bodyPr>
            <a:normAutofit fontScale="85000" lnSpcReduction="10000"/>
          </a:bodyPr>
          <a:lstStyle/>
          <a:p>
            <a:r>
              <a:rPr lang="it-IT" dirty="0"/>
              <a:t>L'</a:t>
            </a:r>
            <a:r>
              <a:rPr lang="it-IT" b="1" dirty="0"/>
              <a:t>AFA</a:t>
            </a:r>
            <a:r>
              <a:rPr lang="it-IT" dirty="0"/>
              <a:t>, "Attività Fisica Adattata", è un</a:t>
            </a:r>
            <a:r>
              <a:rPr lang="it-IT" b="1" dirty="0"/>
              <a:t> programma a carattere non sanitario</a:t>
            </a:r>
            <a:r>
              <a:rPr lang="it-IT" dirty="0"/>
              <a:t> previsto dalla Regione Toscana tra le azioni di sanità d'iniziativa per il contrasto alle malattie croniche</a:t>
            </a:r>
            <a:r>
              <a:rPr lang="it-IT" dirty="0" smtClean="0"/>
              <a:t>.</a:t>
            </a:r>
          </a:p>
          <a:p>
            <a:r>
              <a:rPr lang="it-IT" b="1" dirty="0"/>
              <a:t>E' rivolto a persone adulte e anziane in condizione di salute fragile</a:t>
            </a:r>
            <a:r>
              <a:rPr lang="it-IT" dirty="0"/>
              <a:t> che presentano condizioni dolorose ricorrenti quali sindrome algica da </a:t>
            </a:r>
            <a:r>
              <a:rPr lang="it-IT" dirty="0" err="1"/>
              <a:t>ipomobilità</a:t>
            </a:r>
            <a:r>
              <a:rPr lang="it-IT" dirty="0"/>
              <a:t> o da osteoporosi, rachialgia cronicizzante (basso livello di disabilità) o riduzione delle capacità funzionali a causa di esiti invalidanti da malattie quali Parkinson, esiti di ictus, malattie reumatiche (alto livello di disabilità</a:t>
            </a:r>
            <a:r>
              <a:rPr lang="it-IT" dirty="0" smtClean="0"/>
              <a:t>).</a:t>
            </a:r>
          </a:p>
        </p:txBody>
      </p:sp>
      <p:sp>
        <p:nvSpPr>
          <p:cNvPr id="4" name="AutoShape 2" descr="Risultati immagini per afa attività fisica adattata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it-IT"/>
          </a:p>
        </p:txBody>
      </p:sp>
      <p:sp>
        <p:nvSpPr>
          <p:cNvPr id="5" name="AutoShape 4" descr="Risultati immagini per afa attività fisica adattata"/>
          <p:cNvSpPr>
            <a:spLocks noChangeAspect="1" noChangeArrowheads="1"/>
          </p:cNvSpPr>
          <p:nvPr/>
        </p:nvSpPr>
        <p:spPr bwMode="auto">
          <a:xfrm>
            <a:off x="307975" y="7937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it-IT"/>
          </a:p>
        </p:txBody>
      </p:sp>
      <p:pic>
        <p:nvPicPr>
          <p:cNvPr id="7" name="Picture 2" descr="logo estar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782" y="-27044"/>
            <a:ext cx="635918" cy="36687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8" name="Picture 7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47700" y="-27384"/>
            <a:ext cx="846453" cy="353884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10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131840" y="25"/>
            <a:ext cx="2809875" cy="16287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1" name="Picture 2" descr="Toscana Accessibile - Portale della Disabilità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4788" y="6206294"/>
            <a:ext cx="2843807" cy="65170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28856980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682" name="Segnaposto numero diapositiva 4"/>
          <p:cNvSpPr>
            <a:spLocks noGrp="1"/>
          </p:cNvSpPr>
          <p:nvPr>
            <p:ph type="sldNum" sz="quarter" idx="11"/>
          </p:nvPr>
        </p:nvSpPr>
        <p:spPr>
          <a:ln/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/>
          <a:p>
            <a:fld id="{4440354C-9F64-4BF0-9C96-6D826CC91CCB}" type="slidenum">
              <a:rPr lang="it-IT" altLang="it-IT" smtClean="0"/>
              <a:pPr/>
              <a:t>43</a:t>
            </a:fld>
            <a:endParaRPr lang="it-IT" altLang="it-IT" smtClean="0"/>
          </a:p>
        </p:txBody>
      </p:sp>
      <p:pic>
        <p:nvPicPr>
          <p:cNvPr id="71683" name="Picture 4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2651"/>
          <a:stretch>
            <a:fillRect/>
          </a:stretch>
        </p:blipFill>
        <p:spPr bwMode="auto">
          <a:xfrm>
            <a:off x="251520" y="1369968"/>
            <a:ext cx="8640960" cy="52993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71684" name="Rectangle 5"/>
          <p:cNvSpPr>
            <a:spLocks noGrp="1" noChangeArrowheads="1"/>
          </p:cNvSpPr>
          <p:nvPr>
            <p:ph type="title"/>
          </p:nvPr>
        </p:nvSpPr>
        <p:spPr>
          <a:xfrm>
            <a:off x="0" y="-26988"/>
            <a:ext cx="9143999" cy="720726"/>
          </a:xfrm>
          <a:noFill/>
        </p:spPr>
        <p:txBody>
          <a:bodyPr/>
          <a:lstStyle/>
          <a:p>
            <a:pPr algn="ctr" eaLnBrk="1" hangingPunct="1"/>
            <a:r>
              <a:rPr lang="it-IT" altLang="it-IT" sz="4000" b="1" dirty="0" smtClean="0">
                <a:solidFill>
                  <a:srgbClr val="002060"/>
                </a:solidFill>
              </a:rPr>
              <a:t>Gli attori del progetto</a:t>
            </a:r>
          </a:p>
        </p:txBody>
      </p:sp>
      <p:sp>
        <p:nvSpPr>
          <p:cNvPr id="68614" name="Rectangle 6"/>
          <p:cNvSpPr>
            <a:spLocks noChangeArrowheads="1"/>
          </p:cNvSpPr>
          <p:nvPr/>
        </p:nvSpPr>
        <p:spPr bwMode="auto">
          <a:xfrm>
            <a:off x="4325" y="680385"/>
            <a:ext cx="9144000" cy="7016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square">
            <a:spAutoFit/>
          </a:bodyPr>
          <a:lstStyle/>
          <a:p>
            <a:pPr algn="ctr" defTabSz="914400">
              <a:buClrTx/>
              <a:buSzTx/>
              <a:buFontTx/>
              <a:buNone/>
              <a:defRPr/>
            </a:pPr>
            <a:r>
              <a:rPr kumimoji="1" lang="it-IT" sz="2000" dirty="0">
                <a:solidFill>
                  <a:srgbClr val="336699"/>
                </a:solidFill>
                <a:ea typeface="+mn-ea"/>
              </a:rPr>
              <a:t>L’implementazione del Programma si basa su funzioni di responsabilità e coordinamento a livello regionale e aziendale:</a:t>
            </a:r>
          </a:p>
        </p:txBody>
      </p:sp>
      <p:pic>
        <p:nvPicPr>
          <p:cNvPr id="6" name="Picture 2" descr="logo estar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68344" y="0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01038" y="0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76445663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magine 3">
            <a:extLst>
              <a:ext uri="{FF2B5EF4-FFF2-40B4-BE49-F238E27FC236}">
                <a16:creationId xmlns:a16="http://schemas.microsoft.com/office/drawing/2014/main" xmlns="" id="{47DF7C1D-5E0D-FF4A-B8E6-2B347A737C52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51690" y="3501008"/>
            <a:ext cx="8370168" cy="2857500"/>
          </a:xfrm>
          <a:prstGeom prst="rect">
            <a:avLst/>
          </a:prstGeom>
        </p:spPr>
      </p:pic>
      <p:pic>
        <p:nvPicPr>
          <p:cNvPr id="6" name="Immagine 5">
            <a:extLst>
              <a:ext uri="{FF2B5EF4-FFF2-40B4-BE49-F238E27FC236}">
                <a16:creationId xmlns:a16="http://schemas.microsoft.com/office/drawing/2014/main" xmlns="" id="{6D167509-605B-3B42-8978-33C1CF3203FC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9552" y="332656"/>
            <a:ext cx="8280920" cy="2857500"/>
          </a:xfrm>
          <a:prstGeom prst="rect">
            <a:avLst/>
          </a:prstGeom>
        </p:spPr>
      </p:pic>
      <p:pic>
        <p:nvPicPr>
          <p:cNvPr id="5" name="Picture 2" descr="logo estar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68344" y="0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Picture 7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01038" y="0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94844863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Immagine 3">
            <a:extLst>
              <a:ext uri="{FF2B5EF4-FFF2-40B4-BE49-F238E27FC236}">
                <a16:creationId xmlns:a16="http://schemas.microsoft.com/office/drawing/2014/main" xmlns="" id="{E7FCE703-4BB5-DC4A-A4AF-3AD2E1B3658D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5536" y="806718"/>
            <a:ext cx="8352927" cy="2857500"/>
          </a:xfrm>
          <a:prstGeom prst="rect">
            <a:avLst/>
          </a:prstGeom>
        </p:spPr>
      </p:pic>
      <p:pic>
        <p:nvPicPr>
          <p:cNvPr id="6" name="Immagine 5">
            <a:extLst>
              <a:ext uri="{FF2B5EF4-FFF2-40B4-BE49-F238E27FC236}">
                <a16:creationId xmlns:a16="http://schemas.microsoft.com/office/drawing/2014/main" xmlns="" id="{586BDBC0-9A1D-4144-A573-630D10A7CDE3}"/>
              </a:ext>
            </a:extLst>
          </p:cNvPr>
          <p:cNvPicPr>
            <a:picLocks noChangeAspect="1"/>
          </p:cNvPicPr>
          <p:nvPr/>
        </p:nvPicPr>
        <p:blipFill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5536" y="3877179"/>
            <a:ext cx="8352928" cy="2857500"/>
          </a:xfrm>
          <a:prstGeom prst="rect">
            <a:avLst/>
          </a:prstGeom>
        </p:spPr>
      </p:pic>
      <p:pic>
        <p:nvPicPr>
          <p:cNvPr id="5" name="Picture 2" descr="logo estar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668344" y="0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7" name="Picture 7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301038" y="0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55859565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4578" name="Picture 2" descr="Immagine correlata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27985" y="692696"/>
            <a:ext cx="4712528" cy="5256584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6" name="Segnaposto contenuto 2"/>
          <p:cNvSpPr>
            <a:spLocks noGrp="1"/>
          </p:cNvSpPr>
          <p:nvPr>
            <p:ph idx="1"/>
          </p:nvPr>
        </p:nvSpPr>
        <p:spPr>
          <a:xfrm>
            <a:off x="179512" y="1196752"/>
            <a:ext cx="4236980" cy="4525963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it-IT" dirty="0" smtClean="0"/>
              <a:t>«QUANDO GUARDATE, GUARDATE LONTANO; E ANCHE QUANDO CREDETE DI GUARDARE LONTANO, GUARDATE ANCORA PIU’ LONTANO»</a:t>
            </a:r>
          </a:p>
          <a:p>
            <a:pPr marL="0" indent="0">
              <a:buNone/>
            </a:pPr>
            <a:endParaRPr lang="it-IT" dirty="0"/>
          </a:p>
          <a:p>
            <a:pPr marL="0" indent="0" algn="r">
              <a:buNone/>
            </a:pPr>
            <a:r>
              <a:rPr lang="it-IT" sz="2400" i="1" dirty="0" smtClean="0"/>
              <a:t>Robert Baden-Powell</a:t>
            </a:r>
            <a:endParaRPr lang="it-IT" sz="2400" i="1" dirty="0"/>
          </a:p>
        </p:txBody>
      </p:sp>
      <p:pic>
        <p:nvPicPr>
          <p:cNvPr id="7" name="Picture 2" descr="logo estar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-36512" y="0"/>
            <a:ext cx="63500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8" name="Picture 7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1542" y="15875"/>
            <a:ext cx="842962" cy="3524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rgbClr val="00B8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8319606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Tema di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Tema di Offic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2125</TotalTime>
  <Words>2818</Words>
  <Application>Microsoft Office PowerPoint</Application>
  <PresentationFormat>Presentazione su schermo (4:3)</PresentationFormat>
  <Paragraphs>389</Paragraphs>
  <Slides>46</Slides>
  <Notes>17</Notes>
  <HiddenSlides>0</HiddenSlides>
  <MMClips>0</MMClips>
  <ScaleCrop>false</ScaleCrop>
  <HeadingPairs>
    <vt:vector size="4" baseType="variant">
      <vt:variant>
        <vt:lpstr>Tema</vt:lpstr>
      </vt:variant>
      <vt:variant>
        <vt:i4>1</vt:i4>
      </vt:variant>
      <vt:variant>
        <vt:lpstr>Titoli diapositive</vt:lpstr>
      </vt:variant>
      <vt:variant>
        <vt:i4>46</vt:i4>
      </vt:variant>
    </vt:vector>
  </HeadingPairs>
  <TitlesOfParts>
    <vt:vector size="47" baseType="lpstr">
      <vt:lpstr>Tema di Office</vt:lpstr>
      <vt:lpstr>CRONICITÀ E MODELLI DI ORGANIZZAZIONE DELLE CURE PRIMARIE SUL TERRITORIO. L’esperienza toscana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Dipartimento della Medicina Generale</vt:lpstr>
      <vt:lpstr>Presentazione standard di PowerPoint</vt:lpstr>
      <vt:lpstr>I bersagli e le mappa di AFT - 2017</vt:lpstr>
      <vt:lpstr>Presentazione standard di PowerPoint</vt:lpstr>
      <vt:lpstr>Presentazione standard di PowerPoint</vt:lpstr>
      <vt:lpstr>Presentazione standard di PowerPoint</vt:lpstr>
      <vt:lpstr>Tasso di ospedalizzazione in reparti per acuti, regime ordinario, per DRG medici degli assistiti complessi</vt:lpstr>
      <vt:lpstr>Valutazione indicatori di AFT</vt:lpstr>
      <vt:lpstr>Valutazione indicatori di AFT</vt:lpstr>
      <vt:lpstr>Presentazione standard di PowerPoint</vt:lpstr>
      <vt:lpstr>Nuova Sanità di iniziativa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Infermiere di famiglia e di comunità</vt:lpstr>
      <vt:lpstr>Paziente competente: attore principale del team</vt:lpstr>
      <vt:lpstr>Presentazione standard di PowerPoint</vt:lpstr>
      <vt:lpstr>Presentazione standard di PowerPoint</vt:lpstr>
      <vt:lpstr>Linee di indirizzo alle Aziende per lo sviluppo dei programmi di autogestione -DGR 905/2017-</vt:lpstr>
      <vt:lpstr>Presentazione standard di PowerPoint</vt:lpstr>
      <vt:lpstr>Presentazione standard di PowerPoint</vt:lpstr>
      <vt:lpstr>Presentazione standard di PowerPoint</vt:lpstr>
      <vt:lpstr>Presentazione standard di PowerPoint</vt:lpstr>
      <vt:lpstr>Gli attori del progetto</vt:lpstr>
      <vt:lpstr>Presentazione standard di PowerPoint</vt:lpstr>
      <vt:lpstr>Presentazione standard di PowerPoint</vt:lpstr>
      <vt:lpstr>Presentazione standard di PowerPoint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CRONICITÀ E MODELLI DI ORGANIZZAZIONE DELLE CURE PRIMARIE SUL TERRITORIO. L’esperienza toscana</dc:title>
  <dc:creator>utente</dc:creator>
  <cp:lastModifiedBy>utente</cp:lastModifiedBy>
  <cp:revision>32</cp:revision>
  <dcterms:created xsi:type="dcterms:W3CDTF">2018-11-24T10:08:50Z</dcterms:created>
  <dcterms:modified xsi:type="dcterms:W3CDTF">2018-11-27T07:40:08Z</dcterms:modified>
</cp:coreProperties>
</file>