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982" r:id="rId3"/>
    <p:sldId id="418" r:id="rId4"/>
    <p:sldId id="348" r:id="rId5"/>
    <p:sldId id="415" r:id="rId6"/>
    <p:sldId id="668" r:id="rId7"/>
    <p:sldId id="265" r:id="rId8"/>
    <p:sldId id="413" r:id="rId9"/>
    <p:sldId id="414" r:id="rId10"/>
    <p:sldId id="599" r:id="rId11"/>
    <p:sldId id="670" r:id="rId12"/>
    <p:sldId id="603" r:id="rId13"/>
    <p:sldId id="263" r:id="rId14"/>
    <p:sldId id="970" r:id="rId15"/>
    <p:sldId id="980" r:id="rId16"/>
    <p:sldId id="977" r:id="rId17"/>
    <p:sldId id="315" r:id="rId18"/>
    <p:sldId id="271" r:id="rId19"/>
    <p:sldId id="317" r:id="rId20"/>
    <p:sldId id="321" r:id="rId21"/>
    <p:sldId id="358" r:id="rId22"/>
    <p:sldId id="274" r:id="rId23"/>
    <p:sldId id="316" r:id="rId24"/>
    <p:sldId id="363" r:id="rId25"/>
    <p:sldId id="277" r:id="rId26"/>
    <p:sldId id="365" r:id="rId27"/>
    <p:sldId id="366" r:id="rId28"/>
    <p:sldId id="392" r:id="rId29"/>
    <p:sldId id="379" r:id="rId30"/>
    <p:sldId id="389" r:id="rId31"/>
    <p:sldId id="626" r:id="rId32"/>
    <p:sldId id="651" r:id="rId33"/>
    <p:sldId id="390" r:id="rId34"/>
    <p:sldId id="377" r:id="rId35"/>
    <p:sldId id="417" r:id="rId36"/>
    <p:sldId id="412" r:id="rId37"/>
    <p:sldId id="323" r:id="rId38"/>
    <p:sldId id="335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978" r:id="rId48"/>
    <p:sldId id="349" r:id="rId49"/>
    <p:sldId id="371" r:id="rId50"/>
    <p:sldId id="352" r:id="rId51"/>
    <p:sldId id="360" r:id="rId52"/>
    <p:sldId id="368" r:id="rId53"/>
    <p:sldId id="353" r:id="rId54"/>
    <p:sldId id="354" r:id="rId55"/>
    <p:sldId id="356" r:id="rId56"/>
    <p:sldId id="577" r:id="rId57"/>
    <p:sldId id="397" r:id="rId58"/>
    <p:sldId id="310" r:id="rId59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9614" autoAdjust="0"/>
  </p:normalViewPr>
  <p:slideViewPr>
    <p:cSldViewPr>
      <p:cViewPr varScale="1">
        <p:scale>
          <a:sx n="82" d="100"/>
          <a:sy n="82" d="100"/>
        </p:scale>
        <p:origin x="48" y="96"/>
      </p:cViewPr>
      <p:guideLst>
        <p:guide orient="horz" pos="1801"/>
        <p:guide pos="2744"/>
      </p:guideLst>
    </p:cSldViewPr>
  </p:slideViewPr>
  <p:outlineViewPr>
    <p:cViewPr>
      <p:scale>
        <a:sx n="33" d="100"/>
        <a:sy n="33" d="100"/>
      </p:scale>
      <p:origin x="0" y="24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2117" d="500000"/>
        <a:sy n="682117" d="500000"/>
      </p:scale>
      <p:origin x="0" y="-4188"/>
    </p:cViewPr>
  </p:sorterViewPr>
  <p:notesViewPr>
    <p:cSldViewPr showGuides="1">
      <p:cViewPr varScale="1">
        <p:scale>
          <a:sx n="50" d="100"/>
          <a:sy n="50" d="100"/>
        </p:scale>
        <p:origin x="-2668" y="-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Zoc_F\BDA\2008_BDA_Finanziamento_Fondo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758072629954035"/>
          <c:y val="3.1271627273864552E-2"/>
          <c:w val="0.80122950819672134"/>
          <c:h val="0.75391849529780564"/>
        </c:manualLayout>
      </c:layout>
      <c:lineChart>
        <c:grouping val="standard"/>
        <c:varyColors val="0"/>
        <c:ser>
          <c:idx val="0"/>
          <c:order val="0"/>
          <c:tx>
            <c:strRef>
              <c:f>Consumi_1!$Z$1</c:f>
              <c:strCache>
                <c:ptCount val="1"/>
                <c:pt idx="0">
                  <c:v>Acuti_Euro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Consumi_1!$Y$2:$Y$21</c:f>
              <c:strCache>
                <c:ptCount val="20"/>
                <c:pt idx="0">
                  <c:v>00-04</c:v>
                </c:pt>
                <c:pt idx="1">
                  <c:v>05-09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Consumi_1!$Z$2:$Z$21</c:f>
              <c:numCache>
                <c:formatCode>General</c:formatCode>
                <c:ptCount val="20"/>
                <c:pt idx="0">
                  <c:v>242315023.16999993</c:v>
                </c:pt>
                <c:pt idx="1">
                  <c:v>85147515.400000006</c:v>
                </c:pt>
                <c:pt idx="2">
                  <c:v>89002005.179999948</c:v>
                </c:pt>
                <c:pt idx="3">
                  <c:v>100776474.63999994</c:v>
                </c:pt>
                <c:pt idx="4">
                  <c:v>119595609.65000001</c:v>
                </c:pt>
                <c:pt idx="5">
                  <c:v>170139924.03</c:v>
                </c:pt>
                <c:pt idx="6">
                  <c:v>256174328.18999997</c:v>
                </c:pt>
                <c:pt idx="7">
                  <c:v>277570452.59999979</c:v>
                </c:pt>
                <c:pt idx="8">
                  <c:v>225187140.22999996</c:v>
                </c:pt>
                <c:pt idx="9">
                  <c:v>175981297.33000001</c:v>
                </c:pt>
                <c:pt idx="10">
                  <c:v>147619193.72</c:v>
                </c:pt>
                <c:pt idx="11">
                  <c:v>130430548.88000003</c:v>
                </c:pt>
                <c:pt idx="12">
                  <c:v>115175545.3</c:v>
                </c:pt>
                <c:pt idx="13">
                  <c:v>105057597.26000002</c:v>
                </c:pt>
                <c:pt idx="14">
                  <c:v>88288666.830000013</c:v>
                </c:pt>
                <c:pt idx="15">
                  <c:v>67670709.229999989</c:v>
                </c:pt>
                <c:pt idx="16">
                  <c:v>46368895.360000022</c:v>
                </c:pt>
                <c:pt idx="17">
                  <c:v>27675866.02</c:v>
                </c:pt>
                <c:pt idx="18">
                  <c:v>10073936.919999991</c:v>
                </c:pt>
                <c:pt idx="19">
                  <c:v>4179280.2499999995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3-49AF-9AD9-74C43D89D6CB}"/>
            </c:ext>
          </c:extLst>
        </c:ser>
        <c:ser>
          <c:idx val="1"/>
          <c:order val="1"/>
          <c:tx>
            <c:strRef>
              <c:f>Consumi_1!$AA$1</c:f>
              <c:strCache>
                <c:ptCount val="1"/>
                <c:pt idx="0">
                  <c:v>Cronici_Euro</c:v>
                </c:pt>
              </c:strCache>
            </c:strRef>
          </c:tx>
          <c:spPr>
            <a:ln w="50800">
              <a:solidFill>
                <a:srgbClr val="B50B91"/>
              </a:solidFill>
            </a:ln>
          </c:spPr>
          <c:marker>
            <c:symbol val="none"/>
          </c:marker>
          <c:cat>
            <c:strRef>
              <c:f>Consumi_1!$Y$2:$Y$21</c:f>
              <c:strCache>
                <c:ptCount val="20"/>
                <c:pt idx="0">
                  <c:v>00-04</c:v>
                </c:pt>
                <c:pt idx="1">
                  <c:v>05-09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Consumi_1!$AA$2:$AA$21</c:f>
              <c:numCache>
                <c:formatCode>General</c:formatCode>
                <c:ptCount val="20"/>
                <c:pt idx="0">
                  <c:v>37588513.20000001</c:v>
                </c:pt>
                <c:pt idx="1">
                  <c:v>25840562.289999992</c:v>
                </c:pt>
                <c:pt idx="2">
                  <c:v>34004806.620000012</c:v>
                </c:pt>
                <c:pt idx="3">
                  <c:v>33729841.870000005</c:v>
                </c:pt>
                <c:pt idx="4">
                  <c:v>37056907.5</c:v>
                </c:pt>
                <c:pt idx="5">
                  <c:v>60813647.640000001</c:v>
                </c:pt>
                <c:pt idx="6">
                  <c:v>111700100.89999995</c:v>
                </c:pt>
                <c:pt idx="7">
                  <c:v>174827137.58999994</c:v>
                </c:pt>
                <c:pt idx="8">
                  <c:v>261607495.29999998</c:v>
                </c:pt>
                <c:pt idx="9">
                  <c:v>317660087.99000019</c:v>
                </c:pt>
                <c:pt idx="10">
                  <c:v>370794010.49999917</c:v>
                </c:pt>
                <c:pt idx="11">
                  <c:v>492231653.26000023</c:v>
                </c:pt>
                <c:pt idx="12">
                  <c:v>667529969.23000062</c:v>
                </c:pt>
                <c:pt idx="13">
                  <c:v>845913870.41999829</c:v>
                </c:pt>
                <c:pt idx="14">
                  <c:v>944134490.83999896</c:v>
                </c:pt>
                <c:pt idx="15">
                  <c:v>883732280.67000043</c:v>
                </c:pt>
                <c:pt idx="16">
                  <c:v>620918296.080001</c:v>
                </c:pt>
                <c:pt idx="17">
                  <c:v>313603335.91999936</c:v>
                </c:pt>
                <c:pt idx="18">
                  <c:v>72129439.580000028</c:v>
                </c:pt>
                <c:pt idx="19">
                  <c:v>20197412.259999994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93-49AF-9AD9-74C43D89D6CB}"/>
            </c:ext>
          </c:extLst>
        </c:ser>
        <c:ser>
          <c:idx val="2"/>
          <c:order val="2"/>
          <c:tx>
            <c:strRef>
              <c:f>Consumi_1!$AB$1</c:f>
              <c:strCache>
                <c:ptCount val="1"/>
                <c:pt idx="0">
                  <c:v>Morti_Euro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Consumi_1!$Y$2:$Y$21</c:f>
              <c:strCache>
                <c:ptCount val="20"/>
                <c:pt idx="0">
                  <c:v>00-04</c:v>
                </c:pt>
                <c:pt idx="1">
                  <c:v>05-09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Consumi_1!$AB$2:$AB$21</c:f>
              <c:numCache>
                <c:formatCode>General</c:formatCode>
                <c:ptCount val="20"/>
                <c:pt idx="0">
                  <c:v>2093563.0300000003</c:v>
                </c:pt>
                <c:pt idx="1">
                  <c:v>406280.24999999994</c:v>
                </c:pt>
                <c:pt idx="2">
                  <c:v>931628.03999999899</c:v>
                </c:pt>
                <c:pt idx="3">
                  <c:v>1436161.98</c:v>
                </c:pt>
                <c:pt idx="4">
                  <c:v>1688242.58</c:v>
                </c:pt>
                <c:pt idx="5">
                  <c:v>1345852.37</c:v>
                </c:pt>
                <c:pt idx="6">
                  <c:v>3467971.0300000003</c:v>
                </c:pt>
                <c:pt idx="7">
                  <c:v>4980939.46</c:v>
                </c:pt>
                <c:pt idx="8">
                  <c:v>9329579.6900000013</c:v>
                </c:pt>
                <c:pt idx="9">
                  <c:v>12964375.319999997</c:v>
                </c:pt>
                <c:pt idx="10">
                  <c:v>19690388.82</c:v>
                </c:pt>
                <c:pt idx="11">
                  <c:v>31451800.130000021</c:v>
                </c:pt>
                <c:pt idx="12">
                  <c:v>47783838.620000012</c:v>
                </c:pt>
                <c:pt idx="13">
                  <c:v>69688624.369999945</c:v>
                </c:pt>
                <c:pt idx="14">
                  <c:v>96253826.149999917</c:v>
                </c:pt>
                <c:pt idx="15">
                  <c:v>117489952.86999999</c:v>
                </c:pt>
                <c:pt idx="16">
                  <c:v>119061486.29000002</c:v>
                </c:pt>
                <c:pt idx="17">
                  <c:v>84279419.330000043</c:v>
                </c:pt>
                <c:pt idx="18">
                  <c:v>32277306.040000014</c:v>
                </c:pt>
                <c:pt idx="19">
                  <c:v>14355904.37000001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93-49AF-9AD9-74C43D89D6CB}"/>
            </c:ext>
          </c:extLst>
        </c:ser>
        <c:ser>
          <c:idx val="3"/>
          <c:order val="3"/>
          <c:tx>
            <c:strRef>
              <c:f>Consumi_1!$AC$1</c:f>
              <c:strCache>
                <c:ptCount val="1"/>
                <c:pt idx="0">
                  <c:v>TOTALE_Euro</c:v>
                </c:pt>
              </c:strCache>
            </c:strRef>
          </c:tx>
          <c:spPr>
            <a:ln w="508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Consumi_1!$Y$2:$Y$21</c:f>
              <c:strCache>
                <c:ptCount val="20"/>
                <c:pt idx="0">
                  <c:v>00-04</c:v>
                </c:pt>
                <c:pt idx="1">
                  <c:v>05-09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Consumi_1!$AC$2:$AC$21</c:f>
              <c:numCache>
                <c:formatCode>General</c:formatCode>
                <c:ptCount val="20"/>
                <c:pt idx="0">
                  <c:v>281997099.39999974</c:v>
                </c:pt>
                <c:pt idx="1">
                  <c:v>111394357.94000013</c:v>
                </c:pt>
                <c:pt idx="2">
                  <c:v>123938439.84000002</c:v>
                </c:pt>
                <c:pt idx="3">
                  <c:v>135942478.49000001</c:v>
                </c:pt>
                <c:pt idx="4">
                  <c:v>158340759.73000005</c:v>
                </c:pt>
                <c:pt idx="5">
                  <c:v>232299424.03999993</c:v>
                </c:pt>
                <c:pt idx="6">
                  <c:v>371342400.11999989</c:v>
                </c:pt>
                <c:pt idx="7">
                  <c:v>457378529.6499998</c:v>
                </c:pt>
                <c:pt idx="8">
                  <c:v>496124215.21999979</c:v>
                </c:pt>
                <c:pt idx="9">
                  <c:v>506605760.64000022</c:v>
                </c:pt>
                <c:pt idx="10">
                  <c:v>538103593.03999996</c:v>
                </c:pt>
                <c:pt idx="11">
                  <c:v>654114002.27000105</c:v>
                </c:pt>
                <c:pt idx="12">
                  <c:v>830489353.15000057</c:v>
                </c:pt>
                <c:pt idx="13">
                  <c:v>1020660092.0499983</c:v>
                </c:pt>
                <c:pt idx="14">
                  <c:v>1128676983.8199995</c:v>
                </c:pt>
                <c:pt idx="15">
                  <c:v>1068892942.7700014</c:v>
                </c:pt>
                <c:pt idx="16">
                  <c:v>786348677.73000109</c:v>
                </c:pt>
                <c:pt idx="17">
                  <c:v>425558621.26999974</c:v>
                </c:pt>
                <c:pt idx="18">
                  <c:v>114480682.54000005</c:v>
                </c:pt>
                <c:pt idx="19">
                  <c:v>38732596.879999995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93-49AF-9AD9-74C43D89D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228608"/>
        <c:axId val="282230144"/>
      </c:lineChart>
      <c:catAx>
        <c:axId val="2822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400">
                <a:latin typeface="Arial Black" pitchFamily="34" charset="0"/>
              </a:defRPr>
            </a:pPr>
            <a:endParaRPr lang="it-IT"/>
          </a:p>
        </c:txPr>
        <c:crossAx val="282230144"/>
        <c:crosses val="autoZero"/>
        <c:auto val="1"/>
        <c:lblAlgn val="ctr"/>
        <c:lblOffset val="100"/>
        <c:noMultiLvlLbl val="0"/>
      </c:catAx>
      <c:valAx>
        <c:axId val="2822301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it-IT"/>
          </a:p>
        </c:txPr>
        <c:crossAx val="282228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083796760826063"/>
          <c:y val="2.1499954015182062E-2"/>
        </c:manualLayout>
      </c:layout>
      <c:overlay val="0"/>
      <c:txPr>
        <a:bodyPr/>
        <a:lstStyle/>
        <a:p>
          <a:pPr>
            <a:defRPr sz="2162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3378279045858E-2"/>
          <c:y val="1.288736877032917E-2"/>
          <c:w val="0.64775091619431635"/>
          <c:h val="0.8787828342223056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008A3E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800-4BCF-B73D-736B2FD311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800-4BCF-B73D-736B2FD311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79,8%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0-4BCF-B73D-736B2FD311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20,2%</a:t>
                    </a:r>
                  </a:p>
                </c:rich>
              </c:tx>
              <c:spPr>
                <a:noFill/>
                <a:ln w="25418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0-4BCF-B73D-736B2FD311B3}"/>
                </c:ext>
              </c:extLst>
            </c:dLbl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801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ORIGINATORS</c:v>
                </c:pt>
                <c:pt idx="1">
                  <c:v>GENERIC MEDICINES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0.81499999999999995</c:v>
                </c:pt>
                <c:pt idx="1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00-4BCF-B73D-736B2FD31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21775548034897366"/>
          <c:y val="0.81290319842095216"/>
          <c:w val="0.64154101687613019"/>
          <c:h val="0.18494641000063672"/>
        </c:manualLayout>
      </c:layout>
      <c:overlay val="0"/>
      <c:txPr>
        <a:bodyPr/>
        <a:lstStyle/>
        <a:p>
          <a:pPr>
            <a:defRPr sz="165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0.24719</cdr:x>
      <cdr:y>0.03306</cdr:y>
    </cdr:from>
    <cdr:to>
      <cdr:x>0.65349</cdr:x>
      <cdr:y>0.11894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547833" y="123478"/>
          <a:ext cx="2544134" cy="320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dirty="0">
              <a:latin typeface="Arial Black" pitchFamily="34" charset="0"/>
            </a:rPr>
            <a:t>Spesa Totale (Euro)</a:t>
          </a:r>
        </a:p>
      </cdr:txBody>
    </cdr:sp>
  </cdr:relSizeAnchor>
  <cdr:relSizeAnchor xmlns:cdr="http://schemas.openxmlformats.org/drawingml/2006/chartDrawing">
    <cdr:from>
      <cdr:x>0.6859</cdr:x>
      <cdr:y>0.34175</cdr:y>
    </cdr:from>
    <cdr:to>
      <cdr:x>0.85004</cdr:x>
      <cdr:y>0.39336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5726547" y="1786597"/>
          <a:ext cx="1370380" cy="26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A11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Cronici</a:t>
          </a:r>
        </a:p>
      </cdr:txBody>
    </cdr:sp>
  </cdr:relSizeAnchor>
  <cdr:relSizeAnchor xmlns:cdr="http://schemas.openxmlformats.org/drawingml/2006/chartDrawing">
    <cdr:from>
      <cdr:x>0.5</cdr:x>
      <cdr:y>0.66589</cdr:y>
    </cdr:from>
    <cdr:to>
      <cdr:x>0.62393</cdr:x>
      <cdr:y>0.71329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3945988" y="3190728"/>
          <a:ext cx="978052" cy="22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2D83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Acuti</a:t>
          </a:r>
          <a:endParaRPr lang="it-IT" sz="2400" b="1" dirty="0">
            <a:solidFill>
              <a:srgbClr val="2D834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0.81758</cdr:x>
      <cdr:y>0.09712</cdr:y>
    </cdr:from>
    <cdr:to>
      <cdr:x>0.96462</cdr:x>
      <cdr:y>0.16415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6825936" y="507721"/>
          <a:ext cx="1227594" cy="350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Totale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964B5-EEA5-4D17-B631-9A83537AE1D9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7770-3747-43D2-9DAC-9289DDE680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85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F7821-2022-4A58-89C0-AF9716BB5DDE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60D8-FB5C-4A19-9E2A-AB13C9907A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1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428584"/>
            <a:ext cx="2945659" cy="4963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882" tIns="45441" rIns="90882" bIns="45441"/>
          <a:lstStyle>
            <a:lvl1pPr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1pPr>
            <a:lvl2pPr marL="738418" indent="-284007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2pPr>
            <a:lvl3pPr marL="1136028" indent="-227206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3pPr>
            <a:lvl4pPr marL="1590439" indent="-227206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4pPr>
            <a:lvl5pPr marL="2044850" indent="-227206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E731ADF-1FAD-F749-9FB6-9F3DBB6DD09D}" type="slidenum">
              <a:rPr lang="it-IT" smtClean="0">
                <a:latin typeface="Arial" charset="0"/>
              </a:rPr>
              <a:pPr eaLnBrk="1" hangingPunct="1">
                <a:defRPr/>
              </a:pPr>
              <a:t>3</a:t>
            </a:fld>
            <a:endParaRPr lang="it-IT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60413"/>
            <a:ext cx="4970463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080" y="4715153"/>
            <a:ext cx="5019578" cy="448766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5965" tIns="42983" rIns="85965" bIns="42983"/>
          <a:lstStyle/>
          <a:p>
            <a:pPr marL="227206" indent="-227206" eaLnBrk="1" hangingPunct="1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0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437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59" indent="-287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629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81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333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85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9036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888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740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A032009-9BBA-498E-83E7-031B1F5FF1FB}" type="slidenum">
              <a:rPr lang="it-IT" altLang="it-IT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78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59" indent="-287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629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81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333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85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9036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888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740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8A04373-1BBD-4473-8A4E-7FE984EBD44C}" type="slidenum">
              <a:rPr lang="it-IT" altLang="it-IT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80580" name="Segnaposto numero diapositiva 3"/>
          <p:cNvSpPr txBox="1">
            <a:spLocks noGrp="1"/>
          </p:cNvSpPr>
          <p:nvPr/>
        </p:nvSpPr>
        <p:spPr bwMode="auto">
          <a:xfrm>
            <a:off x="3849862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17" tIns="46859" rIns="93717" bIns="468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CF6C16-EADF-4444-8766-BDC80F9A9935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82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59" indent="-287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629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81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333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85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9036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888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740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5308978-7671-4379-A9A4-0FCB6752CC99}" type="slidenum">
              <a:rPr lang="it-IT" altLang="it-IT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84676" name="Segnaposto numero diapositiva 3"/>
          <p:cNvSpPr txBox="1">
            <a:spLocks noGrp="1"/>
          </p:cNvSpPr>
          <p:nvPr/>
        </p:nvSpPr>
        <p:spPr bwMode="auto">
          <a:xfrm>
            <a:off x="3849862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17" tIns="46859" rIns="93717" bIns="468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4D8EDE-4E52-4159-A8CE-E03B3F287710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16574" y="10235581"/>
            <a:ext cx="2919748" cy="538813"/>
          </a:xfrm>
          <a:prstGeom prst="rect">
            <a:avLst/>
          </a:prstGeom>
        </p:spPr>
        <p:txBody>
          <a:bodyPr/>
          <a:lstStyle/>
          <a:p>
            <a:fld id="{B927FF55-90B7-C64D-9BAA-0F599BEA9E2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967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86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59" indent="-287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629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81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333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85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9036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888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740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B0F323-9854-4B9B-A465-25D245C0ECD1}" type="slidenum">
              <a:rPr lang="it-IT" altLang="it-IT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88772" name="Segnaposto numero diapositiva 3"/>
          <p:cNvSpPr txBox="1">
            <a:spLocks noGrp="1"/>
          </p:cNvSpPr>
          <p:nvPr/>
        </p:nvSpPr>
        <p:spPr bwMode="auto">
          <a:xfrm>
            <a:off x="3849862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17" tIns="46859" rIns="93717" bIns="468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233271-8556-47D8-B660-D630F997CA11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90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59" indent="-287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629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81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333" indent="-2299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85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9036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888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740" indent="-2299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7FD4B2-6A20-482F-97CA-2464C742FB2F}" type="slidenum">
              <a:rPr lang="it-IT" altLang="it-IT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92868" name="Segnaposto numero diapositiva 3"/>
          <p:cNvSpPr txBox="1">
            <a:spLocks noGrp="1"/>
          </p:cNvSpPr>
          <p:nvPr/>
        </p:nvSpPr>
        <p:spPr bwMode="auto">
          <a:xfrm>
            <a:off x="3849862" y="9428273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17" tIns="46859" rIns="93717" bIns="4685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EFBBC0-E356-4FBB-AEB5-54CCFC440732}" type="slidenum">
              <a:rPr lang="it-IT" altLang="it-IT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C6186-5DA7-43C8-A351-BB8929C36A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C6186-5DA7-43C8-A351-BB8929C36A3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64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6388" y="863600"/>
            <a:ext cx="6188075" cy="34813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A6132FCF-A227-44D6-8F5D-AD7382150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862013"/>
            <a:ext cx="6157913" cy="3463925"/>
          </a:xfrm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A63223E-8833-4C0F-9D10-5778B10FD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92052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FF55-90B7-C64D-9BAA-0F599BEA9E29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30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86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dirty="0">
              <a:latin typeface="Arial" pitchFamily="34" charset="0"/>
            </a:endParaRPr>
          </a:p>
        </p:txBody>
      </p:sp>
      <p:sp>
        <p:nvSpPr>
          <p:cNvPr id="103428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1" tIns="47785" rIns="95571" bIns="4778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49" indent="-2857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999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599" indent="-228600" defTabSz="457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1" indent="-228600" defTabSz="457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5D67AF0-E43A-43EB-98C4-50828591E2A8}" type="slidenum">
              <a:rPr lang="it-IT" sz="2300">
                <a:solidFill>
                  <a:srgbClr val="000000"/>
                </a:solidFill>
              </a:rPr>
              <a:pPr eaLnBrk="1" hangingPunct="1">
                <a:defRPr/>
              </a:pPr>
              <a:t>11</a:t>
            </a:fld>
            <a:endParaRPr lang="it-IT" sz="2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8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DD856-076C-438A-9B7C-AEDDCD691F5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1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346" y="9427749"/>
            <a:ext cx="2946727" cy="4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2" tIns="45320" rIns="90642" bIns="4532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701" indent="-28565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617" indent="-228524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664" indent="-228524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710" indent="-228524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3757" indent="-228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0803" indent="-228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7850" indent="-228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4896" indent="-228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E7BE9B-9BD3-4E8B-8C21-570746D4707C}" type="slidenum">
              <a:rPr lang="en-US" altLang="it-IT"/>
              <a:pPr/>
              <a:t>22</a:t>
            </a:fld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giorgio-lorenzo-colombo-953a445" TargetMode="External"/><Relationship Id="rId3" Type="http://schemas.openxmlformats.org/officeDocument/2006/relationships/hyperlink" Target="http://www.savestudi.it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info@savestudi.i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aveStudi?lang=it" TargetMode="External"/><Relationship Id="rId5" Type="http://schemas.openxmlformats.org/officeDocument/2006/relationships/hyperlink" Target="http://clinicoeconomics.eu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savedigital.it/" TargetMode="External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Giorgio.colombo@savestudi.i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80000" y="118568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7494"/>
            <a:ext cx="3864768" cy="1210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1270747"/>
            <a:ext cx="3008313" cy="6858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457201"/>
            <a:ext cx="4114800" cy="4099322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7" y="2004242"/>
            <a:ext cx="3008313" cy="255228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232592"/>
            <a:ext cx="3398837" cy="90368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68730"/>
            <a:ext cx="3008376" cy="6858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459581"/>
            <a:ext cx="4114800" cy="41010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002536"/>
            <a:ext cx="3008376" cy="255117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3215866"/>
            <a:ext cx="8021977" cy="687145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248770"/>
            <a:ext cx="8421624" cy="283733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3" y="3953436"/>
            <a:ext cx="8021977" cy="75975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ltima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80000" y="128250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1898548"/>
            <a:ext cx="7342188" cy="13464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Tel. (+39) 02.48519230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info@savestudi.it</a:t>
            </a:r>
            <a:endParaRPr lang="it-IT" dirty="0"/>
          </a:p>
          <a:p>
            <a:r>
              <a:rPr lang="it-IT" dirty="0">
                <a:hlinkClick r:id="rId3"/>
              </a:rPr>
              <a:t>savestudi.it</a:t>
            </a:r>
            <a:r>
              <a:rPr lang="it-IT" dirty="0"/>
              <a:t> | </a:t>
            </a:r>
            <a:r>
              <a:rPr lang="it-IT" dirty="0">
                <a:hlinkClick r:id="rId4"/>
              </a:rPr>
              <a:t>savedigital.it</a:t>
            </a:r>
            <a:r>
              <a:rPr lang="it-IT" baseline="0" dirty="0"/>
              <a:t> | </a:t>
            </a:r>
            <a:r>
              <a:rPr lang="it-IT" baseline="0" dirty="0">
                <a:hlinkClick r:id="rId5"/>
              </a:rPr>
              <a:t>clinicoeconomics.eu</a:t>
            </a:r>
            <a:endParaRPr lang="it-IT" dirty="0"/>
          </a:p>
        </p:txBody>
      </p:sp>
      <p:pic>
        <p:nvPicPr>
          <p:cNvPr id="2" name="Immagine 1" descr="twitter-icon.png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45" y="4273759"/>
            <a:ext cx="540000" cy="405000"/>
          </a:xfrm>
          <a:prstGeom prst="rect">
            <a:avLst/>
          </a:prstGeom>
        </p:spPr>
      </p:pic>
      <p:pic>
        <p:nvPicPr>
          <p:cNvPr id="4" name="Immagine 3" descr="linkedin-logo.png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63" y="4272677"/>
            <a:ext cx="540000" cy="405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7494"/>
            <a:ext cx="3864768" cy="12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ltima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80000" y="128250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995686"/>
            <a:ext cx="7342188" cy="45987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400" b="1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Giorgio L. Colombo</a:t>
            </a:r>
            <a:endParaRPr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914400" y="2863348"/>
            <a:ext cx="7342188" cy="13464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Tel. (+39) 02.48519230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giorgio.colombo@savestudi.it</a:t>
            </a:r>
            <a:endParaRPr lang="it-IT" dirty="0"/>
          </a:p>
          <a:p>
            <a:r>
              <a:rPr lang="it-IT" dirty="0" err="1"/>
              <a:t>www.savestudi.it</a:t>
            </a:r>
            <a:endParaRPr lang="it-IT" dirty="0"/>
          </a:p>
        </p:txBody>
      </p:sp>
      <p:pic>
        <p:nvPicPr>
          <p:cNvPr id="2" name="Immagine 1" descr="twitter-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45" y="4273759"/>
            <a:ext cx="540000" cy="405000"/>
          </a:xfrm>
          <a:prstGeom prst="rect">
            <a:avLst/>
          </a:prstGeom>
        </p:spPr>
      </p:pic>
      <p:pic>
        <p:nvPicPr>
          <p:cNvPr id="4" name="Immagine 3" descr="linkedin-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63" y="4272677"/>
            <a:ext cx="540000" cy="405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7494"/>
            <a:ext cx="3864768" cy="12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9"/>
          <p:cNvCxnSpPr/>
          <p:nvPr userDrawn="1"/>
        </p:nvCxnSpPr>
        <p:spPr bwMode="auto">
          <a:xfrm>
            <a:off x="1646238" y="4943475"/>
            <a:ext cx="6888162" cy="1191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Image 7" descr="ppt Large D.png"/>
          <p:cNvSpPr>
            <a:spLocks noChangeAspect="1"/>
          </p:cNvSpPr>
          <p:nvPr userDrawn="1"/>
        </p:nvSpPr>
        <p:spPr bwMode="auto">
          <a:xfrm>
            <a:off x="7635876" y="2382"/>
            <a:ext cx="1508125" cy="7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>
              <a:ea typeface="ＭＳ Ｐゴシック" pitchFamily="-65" charset="-128"/>
              <a:cs typeface="+mn-cs"/>
            </a:endParaRPr>
          </a:p>
        </p:txBody>
      </p:sp>
      <p:cxnSp>
        <p:nvCxnSpPr>
          <p:cNvPr id="9" name="Straight Connector 1"/>
          <p:cNvCxnSpPr/>
          <p:nvPr userDrawn="1"/>
        </p:nvCxnSpPr>
        <p:spPr bwMode="auto">
          <a:xfrm>
            <a:off x="304800" y="51435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14350"/>
          </a:xfrm>
          <a:prstGeom prst="rect">
            <a:avLst/>
          </a:prstGeom>
        </p:spPr>
        <p:txBody>
          <a:bodyPr anchor="ctr" anchorCtr="0"/>
          <a:lstStyle>
            <a:lvl1pPr>
              <a:defRPr sz="18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12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80000" y="128250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157713" cy="362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80000" y="128250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2581836"/>
            <a:ext cx="7345362" cy="1149724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3771900"/>
            <a:ext cx="7345362" cy="74295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400050"/>
            <a:ext cx="7836408" cy="2121694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157713" cy="362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80000" y="128250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28700"/>
            <a:ext cx="7345362" cy="12573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350926"/>
            <a:ext cx="7345362" cy="1125140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157713" cy="362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1610917"/>
            <a:ext cx="3566160" cy="29456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10917"/>
            <a:ext cx="3566160" cy="29456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281744"/>
            <a:ext cx="3566160" cy="62437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1943101"/>
            <a:ext cx="3566160" cy="26134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281744"/>
            <a:ext cx="3566160" cy="62437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1943101"/>
            <a:ext cx="3566160" cy="26134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7" y="877419"/>
            <a:ext cx="3008313" cy="6858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457201"/>
            <a:ext cx="4114800" cy="4099322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7" y="1610917"/>
            <a:ext cx="3008313" cy="24467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80000" y="128250"/>
            <a:ext cx="8784000" cy="4887000"/>
          </a:xfrm>
          <a:prstGeom prst="rect">
            <a:avLst/>
          </a:prstGeom>
          <a:solidFill>
            <a:srgbClr val="E9E6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E9E6DB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5" y="1600201"/>
            <a:ext cx="7345363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A486D0C-A38C-4A63-BF64-BA20A054362C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04C817-636D-40FD-998A-C2626DE5A39B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87974"/>
            <a:ext cx="1157713" cy="362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80" r:id="rId14"/>
    <p:sldLayoutId id="214748368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07059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+mj-lt"/>
              </a:rPr>
              <a:t>Aspetti di farmacoeconomia della riforma lombarda per pazienti cronici</a:t>
            </a:r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1415" y="3795886"/>
            <a:ext cx="8266568" cy="9384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79438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EB8D9"/>
              </a:buClr>
              <a:buFont typeface="Arial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08038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36638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EB8D9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265238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</a:rPr>
              <a:t>Giorgio L. Colombo</a:t>
            </a:r>
          </a:p>
          <a:p>
            <a:pPr marL="236538" lvl="1" indent="0" algn="ctr">
              <a:buNone/>
              <a:defRPr/>
            </a:pPr>
            <a:r>
              <a:rPr lang="it-IT" sz="1600" dirty="0">
                <a:solidFill>
                  <a:srgbClr val="0070C0"/>
                </a:solidFill>
              </a:rPr>
              <a:t>Università degli Studi di Pavia, Dip.to Scienze del Farmaco</a:t>
            </a:r>
          </a:p>
          <a:p>
            <a:pPr marL="236538" lvl="1" indent="0" algn="ctr">
              <a:buNone/>
              <a:defRPr/>
            </a:pPr>
            <a:r>
              <a:rPr lang="it-IT" sz="1600" dirty="0">
                <a:solidFill>
                  <a:srgbClr val="0070C0"/>
                </a:solidFill>
              </a:rPr>
              <a:t>S.A.V.E. Studi Analisi Valutazioni Economiche, Milano</a:t>
            </a:r>
          </a:p>
        </p:txBody>
      </p:sp>
    </p:spTree>
    <p:extLst>
      <p:ext uri="{BB962C8B-B14F-4D97-AF65-F5344CB8AC3E}">
        <p14:creationId xmlns:p14="http://schemas.microsoft.com/office/powerpoint/2010/main" val="2452527261"/>
      </p:ext>
    </p:extLst>
  </p:cSld>
  <p:clrMapOvr>
    <a:masterClrMapping/>
  </p:clrMapOvr>
  <p:transition spd="slow" advTm="5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82D17-325E-4690-9AB9-25B08D08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51470"/>
            <a:ext cx="7345362" cy="1004888"/>
          </a:xfrm>
        </p:spPr>
        <p:txBody>
          <a:bodyPr>
            <a:normAutofit/>
          </a:bodyPr>
          <a:lstStyle/>
          <a:p>
            <a:r>
              <a:rPr lang="it-IT" sz="2100" b="1" dirty="0">
                <a:solidFill>
                  <a:schemeClr val="tx1"/>
                </a:solidFill>
              </a:rPr>
              <a:t>Pazienti cronici </a:t>
            </a:r>
            <a:r>
              <a:rPr lang="it-IT" sz="2100" b="1" dirty="0" err="1">
                <a:solidFill>
                  <a:schemeClr val="tx1"/>
                </a:solidFill>
              </a:rPr>
              <a:t>polipatologici</a:t>
            </a:r>
            <a:r>
              <a:rPr lang="it-IT" sz="2100" b="1" dirty="0">
                <a:solidFill>
                  <a:schemeClr val="tx1"/>
                </a:solidFill>
              </a:rPr>
              <a:t> e consumo di risorse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AB7501-B1DC-4120-A2DF-5A9B7FB08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97280"/>
            <a:ext cx="8280920" cy="2948940"/>
          </a:xfrm>
        </p:spPr>
        <p:txBody>
          <a:bodyPr>
            <a:noAutofit/>
          </a:bodyPr>
          <a:lstStyle/>
          <a:p>
            <a:pPr algn="just"/>
            <a:r>
              <a:rPr lang="it-IT" sz="1500" dirty="0"/>
              <a:t>I pazienti cronici assorbono quote progressivamente crescenti di risorse al crescere del numero di malattie</a:t>
            </a:r>
          </a:p>
          <a:p>
            <a:pPr algn="just"/>
            <a:r>
              <a:rPr lang="it-IT" sz="1500" dirty="0"/>
              <a:t>Il rapporto tra la </a:t>
            </a:r>
            <a:r>
              <a:rPr lang="it-IT" sz="1500" u="sng" dirty="0"/>
              <a:t>spesa sanitaria pro-capite di un paziente </a:t>
            </a:r>
            <a:r>
              <a:rPr lang="it-IT" sz="1500" b="1" u="sng" dirty="0"/>
              <a:t>non cronico</a:t>
            </a:r>
            <a:r>
              <a:rPr lang="it-IT" sz="1500" b="1" dirty="0"/>
              <a:t> </a:t>
            </a:r>
            <a:r>
              <a:rPr lang="it-IT" sz="1500" dirty="0"/>
              <a:t>e la spesa pro-capite di un paziente con: </a:t>
            </a:r>
            <a:endParaRPr lang="it-IT" sz="600" dirty="0"/>
          </a:p>
          <a:p>
            <a:pPr lvl="1" algn="just"/>
            <a:r>
              <a:rPr lang="it-IT" sz="1350" b="1" dirty="0">
                <a:solidFill>
                  <a:srgbClr val="FF0000"/>
                </a:solidFill>
              </a:rPr>
              <a:t>1</a:t>
            </a:r>
            <a:r>
              <a:rPr lang="it-IT" sz="1350" dirty="0">
                <a:solidFill>
                  <a:srgbClr val="FF0000"/>
                </a:solidFill>
              </a:rPr>
              <a:t> patologia cronica </a:t>
            </a:r>
            <a:r>
              <a:rPr lang="it-IT" sz="1350" dirty="0"/>
              <a:t>è 	</a:t>
            </a:r>
            <a:r>
              <a:rPr lang="it-IT" sz="1350" b="1" dirty="0"/>
              <a:t>1/</a:t>
            </a:r>
            <a:r>
              <a:rPr lang="it-IT" sz="1350" b="1" dirty="0">
                <a:solidFill>
                  <a:srgbClr val="FF0000"/>
                </a:solidFill>
              </a:rPr>
              <a:t>4</a:t>
            </a:r>
          </a:p>
          <a:p>
            <a:pPr lvl="1" algn="just"/>
            <a:r>
              <a:rPr lang="it-IT" sz="1350" b="1" dirty="0">
                <a:solidFill>
                  <a:srgbClr val="FF0000"/>
                </a:solidFill>
              </a:rPr>
              <a:t>2</a:t>
            </a:r>
            <a:r>
              <a:rPr lang="it-IT" sz="1350" dirty="0">
                <a:solidFill>
                  <a:srgbClr val="FF0000"/>
                </a:solidFill>
              </a:rPr>
              <a:t> patologie croniche </a:t>
            </a:r>
            <a:r>
              <a:rPr lang="it-IT" sz="1350" dirty="0"/>
              <a:t>è 	</a:t>
            </a:r>
            <a:r>
              <a:rPr lang="it-IT" sz="1350" b="1" dirty="0"/>
              <a:t>1/</a:t>
            </a:r>
            <a:r>
              <a:rPr lang="it-IT" sz="1350" b="1" dirty="0">
                <a:solidFill>
                  <a:srgbClr val="FF0000"/>
                </a:solidFill>
              </a:rPr>
              <a:t>7</a:t>
            </a:r>
          </a:p>
          <a:p>
            <a:pPr lvl="1" algn="just"/>
            <a:r>
              <a:rPr lang="it-IT" sz="1350" b="1" dirty="0">
                <a:solidFill>
                  <a:srgbClr val="FF0000"/>
                </a:solidFill>
              </a:rPr>
              <a:t>3</a:t>
            </a:r>
            <a:r>
              <a:rPr lang="it-IT" sz="1350" dirty="0">
                <a:solidFill>
                  <a:srgbClr val="FF0000"/>
                </a:solidFill>
              </a:rPr>
              <a:t> patologie croniche </a:t>
            </a:r>
            <a:r>
              <a:rPr lang="it-IT" sz="1350" dirty="0"/>
              <a:t>è: 	</a:t>
            </a:r>
            <a:r>
              <a:rPr lang="it-IT" sz="1350" b="1" dirty="0"/>
              <a:t>1/</a:t>
            </a:r>
            <a:r>
              <a:rPr lang="it-IT" sz="1350" b="1" dirty="0">
                <a:solidFill>
                  <a:srgbClr val="FF0000"/>
                </a:solidFill>
              </a:rPr>
              <a:t>12</a:t>
            </a:r>
          </a:p>
          <a:p>
            <a:pPr lvl="1" algn="just"/>
            <a:r>
              <a:rPr lang="it-IT" sz="1350" b="1" dirty="0">
                <a:solidFill>
                  <a:srgbClr val="FF0000"/>
                </a:solidFill>
              </a:rPr>
              <a:t>4</a:t>
            </a:r>
            <a:r>
              <a:rPr lang="it-IT" sz="1350" dirty="0">
                <a:solidFill>
                  <a:srgbClr val="FF0000"/>
                </a:solidFill>
              </a:rPr>
              <a:t> patologie croniche </a:t>
            </a:r>
            <a:r>
              <a:rPr lang="it-IT" sz="1350" dirty="0"/>
              <a:t>è: 	</a:t>
            </a:r>
            <a:r>
              <a:rPr lang="it-IT" sz="1350" b="1" dirty="0"/>
              <a:t>1/</a:t>
            </a:r>
            <a:r>
              <a:rPr lang="it-IT" sz="1350" b="1" dirty="0">
                <a:solidFill>
                  <a:srgbClr val="FF0000"/>
                </a:solidFill>
              </a:rPr>
              <a:t>21</a:t>
            </a:r>
          </a:p>
          <a:p>
            <a:pPr lvl="1" algn="just"/>
            <a:endParaRPr lang="it-IT" sz="600" dirty="0"/>
          </a:p>
          <a:p>
            <a:pPr marL="257175" lvl="1" indent="-257175" algn="just">
              <a:spcBef>
                <a:spcPts val="1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it-IT" sz="1500" dirty="0"/>
              <a:t>Nel corso del tempo la spesa totale per le malattie croniche risulta aumentata dal 2005 al 2013 del </a:t>
            </a:r>
            <a:r>
              <a:rPr lang="it-IT" sz="1500" b="1" dirty="0"/>
              <a:t>36%</a:t>
            </a:r>
          </a:p>
          <a:p>
            <a:pPr marL="428625" lvl="2" indent="-257175" algn="just">
              <a:spcBef>
                <a:spcPts val="1500"/>
              </a:spcBef>
            </a:pPr>
            <a:r>
              <a:rPr lang="it-IT" sz="1350" dirty="0"/>
              <a:t>con incrementi percentuali molto più marcati per pazienti poli-patologici</a:t>
            </a:r>
          </a:p>
          <a:p>
            <a:pPr lvl="1" algn="just"/>
            <a:endParaRPr lang="it-IT" sz="1350" dirty="0"/>
          </a:p>
          <a:p>
            <a:pPr lvl="1" algn="just"/>
            <a:endParaRPr lang="it-IT" sz="1350" dirty="0"/>
          </a:p>
          <a:p>
            <a:pPr algn="just"/>
            <a:endParaRPr lang="it-IT" sz="1500" dirty="0"/>
          </a:p>
          <a:p>
            <a:pPr lvl="1" algn="just"/>
            <a:endParaRPr lang="it-IT" sz="135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0D7F32-C5F0-461D-AC56-D218AB1B7788}"/>
              </a:ext>
            </a:extLst>
          </p:cNvPr>
          <p:cNvSpPr txBox="1"/>
          <p:nvPr/>
        </p:nvSpPr>
        <p:spPr>
          <a:xfrm>
            <a:off x="251520" y="4803998"/>
            <a:ext cx="6346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it-IT" sz="105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Dati Regione Lombardia 2013</a:t>
            </a:r>
          </a:p>
        </p:txBody>
      </p:sp>
    </p:spTree>
    <p:extLst>
      <p:ext uri="{BB962C8B-B14F-4D97-AF65-F5344CB8AC3E}">
        <p14:creationId xmlns:p14="http://schemas.microsoft.com/office/powerpoint/2010/main" val="174744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>
          <a:xfrm>
            <a:off x="611560" y="183118"/>
            <a:ext cx="7849939" cy="100488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tx1"/>
                </a:solidFill>
              </a:rPr>
              <a:t>L’approccio organizzativo alla gestione delle malattie croniche</a:t>
            </a:r>
          </a:p>
        </p:txBody>
      </p:sp>
      <p:sp>
        <p:nvSpPr>
          <p:cNvPr id="54275" name="Segnaposto contenuto 2"/>
          <p:cNvSpPr>
            <a:spLocks noGrp="1"/>
          </p:cNvSpPr>
          <p:nvPr>
            <p:ph idx="1"/>
          </p:nvPr>
        </p:nvSpPr>
        <p:spPr>
          <a:xfrm>
            <a:off x="467544" y="1563638"/>
            <a:ext cx="7920880" cy="294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dirty="0"/>
              <a:t>Nel paziente cronico il lavoro non è esclusivamente di tipo “clinico” ma molto spesso è caratterizzato anche da </a:t>
            </a:r>
            <a:r>
              <a:rPr lang="it-IT" altLang="it-IT" b="1" dirty="0"/>
              <a:t>aspetti  epidemiologici, gestionali ed organizzativi</a:t>
            </a:r>
            <a:r>
              <a:rPr lang="it-IT" altLang="it-IT" dirty="0"/>
              <a:t>, </a:t>
            </a:r>
          </a:p>
          <a:p>
            <a:pPr marL="0" indent="0">
              <a:buNone/>
            </a:pPr>
            <a:r>
              <a:rPr lang="it-IT" altLang="it-IT" dirty="0"/>
              <a:t>	necessari per effettuare </a:t>
            </a:r>
            <a:r>
              <a:rPr lang="it-IT" altLang="it-IT" b="1" dirty="0"/>
              <a:t>attività di stadiazione, 	monitoraggio e controllo</a:t>
            </a:r>
            <a:r>
              <a:rPr lang="it-IT" altLang="it-IT" dirty="0"/>
              <a:t> dell’evolversi della 	malattia</a:t>
            </a:r>
          </a:p>
        </p:txBody>
      </p:sp>
    </p:spTree>
    <p:extLst>
      <p:ext uri="{BB962C8B-B14F-4D97-AF65-F5344CB8AC3E}">
        <p14:creationId xmlns:p14="http://schemas.microsoft.com/office/powerpoint/2010/main" val="396440202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7A9D6-7710-4043-9A09-4DF210EE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89" y="183118"/>
            <a:ext cx="6597650" cy="1004888"/>
          </a:xfrm>
        </p:spPr>
        <p:txBody>
          <a:bodyPr>
            <a:normAutofit/>
          </a:bodyPr>
          <a:lstStyle/>
          <a:p>
            <a:r>
              <a:rPr lang="it-IT" sz="2100" b="1" dirty="0"/>
              <a:t>Differenti bisogni del paziente </a:t>
            </a:r>
            <a:br>
              <a:rPr lang="it-IT" sz="2100" b="1" dirty="0"/>
            </a:br>
            <a:r>
              <a:rPr lang="it-IT" sz="2100" b="1" dirty="0"/>
              <a:t>con malattia cronica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AB1DAE-9BA8-49A0-BE15-62F585A574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4" y="1431794"/>
            <a:ext cx="6389259" cy="2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3">
            <a:extLst>
              <a:ext uri="{FF2B5EF4-FFF2-40B4-BE49-F238E27FC236}">
                <a16:creationId xmlns:a16="http://schemas.microsoft.com/office/drawing/2014/main" id="{ED875AE1-9BB2-4D19-908A-AD6CAC56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773" y="4752633"/>
            <a:ext cx="582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3200">
                <a:solidFill>
                  <a:srgbClr val="00007E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>
                <a:solidFill>
                  <a:srgbClr val="00007E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»"/>
              <a:defRPr sz="2400">
                <a:solidFill>
                  <a:srgbClr val="00007E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2000">
                <a:solidFill>
                  <a:srgbClr val="00007E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900" dirty="0">
                <a:solidFill>
                  <a:schemeClr val="tx1"/>
                </a:solidFill>
              </a:rPr>
              <a:t>Fonte: Piano Nazionale della Cronicità. http://www.salute.gov.it/imgs/C_17_pubblicazioni_2584_allegato.pdf</a:t>
            </a:r>
          </a:p>
        </p:txBody>
      </p:sp>
    </p:spTree>
    <p:extLst>
      <p:ext uri="{BB962C8B-B14F-4D97-AF65-F5344CB8AC3E}">
        <p14:creationId xmlns:p14="http://schemas.microsoft.com/office/powerpoint/2010/main" val="114111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000" b="1" dirty="0">
                <a:solidFill>
                  <a:srgbClr val="C00000"/>
                </a:solidFill>
              </a:rPr>
              <a:t>Le tendenze nella sanità pubblica: invecchiamento del personale sanitario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7350" y="1485900"/>
            <a:ext cx="5829300" cy="2057958"/>
          </a:xfrm>
          <a:solidFill>
            <a:schemeClr val="bg1">
              <a:lumMod val="95000"/>
            </a:schemeClr>
          </a:solidFill>
          <a:ln>
            <a:solidFill>
              <a:srgbClr val="C0504D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it-IT" sz="2100" dirty="0">
                <a:solidFill>
                  <a:schemeClr val="accent6">
                    <a:lumMod val="50000"/>
                  </a:schemeClr>
                </a:solidFill>
              </a:rPr>
              <a:t>Nei prossimi 10 anni andranno in pensione il:</a:t>
            </a:r>
            <a:endParaRPr lang="it-IT" sz="1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it-IT" sz="2100" dirty="0"/>
              <a:t>58,5% dei </a:t>
            </a:r>
            <a:r>
              <a:rPr lang="it-IT" sz="2100" b="1" dirty="0"/>
              <a:t>MMG;</a:t>
            </a:r>
            <a:endParaRPr lang="it-IT" sz="1800" dirty="0"/>
          </a:p>
          <a:p>
            <a:pPr>
              <a:defRPr/>
            </a:pPr>
            <a:r>
              <a:rPr lang="it-IT" sz="2100" dirty="0">
                <a:solidFill>
                  <a:schemeClr val="accent1">
                    <a:lumMod val="10000"/>
                  </a:schemeClr>
                </a:solidFill>
              </a:rPr>
              <a:t>28,5% degli </a:t>
            </a:r>
            <a:r>
              <a:rPr lang="it-IT" sz="2100" b="1" dirty="0">
                <a:solidFill>
                  <a:schemeClr val="accent1">
                    <a:lumMod val="10000"/>
                  </a:schemeClr>
                </a:solidFill>
              </a:rPr>
              <a:t>Infermieri </a:t>
            </a:r>
            <a:r>
              <a:rPr lang="it-IT" sz="2100" dirty="0">
                <a:solidFill>
                  <a:schemeClr val="accent1">
                    <a:lumMod val="10000"/>
                  </a:schemeClr>
                </a:solidFill>
              </a:rPr>
              <a:t>(nel SSN);</a:t>
            </a:r>
            <a:endParaRPr lang="it-IT" sz="1800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r>
              <a:rPr lang="it-IT" sz="2100" dirty="0">
                <a:solidFill>
                  <a:schemeClr val="accent5">
                    <a:lumMod val="10000"/>
                  </a:schemeClr>
                </a:solidFill>
              </a:rPr>
              <a:t>60,8% dei </a:t>
            </a:r>
            <a:r>
              <a:rPr lang="it-IT" sz="2100" b="1" dirty="0">
                <a:solidFill>
                  <a:schemeClr val="accent5">
                    <a:lumMod val="10000"/>
                  </a:schemeClr>
                </a:solidFill>
              </a:rPr>
              <a:t>Medici</a:t>
            </a:r>
            <a:r>
              <a:rPr lang="it-IT" sz="2100" dirty="0">
                <a:solidFill>
                  <a:schemeClr val="accent5">
                    <a:lumMod val="10000"/>
                  </a:schemeClr>
                </a:solidFill>
              </a:rPr>
              <a:t> nel SSN;</a:t>
            </a:r>
          </a:p>
          <a:p>
            <a:pPr>
              <a:defRPr/>
            </a:pPr>
            <a:r>
              <a:rPr lang="it-IT" sz="2100" dirty="0">
                <a:solidFill>
                  <a:schemeClr val="accent5">
                    <a:lumMod val="10000"/>
                  </a:schemeClr>
                </a:solidFill>
              </a:rPr>
              <a:t>61,1% del </a:t>
            </a:r>
            <a:r>
              <a:rPr lang="it-IT" sz="2100" b="1" dirty="0">
                <a:solidFill>
                  <a:schemeClr val="accent5">
                    <a:lumMod val="10000"/>
                  </a:schemeClr>
                </a:solidFill>
              </a:rPr>
              <a:t>personale amministrativo.</a:t>
            </a:r>
            <a:endParaRPr lang="it-IT" sz="1800" b="1" dirty="0">
              <a:solidFill>
                <a:schemeClr val="accent5">
                  <a:lumMod val="10000"/>
                </a:schemeClr>
              </a:solidFill>
            </a:endParaRPr>
          </a:p>
          <a:p>
            <a:endParaRPr lang="it-IT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3723878"/>
            <a:ext cx="2271713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16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053EB0D-81A3-42B1-B4B7-AC9935FA98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584" y="87474"/>
          <a:ext cx="6642740" cy="4914540"/>
        </p:xfrm>
        <a:graphic>
          <a:graphicData uri="http://schemas.openxmlformats.org/drawingml/2006/table">
            <a:tbl>
              <a:tblPr/>
              <a:tblGrid>
                <a:gridCol w="125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7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Anzianità di laurea dei medici di medicina generale, per Regione  - Anno 2013 </a:t>
                      </a:r>
                      <a:r>
                        <a:rPr lang="it-IT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Min</a:t>
                      </a:r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55" marR="4855" marT="4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Regione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 0 a 6 anni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 6 a 13 anni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 13 a 20 anni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 20 a 27 anni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Oltre 27 anni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Piemonte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1.759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3.3178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Valle d`Aosta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Lombardia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1.785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4.093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6.535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Prov. Auton. Bolzano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.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Trento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Veneto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1.993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3.294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Friuli Venezia Giulia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Liguria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1.228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Emilia Romagna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2.208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3.100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Toscana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2.047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2.821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Umbria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Marche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1.181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Lazio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1.341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2.881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4.771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Abruzzo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1.121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Molise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Campania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3.304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4.418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Puglia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1.990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3.254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Basilicata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Calabria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1.233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1.619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Sicilia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1.171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2.696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4.179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Sardegna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1.293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ITALIA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3.724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11.540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29.286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45.203</a:t>
                      </a:r>
                    </a:p>
                  </a:txBody>
                  <a:tcPr marL="4855" marR="4855" marT="4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CB911F70-EB75-4D0F-9A61-F51EBDF6E338}"/>
              </a:ext>
            </a:extLst>
          </p:cNvPr>
          <p:cNvSpPr/>
          <p:nvPr/>
        </p:nvSpPr>
        <p:spPr>
          <a:xfrm>
            <a:off x="755576" y="1131590"/>
            <a:ext cx="676875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8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20538"/>
            <a:ext cx="7345362" cy="10048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altLang="it-IT" sz="2800" b="1" dirty="0">
                <a:solidFill>
                  <a:schemeClr val="tx1"/>
                </a:solidFill>
                <a:latin typeface="+mn-lt"/>
              </a:rPr>
              <a:t>Soluzioni di breve periodo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987574"/>
            <a:ext cx="7128792" cy="347474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it-IT" altLang="it-IT" sz="1800" b="1" dirty="0"/>
              <a:t>Tagli e tetti di spesa</a:t>
            </a:r>
            <a:r>
              <a:rPr lang="it-IT" altLang="it-IT" sz="1800" dirty="0"/>
              <a:t>, controlli stringenti </a:t>
            </a:r>
            <a:r>
              <a:rPr lang="it-IT" altLang="it-IT" sz="1800" b="1" dirty="0"/>
              <a:t>su prezzi e volumi</a:t>
            </a:r>
            <a:r>
              <a:rPr lang="it-IT" altLang="it-IT" sz="1800" dirty="0"/>
              <a:t> (di fattori e prestazioni), </a:t>
            </a:r>
            <a:r>
              <a:rPr lang="it-IT" altLang="it-IT" sz="1800" b="1" dirty="0"/>
              <a:t>aumento delle compartecipazioni alla spesa</a:t>
            </a:r>
            <a:r>
              <a:rPr lang="it-IT" altLang="it-IT" sz="1800" dirty="0"/>
              <a:t> da parte dei cittadini.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it-IT" altLang="it-IT" sz="1800" dirty="0"/>
              <a:t>				</a:t>
            </a:r>
            <a:endParaRPr lang="it-IT" altLang="it-IT" sz="18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it-IT" altLang="it-IT" sz="1800" dirty="0"/>
              <a:t>Si tratta di </a:t>
            </a:r>
            <a:r>
              <a:rPr lang="it-IT" altLang="it-IT" sz="1800" b="1" dirty="0"/>
              <a:t>misure per garantire la sostenibilità finanziaria della spesa sanitaria nel breve periodo</a:t>
            </a:r>
            <a:r>
              <a:rPr lang="it-IT" altLang="it-IT" sz="1800" dirty="0"/>
              <a:t>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it-IT" altLang="it-IT" sz="1350" dirty="0"/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it-IT" altLang="it-IT" sz="1575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3262438"/>
            <a:ext cx="712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sz="1600" b="1" dirty="0"/>
              <a:t>Scarsa efficacia nel lungo periodo </a:t>
            </a:r>
            <a:r>
              <a:rPr lang="it-IT" altLang="it-IT" sz="1600" dirty="0"/>
              <a:t>in quanto:</a:t>
            </a: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it-IT" altLang="it-IT" sz="1600" b="1" dirty="0"/>
              <a:t>non riescono</a:t>
            </a:r>
            <a:r>
              <a:rPr lang="it-IT" altLang="it-IT" sz="1600" dirty="0"/>
              <a:t> a tenere sotto controllo adeguatamente i </a:t>
            </a:r>
            <a:r>
              <a:rPr lang="it-IT" altLang="it-IT" sz="1600" b="1" dirty="0"/>
              <a:t>principali fattori di crescita della spesa nel lungo periodo</a:t>
            </a:r>
            <a:r>
              <a:rPr lang="it-IT" altLang="it-IT" sz="1600" dirty="0"/>
              <a:t>;</a:t>
            </a:r>
          </a:p>
          <a:p>
            <a:pPr marL="257175" indent="-257175" algn="just">
              <a:buFont typeface="+mj-lt"/>
              <a:buAutoNum type="arabicPeriod"/>
              <a:defRPr/>
            </a:pPr>
            <a:r>
              <a:rPr lang="it-IT" altLang="it-IT" sz="1600" dirty="0"/>
              <a:t>presentano </a:t>
            </a:r>
            <a:r>
              <a:rPr lang="it-IT" altLang="it-IT" sz="1600" b="1" dirty="0"/>
              <a:t>rischi </a:t>
            </a:r>
            <a:r>
              <a:rPr lang="it-IT" altLang="it-IT" sz="1600" dirty="0"/>
              <a:t>per quanto riguarda il mantenimento dei </a:t>
            </a:r>
            <a:r>
              <a:rPr lang="it-IT" altLang="it-IT" sz="1600" b="1" dirty="0"/>
              <a:t>livelli di qualità ed equità dei sistemi. </a:t>
            </a:r>
            <a:endParaRPr lang="it-IT" sz="1600" dirty="0"/>
          </a:p>
        </p:txBody>
      </p:sp>
      <p:sp>
        <p:nvSpPr>
          <p:cNvPr id="295941" name="CasellaDiTesto 3"/>
          <p:cNvSpPr txBox="1">
            <a:spLocks noChangeArrowheads="1"/>
          </p:cNvSpPr>
          <p:nvPr/>
        </p:nvSpPr>
        <p:spPr bwMode="auto">
          <a:xfrm>
            <a:off x="1043608" y="4637217"/>
            <a:ext cx="37804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it-IT" sz="7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Rebba</a:t>
            </a:r>
            <a:r>
              <a:rPr lang="it-IT" sz="7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V. Evoluzione dei sistemi sanitari tra sostenibilità e promozione della qualità: alcune esperienze internazionali. Politiche Sanitarie, 2012;. Vol. 13, N. 3</a:t>
            </a:r>
          </a:p>
        </p:txBody>
      </p:sp>
      <p:sp>
        <p:nvSpPr>
          <p:cNvPr id="4" name="Freccia a destra con strisce 3"/>
          <p:cNvSpPr/>
          <p:nvPr/>
        </p:nvSpPr>
        <p:spPr>
          <a:xfrm rot="5400000">
            <a:off x="4373442" y="2717111"/>
            <a:ext cx="416098" cy="597190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47622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ttotitolo 2"/>
          <p:cNvSpPr>
            <a:spLocks/>
          </p:cNvSpPr>
          <p:nvPr/>
        </p:nvSpPr>
        <p:spPr bwMode="auto">
          <a:xfrm>
            <a:off x="2771825" y="1302324"/>
            <a:ext cx="5265041" cy="35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it-IT" altLang="it-IT" dirty="0">
                <a:latin typeface="Calibri" pitchFamily="34" charset="0"/>
              </a:rPr>
              <a:t>Tra i meccanismi di contenimento della spesa farmaceutica merita attenzione gli </a:t>
            </a:r>
            <a:r>
              <a:rPr lang="it-IT" altLang="it-IT" b="1" dirty="0">
                <a:latin typeface="Calibri" pitchFamily="34" charset="0"/>
              </a:rPr>
              <a:t>strumenti </a:t>
            </a:r>
            <a:r>
              <a:rPr lang="it-IT" altLang="it-IT" dirty="0">
                <a:latin typeface="Calibri" pitchFamily="34" charset="0"/>
              </a:rPr>
              <a:t>che si propongono non tanto di bloccare i consumi, imporre sconti o tagliare i prezzi, ma quelli </a:t>
            </a:r>
            <a:r>
              <a:rPr lang="it-IT" altLang="it-IT" b="1" dirty="0">
                <a:latin typeface="Calibri" pitchFamily="34" charset="0"/>
              </a:rPr>
              <a:t>che mirano ad aumentare l’efficienza del sistema economico</a:t>
            </a:r>
            <a:r>
              <a:rPr lang="it-IT" altLang="it-IT" dirty="0">
                <a:latin typeface="Calibri" pitchFamily="34" charset="0"/>
              </a:rPr>
              <a:t> attraverso il ripristino della concorrenzialità e stimolando la “</a:t>
            </a:r>
            <a:r>
              <a:rPr lang="it-IT" altLang="it-IT" b="1" i="1" dirty="0" err="1">
                <a:latin typeface="Calibri" pitchFamily="34" charset="0"/>
              </a:rPr>
              <a:t>price</a:t>
            </a:r>
            <a:r>
              <a:rPr lang="it-IT" altLang="it-IT" b="1" i="1" dirty="0">
                <a:latin typeface="Calibri" pitchFamily="34" charset="0"/>
              </a:rPr>
              <a:t> </a:t>
            </a:r>
            <a:r>
              <a:rPr lang="it-IT" altLang="it-IT" b="1" i="1" dirty="0" err="1">
                <a:latin typeface="Calibri" pitchFamily="34" charset="0"/>
              </a:rPr>
              <a:t>competition</a:t>
            </a:r>
            <a:r>
              <a:rPr lang="it-IT" altLang="it-IT" dirty="0">
                <a:latin typeface="Calibri" pitchFamily="34" charset="0"/>
              </a:rPr>
              <a:t>” dei produttori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it-IT" altLang="it-IT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altLang="it-IT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it-IT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it-IT" dirty="0">
              <a:latin typeface="Calibri" pitchFamily="34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3116"/>
            <a:ext cx="18002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0718"/>
            <a:ext cx="7777931" cy="1004888"/>
          </a:xfrm>
        </p:spPr>
        <p:txBody>
          <a:bodyPr>
            <a:noAutofit/>
          </a:bodyPr>
          <a:lstStyle/>
          <a:p>
            <a:br>
              <a:rPr lang="it-IT" altLang="it-IT" sz="32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Calibri" pitchFamily="34" charset="0"/>
              </a:rPr>
              <a:t>I farmaci equivalenti come strumento di contenimento della spesa</a:t>
            </a:r>
            <a:br>
              <a:rPr lang="en-US" altLang="it-IT" dirty="0">
                <a:solidFill>
                  <a:schemeClr val="tx1"/>
                </a:solidFill>
                <a:latin typeface="Calibri" pitchFamily="34" charset="0"/>
              </a:rPr>
            </a:b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8508" y="153993"/>
            <a:ext cx="6752492" cy="516276"/>
          </a:xfrm>
        </p:spPr>
        <p:txBody>
          <a:bodyPr>
            <a:noAutofit/>
          </a:bodyPr>
          <a:lstStyle/>
          <a:p>
            <a:r>
              <a:rPr lang="it-IT" sz="1350" b="1" dirty="0"/>
              <a:t>Principi attivi che hanno perso la copertura brevettuale durante il 2013 e 2014 e la relativa riduzione di prezzo determinata dai medicinali equivalenti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674691" y="778266"/>
            <a:ext cx="4792894" cy="4292029"/>
            <a:chOff x="2241428" y="2224088"/>
            <a:chExt cx="4657725" cy="43807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428" y="4194986"/>
              <a:ext cx="465772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2224088"/>
              <a:ext cx="4648200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asellaDiTesto 3"/>
          <p:cNvSpPr txBox="1"/>
          <p:nvPr/>
        </p:nvSpPr>
        <p:spPr>
          <a:xfrm>
            <a:off x="6526087" y="3523022"/>
            <a:ext cx="1274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AIFA, Agenzia Italiana del Farmaco, Roma, 2015. Osservatorio Nazionale sull’impiego dei Medicinali. L’uso dei farmaci in Italia. Rapporto Nazionale 2014.</a:t>
            </a:r>
          </a:p>
        </p:txBody>
      </p:sp>
    </p:spTree>
    <p:extLst>
      <p:ext uri="{BB962C8B-B14F-4D97-AF65-F5344CB8AC3E}">
        <p14:creationId xmlns:p14="http://schemas.microsoft.com/office/powerpoint/2010/main" val="306478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/>
          </p:cNvSpPr>
          <p:nvPr/>
        </p:nvSpPr>
        <p:spPr bwMode="auto">
          <a:xfrm>
            <a:off x="1657350" y="129779"/>
            <a:ext cx="620911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it-IT" sz="27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6387" name="Sottotitolo 2"/>
          <p:cNvSpPr>
            <a:spLocks/>
          </p:cNvSpPr>
          <p:nvPr/>
        </p:nvSpPr>
        <p:spPr bwMode="auto">
          <a:xfrm>
            <a:off x="611560" y="1403252"/>
            <a:ext cx="7560839" cy="34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800" b="1" u="sng" dirty="0" err="1">
                <a:latin typeface="Calibri" pitchFamily="34" charset="0"/>
              </a:rPr>
              <a:t>Branded</a:t>
            </a:r>
            <a:r>
              <a:rPr lang="it-IT" altLang="it-IT" sz="2800" dirty="0">
                <a:latin typeface="Calibri" pitchFamily="34" charset="0"/>
              </a:rPr>
              <a:t> (innovatore o originatore): 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it-IT" altLang="it-IT" sz="1600" dirty="0">
                <a:latin typeface="Calibri" pitchFamily="34" charset="0"/>
              </a:rPr>
              <a:t>è il prodotto che per primo ha ottenuto uno dei brevetti possibili nel campo farmaceutico ed è commercializzato con un proprio nome di fantasia registrato </a:t>
            </a:r>
          </a:p>
          <a:p>
            <a:pPr>
              <a:spcBef>
                <a:spcPct val="20000"/>
              </a:spcBef>
            </a:pPr>
            <a:r>
              <a:rPr lang="it-IT" altLang="it-IT" sz="2800" b="1" u="sng" dirty="0">
                <a:latin typeface="Calibri" pitchFamily="34" charset="0"/>
              </a:rPr>
              <a:t>Puro</a:t>
            </a:r>
            <a:r>
              <a:rPr lang="it-IT" altLang="it-IT" sz="2800" b="1" dirty="0">
                <a:latin typeface="Calibri" pitchFamily="34" charset="0"/>
              </a:rPr>
              <a:t> (equivalente):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it-IT" altLang="it-IT" sz="1800" dirty="0">
                <a:latin typeface="Calibri" pitchFamily="34" charset="0"/>
              </a:rPr>
              <a:t>è commercializzato senza un nome di fantasia e con l'unico riferimento del produttore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it-IT" altLang="it-IT" sz="1800" dirty="0">
                <a:latin typeface="Calibri" pitchFamily="34" charset="0"/>
              </a:rPr>
              <a:t>in particolare, qualora il produttore abbia un proprio marchio commerciale (es. DOC), si ha un equivalente Company </a:t>
            </a:r>
            <a:r>
              <a:rPr lang="it-IT" altLang="it-IT" sz="1800" dirty="0" err="1">
                <a:latin typeface="Calibri" pitchFamily="34" charset="0"/>
              </a:rPr>
              <a:t>branded</a:t>
            </a:r>
            <a:r>
              <a:rPr lang="it-IT" altLang="it-IT" sz="1800" dirty="0">
                <a:latin typeface="Calibri" pitchFamily="34" charset="0"/>
              </a:rPr>
              <a:t> (Principio attivo + Nome Azienda)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r>
              <a:rPr lang="it-IT" altLang="it-IT" sz="1800" dirty="0">
                <a:latin typeface="Calibri" pitchFamily="34" charset="0"/>
              </a:rPr>
              <a:t>diversamente, il medicinale è </a:t>
            </a:r>
            <a:r>
              <a:rPr lang="it-IT" altLang="it-IT" sz="1800" dirty="0" err="1">
                <a:latin typeface="Calibri" pitchFamily="34" charset="0"/>
              </a:rPr>
              <a:t>unbranded</a:t>
            </a:r>
            <a:endParaRPr lang="en-US" altLang="it-IT" sz="1800" dirty="0">
              <a:latin typeface="Calibri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3118"/>
            <a:ext cx="7849939" cy="1004888"/>
          </a:xfrm>
        </p:spPr>
        <p:txBody>
          <a:bodyPr>
            <a:noAutofit/>
          </a:bodyPr>
          <a:lstStyle/>
          <a:p>
            <a:br>
              <a:rPr lang="it-IT" sz="2400" b="1" dirty="0"/>
            </a:br>
            <a:r>
              <a:rPr lang="it-IT" sz="2400" b="1" dirty="0"/>
              <a:t>Farmaci a brevetto scaduto </a:t>
            </a:r>
            <a:br>
              <a:rPr lang="it-IT" sz="2400" b="1" dirty="0"/>
            </a:br>
            <a:r>
              <a:rPr lang="it-IT" sz="2400" b="1" dirty="0"/>
              <a:t>Generico </a:t>
            </a:r>
            <a:r>
              <a:rPr lang="it-IT" sz="2400" b="1" dirty="0" err="1"/>
              <a:t>branded</a:t>
            </a:r>
            <a:r>
              <a:rPr lang="it-IT" sz="2400" b="1" dirty="0"/>
              <a:t> vs. generico Puro (equivalente)</a:t>
            </a:r>
            <a:br>
              <a:rPr lang="it-IT" sz="28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56937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81875" y="228853"/>
            <a:ext cx="3652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/>
              <a:t>Spesa dei farmaci a carico del SSN per copertura brevettuale nel 2016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05785" y="2425346"/>
            <a:ext cx="41415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/>
              <a:t>Consumo «quantità» dei farmaci a carico del SSN per copertura brevettuale nel 2016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89993" y="4672274"/>
            <a:ext cx="428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AIFA, Agenzia Italiana del Farmaco, Roma, 2017. Osservatorio Nazionale sull’impiego dei Medicinali. L’uso dei farmaci in Italia. Rapporto Nazionale 2017.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20" y="693904"/>
            <a:ext cx="3590818" cy="1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21" y="2956477"/>
            <a:ext cx="3470729" cy="16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A99FA-5662-4091-8E09-91E5A7B9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70"/>
            <a:ext cx="7345362" cy="1004888"/>
          </a:xfrm>
        </p:spPr>
        <p:txBody>
          <a:bodyPr>
            <a:normAutofit/>
          </a:bodyPr>
          <a:lstStyle/>
          <a:p>
            <a:r>
              <a:rPr lang="it-IT" sz="3600" dirty="0"/>
              <a:t>Argomenti in discussione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1D7F10-7306-4E7B-92DD-26B45E7D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8007"/>
            <a:ext cx="7704856" cy="3687999"/>
          </a:xfrm>
        </p:spPr>
        <p:txBody>
          <a:bodyPr>
            <a:normAutofit fontScale="77500" lnSpcReduction="20000"/>
          </a:bodyPr>
          <a:lstStyle/>
          <a:p>
            <a:pPr defTabSz="342900">
              <a:defRPr/>
            </a:pPr>
            <a:r>
              <a:rPr lang="it-IT" dirty="0">
                <a:solidFill>
                  <a:schemeClr val="tx1"/>
                </a:solidFill>
              </a:rPr>
              <a:t>Stato di salute e prospettive di spesa sanitaria</a:t>
            </a:r>
          </a:p>
          <a:p>
            <a:pPr lvl="1" defTabSz="342900">
              <a:defRPr/>
            </a:pPr>
            <a:r>
              <a:rPr lang="it-IT" dirty="0">
                <a:solidFill>
                  <a:schemeClr val="tx1"/>
                </a:solidFill>
              </a:rPr>
              <a:t>Cronicità e consumo di risorse</a:t>
            </a:r>
          </a:p>
          <a:p>
            <a:pPr marL="363537" defTabSz="342900">
              <a:defRPr/>
            </a:pPr>
            <a:r>
              <a:rPr lang="it-IT" altLang="it-IT" dirty="0">
                <a:solidFill>
                  <a:schemeClr val="tx1"/>
                </a:solidFill>
              </a:rPr>
              <a:t>Mutamenti in atto nel mercato farmaceutico: </a:t>
            </a:r>
          </a:p>
          <a:p>
            <a:pPr marL="600075" lvl="1" defTabSz="342900">
              <a:defRPr/>
            </a:pPr>
            <a:r>
              <a:rPr lang="it-IT" dirty="0">
                <a:solidFill>
                  <a:schemeClr val="tx1"/>
                </a:solidFill>
              </a:rPr>
              <a:t>Farmaci equivalenti come strumento di contenimento della spesa</a:t>
            </a:r>
          </a:p>
          <a:p>
            <a:pPr marL="363537" defTabSz="342900">
              <a:defRPr/>
            </a:pPr>
            <a:r>
              <a:rPr lang="it-IT" dirty="0">
                <a:solidFill>
                  <a:schemeClr val="tx1"/>
                </a:solidFill>
              </a:rPr>
              <a:t>Compartecipazione alla spesa (co-</a:t>
            </a:r>
            <a:r>
              <a:rPr lang="en-GB" dirty="0">
                <a:solidFill>
                  <a:schemeClr val="tx1"/>
                </a:solidFill>
              </a:rPr>
              <a:t>payment</a:t>
            </a:r>
            <a:r>
              <a:rPr lang="it-IT" dirty="0">
                <a:solidFill>
                  <a:schemeClr val="tx1"/>
                </a:solidFill>
              </a:rPr>
              <a:t>) e aderenza alla terapia </a:t>
            </a:r>
          </a:p>
          <a:p>
            <a:pPr marL="0" indent="-300038" defTabSz="342900">
              <a:defRPr/>
            </a:pPr>
            <a:r>
              <a:rPr lang="it-IT" dirty="0">
                <a:solidFill>
                  <a:schemeClr val="tx1"/>
                </a:solidFill>
              </a:rPr>
              <a:t>Il farmaco equivalente nella pratica clinica: </a:t>
            </a:r>
          </a:p>
          <a:p>
            <a:pPr lvl="1" defTabSz="342900">
              <a:defRPr/>
            </a:pPr>
            <a:r>
              <a:rPr lang="it-IT" dirty="0">
                <a:solidFill>
                  <a:schemeClr val="tx1"/>
                </a:solidFill>
              </a:rPr>
              <a:t>L’analisi della letteratura internazionale</a:t>
            </a:r>
          </a:p>
          <a:p>
            <a:pPr lvl="1" defTabSz="342900">
              <a:defRPr/>
            </a:pPr>
            <a:r>
              <a:rPr lang="it-IT" dirty="0">
                <a:solidFill>
                  <a:schemeClr val="tx1"/>
                </a:solidFill>
              </a:rPr>
              <a:t>Risultati di una </a:t>
            </a:r>
            <a:r>
              <a:rPr lang="it-IT" i="1" dirty="0">
                <a:solidFill>
                  <a:schemeClr val="tx1"/>
                </a:solidFill>
              </a:rPr>
              <a:t>survey</a:t>
            </a:r>
            <a:r>
              <a:rPr lang="it-IT" dirty="0">
                <a:solidFill>
                  <a:schemeClr val="tx1"/>
                </a:solidFill>
              </a:rPr>
              <a:t> in Regione Lombardia</a:t>
            </a:r>
          </a:p>
          <a:p>
            <a:pPr defTabSz="342900">
              <a:defRPr/>
            </a:pPr>
            <a:r>
              <a:rPr lang="en-US" dirty="0" err="1">
                <a:solidFill>
                  <a:schemeClr val="tx1"/>
                </a:solidFill>
              </a:rPr>
              <a:t>Discussione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conclusioni</a:t>
            </a:r>
            <a:endParaRPr lang="en-US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12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0230" y="183118"/>
            <a:ext cx="6488130" cy="1004888"/>
          </a:xfrm>
        </p:spPr>
        <p:txBody>
          <a:bodyPr>
            <a:noAutofit/>
          </a:bodyPr>
          <a:lstStyle/>
          <a:p>
            <a:r>
              <a:rPr lang="it-IT" sz="1800" b="1" dirty="0"/>
              <a:t>Confronto internazionale della distribuzione percentuale della spesa farmaceutica territoriale 2015 per i farmaci a brevetto scaduto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48770" y="4686989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AIFA, Agenzia Italiana del Farmaco, Roma, 2016.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70" y="1276122"/>
            <a:ext cx="6363894" cy="332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1468444" y="3382768"/>
            <a:ext cx="861223" cy="2003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86560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/>
          </p:nvPr>
        </p:nvGraphicFramePr>
        <p:xfrm>
          <a:off x="1333771" y="713818"/>
          <a:ext cx="330517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19" name="Grafico 6"/>
          <p:cNvGraphicFramePr>
            <a:graphicFrameLocks/>
          </p:cNvGraphicFramePr>
          <p:nvPr>
            <p:extLst/>
          </p:nvPr>
        </p:nvGraphicFramePr>
        <p:xfrm>
          <a:off x="4463987" y="713818"/>
          <a:ext cx="34956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4663844" imgH="3645724" progId="Excel.Chart.8">
                  <p:embed/>
                </p:oleObj>
              </mc:Choice>
              <mc:Fallback>
                <p:oleObj r:id="rId5" imgW="4663844" imgH="3645724" progId="Excel.Chart.8">
                  <p:embed/>
                  <p:pic>
                    <p:nvPicPr>
                      <p:cNvPr id="9219" name="Grafico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7" y="713818"/>
                        <a:ext cx="3495675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12597"/>
            <a:ext cx="769144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35" y="2158269"/>
            <a:ext cx="788194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66492" y="1302916"/>
            <a:ext cx="702469" cy="3774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50" dirty="0"/>
          </a:p>
        </p:txBody>
      </p:sp>
      <p:sp>
        <p:nvSpPr>
          <p:cNvPr id="8" name="CasellaDiTesto 5"/>
          <p:cNvSpPr txBox="1"/>
          <p:nvPr/>
        </p:nvSpPr>
        <p:spPr>
          <a:xfrm>
            <a:off x="1007604" y="225642"/>
            <a:ext cx="7316391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00" b="1" dirty="0" err="1">
                <a:latin typeface="+mj-lt"/>
              </a:rPr>
              <a:t>Differenza</a:t>
            </a:r>
            <a:r>
              <a:rPr lang="en-GB" sz="2100" b="1" dirty="0">
                <a:latin typeface="+mj-lt"/>
              </a:rPr>
              <a:t> </a:t>
            </a:r>
            <a:r>
              <a:rPr lang="en-GB" sz="2100" b="1" dirty="0" err="1">
                <a:latin typeface="+mj-lt"/>
              </a:rPr>
              <a:t>tra</a:t>
            </a:r>
            <a:r>
              <a:rPr lang="en-GB" sz="2100" b="1" dirty="0">
                <a:latin typeface="+mj-lt"/>
              </a:rPr>
              <a:t> Italia </a:t>
            </a:r>
            <a:r>
              <a:rPr lang="en-GB" sz="2100" b="1" dirty="0" err="1">
                <a:latin typeface="+mj-lt"/>
              </a:rPr>
              <a:t>ed</a:t>
            </a:r>
            <a:r>
              <a:rPr lang="en-GB" sz="2100" b="1" dirty="0">
                <a:latin typeface="+mj-lt"/>
              </a:rPr>
              <a:t> Europa</a:t>
            </a:r>
            <a:endParaRPr lang="it-IT" sz="2100" b="1" dirty="0">
              <a:latin typeface="+mj-lt"/>
            </a:endParaRPr>
          </a:p>
        </p:txBody>
      </p:sp>
      <p:sp>
        <p:nvSpPr>
          <p:cNvPr id="10" name="Text Placeholder 9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547665" y="3489852"/>
            <a:ext cx="6182564" cy="631434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wrap="square" lIns="54000" tIns="54000" rIns="54000" bIns="54000">
            <a:spAutoFit/>
          </a:bodyPr>
          <a:lstStyle/>
          <a:p>
            <a:pPr algn="ctr">
              <a:defRPr/>
            </a:pPr>
            <a:r>
              <a:rPr lang="it-IT" sz="1500" dirty="0">
                <a:solidFill>
                  <a:srgbClr val="FF0000"/>
                </a:solidFill>
              </a:rPr>
              <a:t>La penetrazione del mercato in Italia è ancora significativamente INFERIORE rispetto alla MEDIA EUROPEA</a:t>
            </a:r>
            <a:endParaRPr lang="it-IT" sz="15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225" name="CasellaDiTesto 6"/>
          <p:cNvSpPr txBox="1">
            <a:spLocks noChangeArrowheads="1"/>
          </p:cNvSpPr>
          <p:nvPr/>
        </p:nvSpPr>
        <p:spPr bwMode="auto">
          <a:xfrm>
            <a:off x="1422072" y="4426879"/>
            <a:ext cx="54006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50" b="1" i="1" dirty="0"/>
              <a:t>Source: IMS – 2015 </a:t>
            </a:r>
          </a:p>
        </p:txBody>
      </p:sp>
    </p:spTree>
    <p:extLst>
      <p:ext uri="{BB962C8B-B14F-4D97-AF65-F5344CB8AC3E}">
        <p14:creationId xmlns:p14="http://schemas.microsoft.com/office/powerpoint/2010/main" val="220444852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119" y="139304"/>
            <a:ext cx="6426994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325" b="1" dirty="0" err="1"/>
              <a:t>Does</a:t>
            </a:r>
            <a:r>
              <a:rPr lang="it-IT" sz="2325" b="1" dirty="0"/>
              <a:t> the market share of </a:t>
            </a:r>
            <a:r>
              <a:rPr lang="it-IT" sz="2325" b="1" dirty="0" err="1"/>
              <a:t>generic</a:t>
            </a:r>
            <a:r>
              <a:rPr lang="it-IT" sz="2325" b="1" dirty="0"/>
              <a:t> </a:t>
            </a:r>
            <a:r>
              <a:rPr lang="it-IT" sz="2325" b="1" dirty="0" err="1"/>
              <a:t>medicines</a:t>
            </a:r>
            <a:r>
              <a:rPr lang="it-IT" sz="2325" b="1" dirty="0"/>
              <a:t> </a:t>
            </a:r>
            <a:r>
              <a:rPr lang="it-IT" sz="2325" b="1" dirty="0" err="1"/>
              <a:t>influence</a:t>
            </a:r>
            <a:r>
              <a:rPr lang="it-IT" sz="2325" b="1" dirty="0"/>
              <a:t> the </a:t>
            </a:r>
            <a:r>
              <a:rPr lang="it-IT" sz="2325" b="1" dirty="0" err="1"/>
              <a:t>price</a:t>
            </a:r>
            <a:r>
              <a:rPr lang="it-IT" sz="2325" b="1" dirty="0"/>
              <a:t> </a:t>
            </a:r>
            <a:r>
              <a:rPr lang="it-IT" sz="2325" b="1" dirty="0" err="1"/>
              <a:t>level</a:t>
            </a:r>
            <a:r>
              <a:rPr lang="it-IT" sz="2325" b="1" dirty="0"/>
              <a:t>? A </a:t>
            </a:r>
            <a:r>
              <a:rPr lang="it-IT" sz="2325" b="1" dirty="0" err="1"/>
              <a:t>European</a:t>
            </a:r>
            <a:r>
              <a:rPr lang="it-IT" sz="2325" b="1" dirty="0"/>
              <a:t> Analysis</a:t>
            </a:r>
            <a:br>
              <a:rPr lang="it-IT" sz="2400" dirty="0"/>
            </a:br>
            <a:r>
              <a:rPr lang="it-IT" sz="1200" b="1" dirty="0" err="1"/>
              <a:t>Dylst</a:t>
            </a:r>
            <a:r>
              <a:rPr lang="it-IT" sz="1200" b="1" dirty="0"/>
              <a:t> et al, </a:t>
            </a:r>
            <a:r>
              <a:rPr lang="it-IT" sz="1200" b="1" dirty="0" err="1"/>
              <a:t>Pharmacoeconomics</a:t>
            </a:r>
            <a:r>
              <a:rPr lang="it-IT" sz="1200" b="1" dirty="0"/>
              <a:t> 2011:29 (10): 875 - 882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91" y="1108472"/>
            <a:ext cx="3429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53" y="2571750"/>
            <a:ext cx="3198018" cy="25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85" y="3763567"/>
            <a:ext cx="3300413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3168254" y="1383507"/>
            <a:ext cx="0" cy="1241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CasellaDiTesto 6"/>
          <p:cNvSpPr txBox="1">
            <a:spLocks noChangeArrowheads="1"/>
          </p:cNvSpPr>
          <p:nvPr/>
        </p:nvSpPr>
        <p:spPr bwMode="auto">
          <a:xfrm>
            <a:off x="2059782" y="1312069"/>
            <a:ext cx="86439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050">
                <a:solidFill>
                  <a:srgbClr val="FF0000"/>
                </a:solidFill>
                <a:cs typeface="Arial" charset="0"/>
              </a:rPr>
              <a:t>Low generic MKT</a:t>
            </a:r>
          </a:p>
        </p:txBody>
      </p:sp>
      <p:sp>
        <p:nvSpPr>
          <p:cNvPr id="19464" name="CasellaDiTesto 10"/>
          <p:cNvSpPr txBox="1">
            <a:spLocks noChangeArrowheads="1"/>
          </p:cNvSpPr>
          <p:nvPr/>
        </p:nvSpPr>
        <p:spPr bwMode="auto">
          <a:xfrm>
            <a:off x="3275410" y="1260872"/>
            <a:ext cx="11346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050">
                <a:solidFill>
                  <a:srgbClr val="FF0000"/>
                </a:solidFill>
                <a:cs typeface="Arial" charset="0"/>
              </a:rPr>
              <a:t>High generic MKT</a:t>
            </a:r>
          </a:p>
        </p:txBody>
      </p:sp>
      <p:sp>
        <p:nvSpPr>
          <p:cNvPr id="8" name="Rettangolo 7"/>
          <p:cNvSpPr/>
          <p:nvPr/>
        </p:nvSpPr>
        <p:spPr>
          <a:xfrm>
            <a:off x="5943600" y="3192661"/>
            <a:ext cx="1788594" cy="837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55912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9524" y="183118"/>
            <a:ext cx="6414867" cy="1004888"/>
          </a:xfrm>
        </p:spPr>
        <p:txBody>
          <a:bodyPr>
            <a:normAutofit/>
          </a:bodyPr>
          <a:lstStyle/>
          <a:p>
            <a:r>
              <a:rPr lang="it-IT" sz="2400" b="1" dirty="0"/>
              <a:t>Compartecipazione dei cittadini alla spesa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31591"/>
            <a:ext cx="7632848" cy="3816423"/>
          </a:xfrm>
        </p:spPr>
        <p:txBody>
          <a:bodyPr>
            <a:normAutofit/>
          </a:bodyPr>
          <a:lstStyle/>
          <a:p>
            <a:r>
              <a:rPr lang="it-IT" sz="1400" dirty="0"/>
              <a:t>A livello nazionale, la compartecipazione alla spesa sostenuta dai cittadini italiani ammonta a </a:t>
            </a:r>
            <a:r>
              <a:rPr lang="it-IT" sz="1400" b="1" dirty="0"/>
              <a:t>1,5 miliardi di euro, pari al 14,5% della spesa farmaceutica convenzionata</a:t>
            </a:r>
            <a:r>
              <a:rPr lang="it-IT" sz="1400" dirty="0"/>
              <a:t>.</a:t>
            </a:r>
          </a:p>
          <a:p>
            <a:r>
              <a:rPr lang="it-IT" sz="1400" dirty="0"/>
              <a:t>Nel corso del 2016, la spesa pro capite per ogni compartecipazione a carico del cittadino è stata di circa </a:t>
            </a:r>
            <a:r>
              <a:rPr lang="it-IT" sz="1400" b="1" dirty="0"/>
              <a:t>25,6 euro</a:t>
            </a:r>
            <a:r>
              <a:rPr lang="it-IT" sz="1400" dirty="0"/>
              <a:t>,</a:t>
            </a:r>
          </a:p>
          <a:p>
            <a:pPr lvl="1"/>
            <a:r>
              <a:rPr lang="it-IT" sz="1400" dirty="0"/>
              <a:t>in crescita del +1,2% rispetto all'anno precedente, </a:t>
            </a:r>
          </a:p>
          <a:p>
            <a:r>
              <a:rPr lang="it-IT" sz="1400" dirty="0"/>
              <a:t>La compartecipazione del cittadino per il </a:t>
            </a:r>
            <a:r>
              <a:rPr lang="it-IT" sz="1400" b="1" dirty="0">
                <a:solidFill>
                  <a:srgbClr val="FF0000"/>
                </a:solidFill>
              </a:rPr>
              <a:t>66,4% è </a:t>
            </a:r>
            <a:r>
              <a:rPr lang="it-IT" sz="1400" dirty="0">
                <a:solidFill>
                  <a:srgbClr val="FF0000"/>
                </a:solidFill>
              </a:rPr>
              <a:t>data dalla differenza di prezzo tra il medicinale a brevetto scaduto prescritto ed il prezzo di riferimento definito dalle liste di trasparenza AIFA.</a:t>
            </a:r>
          </a:p>
          <a:p>
            <a:pPr lvl="1"/>
            <a:r>
              <a:rPr lang="it-IT" sz="1400" dirty="0">
                <a:solidFill>
                  <a:srgbClr val="FF0000"/>
                </a:solidFill>
              </a:rPr>
              <a:t>con un valore di spesa pari a 1.022 milioni di euro, </a:t>
            </a:r>
          </a:p>
          <a:p>
            <a:pPr lvl="1"/>
            <a:r>
              <a:rPr lang="it-IT" sz="1400" dirty="0">
                <a:solidFill>
                  <a:srgbClr val="FF0000"/>
                </a:solidFill>
              </a:rPr>
              <a:t>mentre il ticket per confezione ha pesato solo per il 33,6%, con un valore di spesa di 518 milioni di euro</a:t>
            </a:r>
          </a:p>
          <a:p>
            <a:pPr lvl="2"/>
            <a:r>
              <a:rPr lang="it-IT" sz="1200" dirty="0"/>
              <a:t>Fonte: AIFA, Agenzia Italiana del Farmaco, Roma, 2017 </a:t>
            </a:r>
          </a:p>
        </p:txBody>
      </p:sp>
    </p:spTree>
    <p:extLst>
      <p:ext uri="{BB962C8B-B14F-4D97-AF65-F5344CB8AC3E}">
        <p14:creationId xmlns:p14="http://schemas.microsoft.com/office/powerpoint/2010/main" val="143196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/>
          </p:cNvSpPr>
          <p:nvPr/>
        </p:nvSpPr>
        <p:spPr bwMode="auto">
          <a:xfrm>
            <a:off x="1655676" y="13232"/>
            <a:ext cx="6094809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ptimum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/>
            <a:r>
              <a:rPr lang="en-US" altLang="it-IT" sz="2100" b="1" dirty="0">
                <a:latin typeface="Calibri" panose="020F0502020204030204" pitchFamily="34" charset="0"/>
              </a:rPr>
              <a:t>IL PREZZO DELLA “</a:t>
            </a:r>
            <a:r>
              <a:rPr lang="en-US" altLang="it-IT" sz="2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DIFFIDENZA</a:t>
            </a:r>
            <a:r>
              <a:rPr lang="en-US" altLang="it-IT" sz="2100" b="1" dirty="0"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76804" name="Rectangle 13"/>
          <p:cNvSpPr>
            <a:spLocks/>
          </p:cNvSpPr>
          <p:nvPr/>
        </p:nvSpPr>
        <p:spPr bwMode="auto">
          <a:xfrm>
            <a:off x="1643664" y="4891229"/>
            <a:ext cx="2951252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 eaLnBrk="0" hangingPunct="0"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 eaLnBrk="0" hangingPunct="0"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 eaLnBrk="0" hangingPunct="0"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 eaLnBrk="0" hangingPunct="0"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999999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 altLang="it-IT" sz="750" dirty="0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Fonte: </a:t>
            </a:r>
            <a:r>
              <a:rPr lang="en-US" altLang="it-IT" sz="75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Rielaborazioni</a:t>
            </a:r>
            <a:r>
              <a:rPr lang="en-US" altLang="it-IT" sz="750" dirty="0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 Centro </a:t>
            </a:r>
            <a:r>
              <a:rPr lang="en-US" altLang="it-IT" sz="75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Studi</a:t>
            </a:r>
            <a:r>
              <a:rPr lang="en-US" altLang="it-IT" sz="750" dirty="0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 </a:t>
            </a:r>
            <a:r>
              <a:rPr lang="en-US" altLang="it-IT" sz="75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Assogenerici</a:t>
            </a:r>
            <a:r>
              <a:rPr lang="en-US" altLang="it-IT" sz="750" dirty="0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, </a:t>
            </a:r>
            <a:r>
              <a:rPr lang="en-US" altLang="it-IT" sz="75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su</a:t>
            </a:r>
            <a:r>
              <a:rPr lang="en-US" altLang="it-IT" sz="750" dirty="0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 </a:t>
            </a:r>
            <a:r>
              <a:rPr lang="en-US" altLang="it-IT" sz="75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dati</a:t>
            </a:r>
            <a:r>
              <a:rPr lang="en-US" altLang="it-IT" sz="750" dirty="0">
                <a:solidFill>
                  <a:schemeClr val="tx1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</a:rPr>
              <a:t> IMS Health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9137" r="28083" b="8861"/>
          <a:stretch/>
        </p:blipFill>
        <p:spPr bwMode="auto">
          <a:xfrm>
            <a:off x="1654431" y="467636"/>
            <a:ext cx="6097299" cy="4394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3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280160" y="183118"/>
            <a:ext cx="6541477" cy="1004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/>
          <a:p>
            <a:pPr eaLnBrk="1" hangingPunct="1"/>
            <a:r>
              <a:rPr lang="en-US" altLang="it-IT" sz="2100" b="1" dirty="0" err="1"/>
              <a:t>Relazione</a:t>
            </a:r>
            <a:r>
              <a:rPr lang="en-US" altLang="it-IT" sz="2100" b="1" dirty="0"/>
              <a:t> </a:t>
            </a:r>
            <a:r>
              <a:rPr lang="en-US" altLang="it-IT" sz="2100" b="1" dirty="0" err="1"/>
              <a:t>tra</a:t>
            </a:r>
            <a:r>
              <a:rPr lang="en-US" altLang="it-IT" sz="2100" b="1" dirty="0"/>
              <a:t> co-payment (ticket) </a:t>
            </a:r>
            <a:r>
              <a:rPr lang="en-US" altLang="it-IT" sz="2100" b="1" dirty="0" err="1"/>
              <a:t>mensile</a:t>
            </a:r>
            <a:r>
              <a:rPr lang="en-US" altLang="it-IT" sz="2100" b="1" dirty="0"/>
              <a:t> </a:t>
            </a:r>
            <a:r>
              <a:rPr lang="en-US" altLang="it-IT" sz="2100" b="1" dirty="0" err="1"/>
              <a:t>medio</a:t>
            </a:r>
            <a:r>
              <a:rPr lang="en-US" altLang="it-IT" sz="2100" b="1" dirty="0"/>
              <a:t> per </a:t>
            </a:r>
            <a:r>
              <a:rPr lang="en-US" altLang="it-IT" sz="2100" b="1" dirty="0" err="1"/>
              <a:t>paziente</a:t>
            </a:r>
            <a:r>
              <a:rPr lang="en-US" altLang="it-IT" sz="2100" b="1" dirty="0"/>
              <a:t> e </a:t>
            </a:r>
            <a:r>
              <a:rPr lang="en-US" altLang="it-IT" sz="2100" b="1" dirty="0" err="1"/>
              <a:t>aderenza</a:t>
            </a:r>
            <a:r>
              <a:rPr lang="en-US" altLang="it-IT" sz="2100" b="1" dirty="0"/>
              <a:t> </a:t>
            </a:r>
            <a:r>
              <a:rPr lang="en-US" altLang="it-IT" sz="2100" b="1" dirty="0" err="1"/>
              <a:t>alla</a:t>
            </a:r>
            <a:r>
              <a:rPr lang="en-US" altLang="it-IT" sz="2100" b="1" dirty="0"/>
              <a:t> </a:t>
            </a:r>
            <a:r>
              <a:rPr lang="en-US" altLang="it-IT" sz="2100" b="1" dirty="0" err="1"/>
              <a:t>terapia</a:t>
            </a:r>
            <a:r>
              <a:rPr lang="en-US" altLang="it-IT" sz="2100" b="1" dirty="0"/>
              <a:t> con </a:t>
            </a:r>
            <a:r>
              <a:rPr lang="en-US" altLang="it-IT" sz="2100" b="1" dirty="0" err="1"/>
              <a:t>statine</a:t>
            </a:r>
            <a:r>
              <a:rPr lang="en-US" altLang="it-IT" sz="2100" b="1" dirty="0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2" y="1101220"/>
            <a:ext cx="5419725" cy="36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07130" y="4734924"/>
            <a:ext cx="275588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900" i="1" dirty="0">
                <a:cs typeface="Arial" charset="0"/>
              </a:rPr>
              <a:t>Fonte: Ellis et al., Suboptimal Statin Adherence</a:t>
            </a:r>
          </a:p>
          <a:p>
            <a:pPr eaLnBrk="1" hangingPunct="1"/>
            <a:r>
              <a:rPr lang="en-US" altLang="it-IT" sz="900" i="1" dirty="0">
                <a:cs typeface="Arial" charset="0"/>
              </a:rPr>
              <a:t> and Discontinuation, JGIM Volume 19, June 2004</a:t>
            </a:r>
          </a:p>
        </p:txBody>
      </p:sp>
    </p:spTree>
    <p:extLst>
      <p:ext uri="{BB962C8B-B14F-4D97-AF65-F5344CB8AC3E}">
        <p14:creationId xmlns:p14="http://schemas.microsoft.com/office/powerpoint/2010/main" val="1567969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12" y="104148"/>
            <a:ext cx="4093369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90" y="926539"/>
            <a:ext cx="4145622" cy="41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37544" y="2434975"/>
            <a:ext cx="4268913" cy="1464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8694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74" y="73606"/>
            <a:ext cx="2652755" cy="138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31" y="586251"/>
            <a:ext cx="3936914" cy="44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75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Numero di pazienti in trattamento antidiabetico aderenti al trattamento [numeratore], sul totale dei pazienti in trattamento antidiabetico [denominatore]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91" y="1222156"/>
            <a:ext cx="5232817" cy="32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91" y="4480437"/>
            <a:ext cx="3569591" cy="3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69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514207" y="2221068"/>
            <a:ext cx="646630" cy="943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 fov="3000000"/>
            <a:lightRig rig="threePt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" name="CasellaDiTesto 8"/>
          <p:cNvSpPr txBox="1"/>
          <p:nvPr/>
        </p:nvSpPr>
        <p:spPr>
          <a:xfrm>
            <a:off x="1313165" y="4698498"/>
            <a:ext cx="531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AIFA, Agenzia Italiana del Farmaco, Roma, 2016. Osservatorio Nazionale sull’impiego dei Medicinali. </a:t>
            </a:r>
          </a:p>
          <a:p>
            <a:r>
              <a:rPr lang="it-IT" sz="900" dirty="0"/>
              <a:t>L’uso dei farmaci in Italia. Rapporto Nazionale 2015.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79" y="634072"/>
            <a:ext cx="4614863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05164" y="84766"/>
            <a:ext cx="613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Numero di pazienti trattati con farmaci antidepressivi aderenti al trattamento antidepressivo [numeratore], sul totale dei pazienti in trattamento con </a:t>
            </a:r>
            <a:r>
              <a:rPr lang="en-GB" sz="1200" b="1" dirty="0" err="1"/>
              <a:t>farmaci</a:t>
            </a:r>
            <a:r>
              <a:rPr lang="en-GB" sz="1200" b="1" dirty="0"/>
              <a:t> </a:t>
            </a:r>
            <a:r>
              <a:rPr lang="en-GB" sz="1200" b="1" dirty="0" err="1"/>
              <a:t>antidepressivi</a:t>
            </a:r>
            <a:r>
              <a:rPr lang="en-GB" sz="1200" b="1" dirty="0"/>
              <a:t> [</a:t>
            </a:r>
            <a:r>
              <a:rPr lang="en-GB" sz="1200" b="1" dirty="0" err="1"/>
              <a:t>denominatore</a:t>
            </a:r>
            <a:r>
              <a:rPr lang="en-GB" sz="1200" b="1" dirty="0"/>
              <a:t>].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83" y="3555866"/>
            <a:ext cx="4564856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9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040041" y="236426"/>
            <a:ext cx="5507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nkins v2.0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100" b="1" dirty="0">
                <a:latin typeface="+mn-lt"/>
              </a:rPr>
              <a:t>La politica della salute: i</a:t>
            </a:r>
            <a:r>
              <a:rPr lang="it-IT" sz="2100" b="1" dirty="0">
                <a:latin typeface="+mn-lt"/>
              </a:rPr>
              <a:t>n Italia corriamo il rischio di non avere le risorse...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64704"/>
            <a:ext cx="57721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7213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32" y="140910"/>
            <a:ext cx="3543300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46" y="2444527"/>
            <a:ext cx="3429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66464" y="140910"/>
            <a:ext cx="562510" cy="136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Front" fov="3000000"/>
            <a:lightRig rig="threePt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Rettangolo 7"/>
          <p:cNvSpPr/>
          <p:nvPr/>
        </p:nvSpPr>
        <p:spPr>
          <a:xfrm>
            <a:off x="4429446" y="2452233"/>
            <a:ext cx="646630" cy="943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Front" fov="3000000"/>
            <a:lightRig rig="threePt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" name="CasellaDiTesto 8"/>
          <p:cNvSpPr txBox="1"/>
          <p:nvPr/>
        </p:nvSpPr>
        <p:spPr>
          <a:xfrm>
            <a:off x="1313165" y="4505861"/>
            <a:ext cx="3049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AIFA, Agenzia Italiana del Farmaco, Roma, 2015. Osservatorio Nazionale sull’impiego dei Medicinali. </a:t>
            </a:r>
          </a:p>
          <a:p>
            <a:r>
              <a:rPr lang="it-IT" sz="900" dirty="0"/>
              <a:t>L’uso dei farmaci in Italia. Rapporto Nazionale 2014.</a:t>
            </a:r>
          </a:p>
        </p:txBody>
      </p:sp>
    </p:spTree>
    <p:extLst>
      <p:ext uri="{BB962C8B-B14F-4D97-AF65-F5344CB8AC3E}">
        <p14:creationId xmlns:p14="http://schemas.microsoft.com/office/powerpoint/2010/main" val="284558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9FD56-C091-4511-A2F5-C8DC1C76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1470"/>
            <a:ext cx="8568952" cy="1004888"/>
          </a:xfrm>
        </p:spPr>
        <p:txBody>
          <a:bodyPr>
            <a:normAutofit fontScale="90000"/>
          </a:bodyPr>
          <a:lstStyle/>
          <a:p>
            <a:br>
              <a:rPr lang="it-IT" sz="3100" dirty="0"/>
            </a:br>
            <a:r>
              <a:rPr lang="it-IT" sz="3100" dirty="0"/>
              <a:t>Determinanti multidimensionali della non-aderenza</a:t>
            </a:r>
            <a:br>
              <a:rPr lang="it-IT" sz="3100" dirty="0">
                <a:solidFill>
                  <a:schemeClr val="tx1"/>
                </a:solidFill>
              </a:rPr>
            </a:br>
            <a:r>
              <a:rPr lang="it-IT" sz="1300" dirty="0" err="1"/>
              <a:t>Hamdidouche</a:t>
            </a:r>
            <a:r>
              <a:rPr lang="it-IT" sz="1300" dirty="0"/>
              <a:t> I et al. </a:t>
            </a:r>
            <a:r>
              <a:rPr lang="en-US" sz="1300" dirty="0"/>
              <a:t>Drug adherence in hypertension: from methodological issues to cardiovascular outcomes.</a:t>
            </a:r>
            <a:r>
              <a:rPr lang="it-IT" sz="1300" dirty="0"/>
              <a:t>J </a:t>
            </a:r>
            <a:r>
              <a:rPr lang="it-IT" sz="1300" dirty="0" err="1"/>
              <a:t>Hypertens</a:t>
            </a:r>
            <a:r>
              <a:rPr lang="it-IT" sz="1300" dirty="0"/>
              <a:t> 2017 Jun;35(6):1133-1144.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5D17DE8-7E52-400D-9151-7AE70EE1C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450" y="1446627"/>
            <a:ext cx="3808207" cy="29487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50A065-B477-4050-827C-43B005B4FDFA}"/>
              </a:ext>
            </a:extLst>
          </p:cNvPr>
          <p:cNvSpPr txBox="1"/>
          <p:nvPr/>
        </p:nvSpPr>
        <p:spPr>
          <a:xfrm>
            <a:off x="1143096" y="1446627"/>
            <a:ext cx="2318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La non aderenza è un fenomeno complesso e rappresenta un’area centrale di intersezione che deriva da alterazioni del comportamento del paziente, del comportamento del clinico e del rapporto medico-paziente e, alcune volte, del sistema farmaceutico </a:t>
            </a:r>
          </a:p>
        </p:txBody>
      </p:sp>
    </p:spTree>
    <p:extLst>
      <p:ext uri="{BB962C8B-B14F-4D97-AF65-F5344CB8AC3E}">
        <p14:creationId xmlns:p14="http://schemas.microsoft.com/office/powerpoint/2010/main" val="273185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FC9C6B-FB05-4A8F-B174-030269DF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30" y="1009449"/>
            <a:ext cx="6364782" cy="1583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800" dirty="0">
                <a:latin typeface="Calibri" panose="020F0502020204030204" pitchFamily="34" charset="0"/>
              </a:rPr>
              <a:t>Nell’area delle patologie respiratorie, ad esempio, si è assistito ad un </a:t>
            </a:r>
            <a:r>
              <a:rPr lang="it-IT" sz="1800" b="1" dirty="0">
                <a:latin typeface="Calibri" panose="020F0502020204030204" pitchFamily="34" charset="0"/>
              </a:rPr>
              <a:t>aumento della spesa </a:t>
            </a:r>
            <a:r>
              <a:rPr lang="it-IT" sz="1800" dirty="0">
                <a:latin typeface="Calibri" panose="020F0502020204030204" pitchFamily="34" charset="0"/>
              </a:rPr>
              <a:t>del più </a:t>
            </a:r>
            <a:r>
              <a:rPr lang="it-IT" sz="1800" b="1" dirty="0">
                <a:latin typeface="Calibri" panose="020F0502020204030204" pitchFamily="34" charset="0"/>
              </a:rPr>
              <a:t>del 70% tra 2014 e 2016</a:t>
            </a:r>
          </a:p>
          <a:p>
            <a:pPr marL="0" indent="0" algn="ctr">
              <a:buNone/>
            </a:pPr>
            <a:endParaRPr lang="it-IT" sz="12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1800" dirty="0">
                <a:latin typeface="Calibri" panose="020F0502020204030204" pitchFamily="34" charset="0"/>
              </a:rPr>
              <a:t>I pazienti affetti da BPCO presentano un’aderenza inferiore al 15%</a:t>
            </a:r>
          </a:p>
          <a:p>
            <a:pPr marL="0" indent="0" algn="just">
              <a:buNone/>
            </a:pPr>
            <a:endParaRPr lang="it-IT" sz="165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ED69BE-F9ED-45A6-A2EB-0DBB6CEBA4C8}"/>
              </a:ext>
            </a:extLst>
          </p:cNvPr>
          <p:cNvSpPr txBox="1">
            <a:spLocks/>
          </p:cNvSpPr>
          <p:nvPr/>
        </p:nvSpPr>
        <p:spPr>
          <a:xfrm>
            <a:off x="0" y="70885"/>
            <a:ext cx="9144000" cy="6886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>
              <a:spcBef>
                <a:spcPct val="0"/>
              </a:spcBef>
              <a:buNone/>
              <a:defRPr sz="2700" b="1">
                <a:solidFill>
                  <a:srgbClr val="4FA9D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/>
                </a:solidFill>
              </a:rPr>
              <a:t>Malattie croniche e spesa farmaceutica pubblica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B4DFF1-3835-415A-91CA-5F14BD0C7C41}"/>
              </a:ext>
            </a:extLst>
          </p:cNvPr>
          <p:cNvSpPr txBox="1"/>
          <p:nvPr/>
        </p:nvSpPr>
        <p:spPr>
          <a:xfrm>
            <a:off x="3558703" y="2551957"/>
            <a:ext cx="2025000" cy="323165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500" dirty="0"/>
              <a:t>BASSA ADERENZA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6CBF391A-62AF-41ED-85F4-AFE39A18C940}"/>
              </a:ext>
            </a:extLst>
          </p:cNvPr>
          <p:cNvSpPr/>
          <p:nvPr/>
        </p:nvSpPr>
        <p:spPr>
          <a:xfrm>
            <a:off x="4498504" y="3157189"/>
            <a:ext cx="145397" cy="530915"/>
          </a:xfrm>
          <a:prstGeom prst="downArrow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47037B0A-149A-433A-994F-ED0D2F65B98D}"/>
              </a:ext>
            </a:extLst>
          </p:cNvPr>
          <p:cNvSpPr/>
          <p:nvPr/>
        </p:nvSpPr>
        <p:spPr>
          <a:xfrm rot="3108912">
            <a:off x="2889606" y="2966781"/>
            <a:ext cx="145397" cy="431144"/>
          </a:xfrm>
          <a:prstGeom prst="downArrow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F3EFA558-6C4F-4E1E-A49D-5FB075821EEE}"/>
              </a:ext>
            </a:extLst>
          </p:cNvPr>
          <p:cNvSpPr/>
          <p:nvPr/>
        </p:nvSpPr>
        <p:spPr>
          <a:xfrm rot="18873800">
            <a:off x="6099214" y="2966780"/>
            <a:ext cx="145397" cy="431144"/>
          </a:xfrm>
          <a:prstGeom prst="downArrow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CDD29C-90AC-4E27-BBC6-A8F80C1A3DBB}"/>
              </a:ext>
            </a:extLst>
          </p:cNvPr>
          <p:cNvSpPr txBox="1"/>
          <p:nvPr/>
        </p:nvSpPr>
        <p:spPr>
          <a:xfrm>
            <a:off x="5967310" y="3635318"/>
            <a:ext cx="2025000" cy="55399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500" dirty="0"/>
              <a:t>MAGGIOR NUMERO DI OSPEDALIZZAZIONI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C10A61C-9876-4A93-A773-FBD2AE83B64B}"/>
              </a:ext>
            </a:extLst>
          </p:cNvPr>
          <p:cNvSpPr txBox="1"/>
          <p:nvPr/>
        </p:nvSpPr>
        <p:spPr>
          <a:xfrm>
            <a:off x="3558703" y="4128935"/>
            <a:ext cx="2025000" cy="55399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500" dirty="0"/>
              <a:t>AUMENTO DEI COSTI DIRETTI ED INDIRETTI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E55391F-D1F9-4CC9-B400-7CD5AAA90597}"/>
              </a:ext>
            </a:extLst>
          </p:cNvPr>
          <p:cNvSpPr txBox="1"/>
          <p:nvPr/>
        </p:nvSpPr>
        <p:spPr>
          <a:xfrm>
            <a:off x="1151690" y="3619268"/>
            <a:ext cx="2025000" cy="55399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500" dirty="0"/>
              <a:t>RIACUTIZZAZIONE DELLA PAOTLOGIA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3174E7-8502-4E19-8549-357ADB31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4927500"/>
            <a:ext cx="2133600" cy="216000"/>
          </a:xfrm>
        </p:spPr>
        <p:txBody>
          <a:bodyPr/>
          <a:lstStyle/>
          <a:p>
            <a:fld id="{5A327034-4A3C-F847-BF78-0EB58218D60E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6028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428750" y="228600"/>
            <a:ext cx="6437710" cy="800100"/>
          </a:xfrm>
        </p:spPr>
        <p:txBody>
          <a:bodyPr/>
          <a:lstStyle/>
          <a:p>
            <a:r>
              <a:rPr lang="en-US" altLang="it-IT" sz="2100" b="1" dirty="0"/>
              <a:t>Major Predictors of Poor Adherence to Medication, According to Studies of Predictors</a:t>
            </a:r>
            <a:endParaRPr lang="it-IT" altLang="it-IT" sz="2100" b="1" dirty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3" y="965525"/>
            <a:ext cx="6572250" cy="33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1263564" y="4430261"/>
            <a:ext cx="28527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1050" dirty="0" err="1"/>
              <a:t>Osterberg</a:t>
            </a:r>
            <a:r>
              <a:rPr lang="en-US" altLang="it-IT" sz="1050" dirty="0"/>
              <a:t> L. </a:t>
            </a:r>
            <a:r>
              <a:rPr lang="en-US" altLang="it-IT" sz="1050" dirty="0" err="1"/>
              <a:t>Blaschke</a:t>
            </a:r>
            <a:r>
              <a:rPr lang="en-US" altLang="it-IT" sz="1050" dirty="0"/>
              <a:t> T. Adherence to Medication. </a:t>
            </a:r>
            <a:r>
              <a:rPr lang="it-IT" altLang="it-IT" sz="1050" dirty="0"/>
              <a:t>N </a:t>
            </a:r>
            <a:r>
              <a:rPr lang="it-IT" altLang="it-IT" sz="1050" dirty="0" err="1"/>
              <a:t>Engl</a:t>
            </a:r>
            <a:r>
              <a:rPr lang="it-IT" altLang="it-IT" sz="1050" dirty="0"/>
              <a:t> J </a:t>
            </a:r>
            <a:r>
              <a:rPr lang="it-IT" altLang="it-IT" sz="1050" dirty="0" err="1"/>
              <a:t>Med</a:t>
            </a:r>
            <a:r>
              <a:rPr lang="it-IT" altLang="it-IT" sz="1050" dirty="0"/>
              <a:t> 2005;353:487-97.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63564" y="3277486"/>
            <a:ext cx="2473504" cy="984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855365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/>
          <a:stretch>
            <a:fillRect/>
          </a:stretch>
        </p:blipFill>
        <p:spPr bwMode="auto">
          <a:xfrm>
            <a:off x="1666875" y="1771650"/>
            <a:ext cx="5767388" cy="2514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Text Box 3"/>
          <p:cNvSpPr txBox="1">
            <a:spLocks noChangeArrowheads="1"/>
          </p:cNvSpPr>
          <p:nvPr/>
        </p:nvSpPr>
        <p:spPr bwMode="auto">
          <a:xfrm>
            <a:off x="1554480" y="4464486"/>
            <a:ext cx="21734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 dirty="0" err="1">
                <a:solidFill>
                  <a:srgbClr val="000000"/>
                </a:solidFill>
              </a:rPr>
              <a:t>Garner</a:t>
            </a:r>
            <a:r>
              <a:rPr lang="it-IT" altLang="it-IT" sz="900" b="1" dirty="0">
                <a:solidFill>
                  <a:srgbClr val="000000"/>
                </a:solidFill>
              </a:rPr>
              <a:t> G, </a:t>
            </a:r>
            <a:r>
              <a:rPr lang="it-IT" altLang="it-IT" sz="900" b="1" dirty="0" err="1">
                <a:solidFill>
                  <a:srgbClr val="000000"/>
                </a:solidFill>
              </a:rPr>
              <a:t>Am</a:t>
            </a:r>
            <a:r>
              <a:rPr lang="it-IT" altLang="it-IT" sz="900" b="1" dirty="0">
                <a:solidFill>
                  <a:srgbClr val="000000"/>
                </a:solidFill>
              </a:rPr>
              <a:t> J </a:t>
            </a:r>
            <a:r>
              <a:rPr lang="it-IT" altLang="it-IT" sz="900" b="1" dirty="0" err="1">
                <a:solidFill>
                  <a:srgbClr val="000000"/>
                </a:solidFill>
              </a:rPr>
              <a:t>Cardiol</a:t>
            </a:r>
            <a:r>
              <a:rPr lang="it-IT" altLang="it-IT" sz="900" b="1" dirty="0">
                <a:solidFill>
                  <a:srgbClr val="000000"/>
                </a:solidFill>
              </a:rPr>
              <a:t> 2010</a:t>
            </a:r>
          </a:p>
        </p:txBody>
      </p:sp>
      <p:sp>
        <p:nvSpPr>
          <p:cNvPr id="7" name="Ovale 6"/>
          <p:cNvSpPr/>
          <p:nvPr/>
        </p:nvSpPr>
        <p:spPr>
          <a:xfrm>
            <a:off x="6500813" y="2732485"/>
            <a:ext cx="750094" cy="26789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Alcune ragioni della </a:t>
            </a:r>
            <a:br>
              <a:rPr lang="it-IT" sz="2400" b="1" dirty="0"/>
            </a:br>
            <a:r>
              <a:rPr lang="it-IT" sz="2400" b="1" dirty="0"/>
              <a:t>Non-aderenza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98177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400" b="1" dirty="0" err="1"/>
              <a:t>Adherence</a:t>
            </a:r>
            <a:r>
              <a:rPr lang="it-IT" altLang="it-IT" sz="2400" b="1" dirty="0"/>
              <a:t> to </a:t>
            </a:r>
            <a:r>
              <a:rPr lang="it-IT" altLang="it-IT" sz="2400" b="1" dirty="0" err="1"/>
              <a:t>Medication</a:t>
            </a:r>
            <a:br>
              <a:rPr lang="it-IT" altLang="it-IT" dirty="0"/>
            </a:br>
            <a:r>
              <a:rPr lang="en-US" altLang="it-IT" sz="900" b="1" dirty="0"/>
              <a:t>Lars </a:t>
            </a:r>
            <a:r>
              <a:rPr lang="en-US" altLang="it-IT" sz="900" b="1" dirty="0" err="1"/>
              <a:t>Osterberg</a:t>
            </a:r>
            <a:r>
              <a:rPr lang="en-US" altLang="it-IT" sz="900" b="1" dirty="0"/>
              <a:t> and Terrence </a:t>
            </a:r>
            <a:r>
              <a:rPr lang="en-US" altLang="it-IT" sz="900" b="1" dirty="0" err="1"/>
              <a:t>Blaschke</a:t>
            </a:r>
            <a:r>
              <a:rPr lang="en-US" altLang="it-IT" sz="900" b="1" dirty="0"/>
              <a:t>, </a:t>
            </a:r>
            <a:r>
              <a:rPr lang="pt-BR" altLang="it-IT" sz="900" b="1" dirty="0"/>
              <a:t>n engl j med 353;5 august 4, 2005</a:t>
            </a:r>
            <a:endParaRPr lang="it-IT" altLang="it-IT" sz="900" b="1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78" y="1050132"/>
            <a:ext cx="4100513" cy="35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78" y="4607719"/>
            <a:ext cx="2927747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217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1756995" y="205979"/>
            <a:ext cx="5624513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325" b="1" dirty="0"/>
              <a:t>Correlazione tra compliance, costi ed </a:t>
            </a:r>
            <a:r>
              <a:rPr lang="it-IT" sz="2325" b="1" dirty="0" err="1"/>
              <a:t>opedalizzazioni</a:t>
            </a:r>
            <a:br>
              <a:rPr lang="it-IT" sz="2700" b="1" dirty="0"/>
            </a:br>
            <a:r>
              <a:rPr lang="it-IT" sz="1050" b="1" dirty="0" err="1"/>
              <a:t>Bramlage</a:t>
            </a:r>
            <a:r>
              <a:rPr lang="it-IT" sz="1050" b="1" dirty="0"/>
              <a:t> et al 2009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04" y="1207294"/>
            <a:ext cx="3221831" cy="31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35" y="1207294"/>
            <a:ext cx="3228975" cy="28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3352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12532" r="15625" b="1929"/>
          <a:stretch>
            <a:fillRect/>
          </a:stretch>
        </p:blipFill>
        <p:spPr bwMode="auto">
          <a:xfrm>
            <a:off x="1232298" y="0"/>
            <a:ext cx="66079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357438" y="4071938"/>
            <a:ext cx="473273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978819" y="4179094"/>
            <a:ext cx="489704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710408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afico 3"/>
          <p:cNvGraphicFramePr>
            <a:graphicFrameLocks/>
          </p:cNvGraphicFramePr>
          <p:nvPr>
            <p:extLst/>
          </p:nvPr>
        </p:nvGraphicFramePr>
        <p:xfrm>
          <a:off x="1690069" y="1265691"/>
          <a:ext cx="5763862" cy="324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4" imgW="8658149" imgH="5638800" progId="Excel.Sheet.8">
                  <p:embed/>
                </p:oleObj>
              </mc:Choice>
              <mc:Fallback>
                <p:oleObj name="Worksheet" r:id="rId4" imgW="8658149" imgH="5638800" progId="Excel.Sheet.8">
                  <p:embed/>
                  <p:pic>
                    <p:nvPicPr>
                      <p:cNvPr id="36866" name="Gra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069" y="1265691"/>
                        <a:ext cx="5763862" cy="324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CasellaDiTesto 5"/>
          <p:cNvSpPr txBox="1">
            <a:spLocks noChangeArrowheads="1"/>
          </p:cNvSpPr>
          <p:nvPr/>
        </p:nvSpPr>
        <p:spPr bwMode="auto">
          <a:xfrm>
            <a:off x="5345723" y="1317997"/>
            <a:ext cx="2052638" cy="46166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b="1" i="1" dirty="0"/>
              <a:t>Periodo di selezione: 2008</a:t>
            </a:r>
          </a:p>
        </p:txBody>
      </p:sp>
      <p:sp>
        <p:nvSpPr>
          <p:cNvPr id="36868" name="CasellaDiTesto 9"/>
          <p:cNvSpPr txBox="1">
            <a:spLocks noChangeArrowheads="1"/>
          </p:cNvSpPr>
          <p:nvPr/>
        </p:nvSpPr>
        <p:spPr bwMode="auto">
          <a:xfrm>
            <a:off x="2999936" y="4651681"/>
            <a:ext cx="27103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it-IT" sz="1200" b="1" i="1" dirty="0"/>
              <a:t>Assistibili 2008:   </a:t>
            </a:r>
            <a:r>
              <a:rPr lang="it-IT" altLang="it-IT" sz="1200" b="1" dirty="0"/>
              <a:t>3,847,004  </a:t>
            </a:r>
            <a:endParaRPr lang="it-IT" altLang="it-IT" sz="1200" b="1" i="1" dirty="0"/>
          </a:p>
        </p:txBody>
      </p:sp>
      <p:sp>
        <p:nvSpPr>
          <p:cNvPr id="36869" name="CasellaDiTesto 6"/>
          <p:cNvSpPr txBox="1">
            <a:spLocks noChangeArrowheads="1"/>
          </p:cNvSpPr>
          <p:nvPr/>
        </p:nvSpPr>
        <p:spPr bwMode="auto">
          <a:xfrm>
            <a:off x="1634499" y="1307894"/>
            <a:ext cx="6224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b="1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  Numerosità delle Coorti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31078" y="1747890"/>
            <a:ext cx="217765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/>
              <a:t>Totale pazienti </a:t>
            </a:r>
          </a:p>
          <a:p>
            <a:pPr>
              <a:defRPr/>
            </a:pPr>
            <a:r>
              <a:rPr lang="sv-SE" sz="1200" dirty="0"/>
              <a:t>analizzati:  </a:t>
            </a:r>
            <a:r>
              <a:rPr lang="sv-SE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347.073</a:t>
            </a:r>
            <a:r>
              <a:rPr lang="sv-SE" sz="1200" dirty="0"/>
              <a:t> 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1371601" y="88106"/>
            <a:ext cx="6473642" cy="100488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50" b="1" dirty="0"/>
          </a:p>
          <a:p>
            <a:r>
              <a:rPr lang="en-US" sz="1800" b="1" dirty="0"/>
              <a:t>Off-Patent Generic Medicines vs. Off-Patent Brand Medicines for Six Reference Drugs: A Retrospective Claims Data Study from Five Local Healthcare Units in the Lombardy Region of Italy</a:t>
            </a:r>
          </a:p>
          <a:p>
            <a:r>
              <a:rPr lang="it-IT" sz="1200" b="1" dirty="0"/>
              <a:t>Colombo GL, et al, </a:t>
            </a:r>
            <a:r>
              <a:rPr lang="it-IT" sz="1200" b="1" dirty="0" err="1"/>
              <a:t>PLoS</a:t>
            </a:r>
            <a:r>
              <a:rPr lang="it-IT" sz="1200" b="1" dirty="0"/>
              <a:t> One. 2013 </a:t>
            </a:r>
            <a:r>
              <a:rPr lang="it-IT" sz="1200" b="1" dirty="0" err="1"/>
              <a:t>Dec</a:t>
            </a:r>
            <a:r>
              <a:rPr lang="it-IT" sz="1200" b="1" dirty="0"/>
              <a:t> 18;8(12):e82990.</a:t>
            </a:r>
            <a:br>
              <a:rPr lang="it-IT" sz="1200" b="1" dirty="0"/>
            </a:b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4291315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CasellaDiTesto 7"/>
          <p:cNvSpPr txBox="1">
            <a:spLocks noChangeArrowheads="1"/>
          </p:cNvSpPr>
          <p:nvPr/>
        </p:nvSpPr>
        <p:spPr bwMode="auto">
          <a:xfrm>
            <a:off x="1325167" y="2125460"/>
            <a:ext cx="6487715" cy="65114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PERSISTENZA</a:t>
            </a: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1325167" y="3813572"/>
            <a:ext cx="6487715" cy="10618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u="sng">
                <a:solidFill>
                  <a:srgbClr val="FFFFFF"/>
                </a:solidFill>
                <a:cs typeface="Tahoma" pitchFamily="34" charset="0"/>
              </a:rPr>
              <a:t>Definizione di Persistenza</a:t>
            </a:r>
            <a:r>
              <a:rPr lang="it-IT" altLang="it-IT" sz="2100">
                <a:solidFill>
                  <a:srgbClr val="FFFFFF"/>
                </a:solidFill>
                <a:cs typeface="Tahoma" pitchFamily="34" charset="0"/>
              </a:rPr>
              <a:t>: continuazione della terapia per  				il periodo di tempo consigliato</a:t>
            </a:r>
          </a:p>
        </p:txBody>
      </p:sp>
    </p:spTree>
    <p:extLst>
      <p:ext uri="{BB962C8B-B14F-4D97-AF65-F5344CB8AC3E}">
        <p14:creationId xmlns:p14="http://schemas.microsoft.com/office/powerpoint/2010/main" val="307798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</p:spPr>
        <p:txBody>
          <a:bodyPr>
            <a:noAutofit/>
          </a:bodyPr>
          <a:lstStyle/>
          <a:p>
            <a:r>
              <a:rPr lang="it-IT" sz="2800" b="1" dirty="0"/>
              <a:t>Spesa sanitaria pubblica e privata in Italia </a:t>
            </a:r>
            <a:br>
              <a:rPr lang="it-IT" sz="2800" b="1" dirty="0"/>
            </a:br>
            <a:r>
              <a:rPr lang="it-IT" sz="2800" b="1" dirty="0"/>
              <a:t>(2001 – 2016)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4" y="1368941"/>
            <a:ext cx="8872856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4515966"/>
            <a:ext cx="50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OOP: out of pocket</a:t>
            </a:r>
          </a:p>
          <a:p>
            <a:r>
              <a:rPr lang="it-IT" sz="1400" dirty="0"/>
              <a:t>FSI: Forme Sanitarie Integrative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486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CasellaDiTesto 7"/>
          <p:cNvSpPr txBox="1">
            <a:spLocks noChangeArrowheads="1"/>
          </p:cNvSpPr>
          <p:nvPr/>
        </p:nvSpPr>
        <p:spPr bwMode="auto">
          <a:xfrm>
            <a:off x="1143000" y="19711"/>
            <a:ext cx="6858000" cy="65114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PERSISTENZA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62381" y="4228196"/>
            <a:ext cx="663027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Colombo GL,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Agabiti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-Rosei E,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Margonato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A, Mencacci C,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Montecucco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CM, et al. (2013)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Generic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vs.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Brand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for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Six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Reference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Drugs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: 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Retrospective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Claims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Data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Study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from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Five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Local Healthcare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Units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in the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Lombardy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Region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Italy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PLoS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ONE 8(12): e82990.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" y="771550"/>
            <a:ext cx="8523802" cy="34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124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CasellaDiTesto 7"/>
          <p:cNvSpPr txBox="1">
            <a:spLocks noChangeArrowheads="1"/>
          </p:cNvSpPr>
          <p:nvPr/>
        </p:nvSpPr>
        <p:spPr bwMode="auto">
          <a:xfrm>
            <a:off x="1325166" y="2158339"/>
            <a:ext cx="6487716" cy="65114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COMPLIANCE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1325167" y="3813572"/>
            <a:ext cx="6487715" cy="10618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u="sng">
                <a:solidFill>
                  <a:srgbClr val="FFFFFF"/>
                </a:solidFill>
                <a:cs typeface="Tahoma" pitchFamily="34" charset="0"/>
              </a:rPr>
              <a:t>Definizione di Compliance</a:t>
            </a:r>
            <a:r>
              <a:rPr lang="it-IT" altLang="it-IT" sz="2100">
                <a:solidFill>
                  <a:srgbClr val="FFFFFF"/>
                </a:solidFill>
                <a:cs typeface="Tahoma" pitchFamily="34" charset="0"/>
              </a:rPr>
              <a:t>: assunzione del farmaco ai 					   dosaggi indicati  </a:t>
            </a:r>
          </a:p>
        </p:txBody>
      </p:sp>
    </p:spTree>
    <p:extLst>
      <p:ext uri="{BB962C8B-B14F-4D97-AF65-F5344CB8AC3E}">
        <p14:creationId xmlns:p14="http://schemas.microsoft.com/office/powerpoint/2010/main" val="1428872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CasellaDiTesto 7"/>
          <p:cNvSpPr txBox="1">
            <a:spLocks noChangeArrowheads="1"/>
          </p:cNvSpPr>
          <p:nvPr/>
        </p:nvSpPr>
        <p:spPr bwMode="auto">
          <a:xfrm>
            <a:off x="1143000" y="55430"/>
            <a:ext cx="6858000" cy="65114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COMPLIANCE</a:t>
            </a: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1269960" y="4514949"/>
            <a:ext cx="660407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Colombo GL,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Agabiti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-Rosei E,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Margonato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A, Mencacci C,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Montecucco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CM, et al. (2013)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Generic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vs.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Brand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for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Six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Reference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Drugs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: 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Retrospective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Claims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Data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Study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from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Five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Local Healthcare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Units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in the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Lombardy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Region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Italy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PLoS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ONE 8(12): e82990.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6" y="599876"/>
            <a:ext cx="8351888" cy="398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05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CasellaDiTesto 7"/>
          <p:cNvSpPr txBox="1">
            <a:spLocks noChangeArrowheads="1"/>
          </p:cNvSpPr>
          <p:nvPr/>
        </p:nvSpPr>
        <p:spPr bwMode="auto">
          <a:xfrm>
            <a:off x="1143000" y="2113425"/>
            <a:ext cx="6858000" cy="65114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OSPEDALIZZAZIONE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25167" y="3429000"/>
            <a:ext cx="6487715" cy="15062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100" u="sng" dirty="0">
                <a:solidFill>
                  <a:prstClr val="white"/>
                </a:solidFill>
                <a:latin typeface="Calibri"/>
                <a:cs typeface="Tahoma" pitchFamily="34" charset="0"/>
              </a:rPr>
              <a:t>Indicatore 1</a:t>
            </a:r>
            <a:r>
              <a:rPr lang="it-IT" sz="2100" dirty="0">
                <a:solidFill>
                  <a:prstClr val="white"/>
                </a:solidFill>
                <a:latin typeface="Calibri"/>
                <a:cs typeface="Tahoma" pitchFamily="34" charset="0"/>
              </a:rPr>
              <a:t>: Numero medio di ricoveri ordinari o </a:t>
            </a:r>
            <a:r>
              <a:rPr lang="it-IT" sz="2100" dirty="0" err="1">
                <a:solidFill>
                  <a:prstClr val="white"/>
                </a:solidFill>
                <a:latin typeface="Calibri"/>
                <a:cs typeface="Tahoma" pitchFamily="34" charset="0"/>
              </a:rPr>
              <a:t>day</a:t>
            </a:r>
            <a:r>
              <a:rPr lang="it-IT" sz="2100" dirty="0">
                <a:solidFill>
                  <a:prstClr val="white"/>
                </a:solidFill>
                <a:latin typeface="Calibri"/>
                <a:cs typeface="Tahoma" pitchFamily="34" charset="0"/>
              </a:rPr>
              <a:t> 			 hospital</a:t>
            </a:r>
          </a:p>
          <a:p>
            <a:pPr eaLnBrk="1" hangingPunct="1">
              <a:defRPr/>
            </a:pPr>
            <a:endParaRPr lang="it-IT" sz="788" dirty="0">
              <a:solidFill>
                <a:prstClr val="white"/>
              </a:solidFill>
              <a:latin typeface="Calibri"/>
              <a:cs typeface="Tahoma" pitchFamily="34" charset="0"/>
            </a:endParaRPr>
          </a:p>
          <a:p>
            <a:pPr eaLnBrk="1" hangingPunct="1">
              <a:defRPr/>
            </a:pPr>
            <a:r>
              <a:rPr lang="it-IT" sz="2100" u="sng" dirty="0">
                <a:solidFill>
                  <a:prstClr val="white"/>
                </a:solidFill>
                <a:latin typeface="Calibri"/>
                <a:cs typeface="Tahoma" pitchFamily="34" charset="0"/>
              </a:rPr>
              <a:t>Indicatore 2</a:t>
            </a:r>
            <a:r>
              <a:rPr lang="it-IT" sz="2100" dirty="0">
                <a:solidFill>
                  <a:prstClr val="white"/>
                </a:solidFill>
                <a:latin typeface="Calibri"/>
                <a:cs typeface="Tahoma" pitchFamily="34" charset="0"/>
              </a:rPr>
              <a:t>: Numero pazienti con ricovero ordinario o </a:t>
            </a:r>
            <a:r>
              <a:rPr lang="it-IT" sz="2100" dirty="0" err="1">
                <a:solidFill>
                  <a:prstClr val="white"/>
                </a:solidFill>
                <a:latin typeface="Calibri"/>
                <a:cs typeface="Tahoma" pitchFamily="34" charset="0"/>
              </a:rPr>
              <a:t>day</a:t>
            </a:r>
            <a:r>
              <a:rPr lang="it-IT" sz="2100" dirty="0">
                <a:solidFill>
                  <a:prstClr val="white"/>
                </a:solidFill>
                <a:latin typeface="Calibri"/>
                <a:cs typeface="Tahoma" pitchFamily="34" charset="0"/>
              </a:rPr>
              <a:t> 		 hospital</a:t>
            </a:r>
          </a:p>
        </p:txBody>
      </p:sp>
    </p:spTree>
    <p:extLst>
      <p:ext uri="{BB962C8B-B14F-4D97-AF65-F5344CB8AC3E}">
        <p14:creationId xmlns:p14="http://schemas.microsoft.com/office/powerpoint/2010/main" val="79003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CasellaDiTesto 7"/>
          <p:cNvSpPr txBox="1">
            <a:spLocks noChangeArrowheads="1"/>
          </p:cNvSpPr>
          <p:nvPr/>
        </p:nvSpPr>
        <p:spPr bwMode="auto">
          <a:xfrm>
            <a:off x="1143000" y="19711"/>
            <a:ext cx="6858000" cy="65114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OSPEDALIZZAZIONE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62381" y="4158846"/>
            <a:ext cx="660407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Colombo GL,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Agabiti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-Rosei E,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Margonato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A, Mencacci C,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Montecucco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CM, et al. (2013)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Generic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vs.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Brand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for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Six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Reference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Drugs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: 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Retrospective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Claims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Data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Study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from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Five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Local Healthcare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Units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in the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Lombardy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Region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Italy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PLoS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ONE 8(12): e82990.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4" y="699542"/>
            <a:ext cx="88321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250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CasellaDiTesto 7"/>
          <p:cNvSpPr txBox="1">
            <a:spLocks noChangeArrowheads="1"/>
          </p:cNvSpPr>
          <p:nvPr/>
        </p:nvSpPr>
        <p:spPr bwMode="auto">
          <a:xfrm>
            <a:off x="1143000" y="2113425"/>
            <a:ext cx="6858000" cy="65114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MORTALITA’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1325167" y="3813572"/>
            <a:ext cx="6487715" cy="41549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u="sng">
                <a:solidFill>
                  <a:srgbClr val="FFFFFF"/>
                </a:solidFill>
                <a:cs typeface="Tahoma" pitchFamily="34" charset="0"/>
              </a:rPr>
              <a:t>Indicatore</a:t>
            </a:r>
            <a:r>
              <a:rPr lang="it-IT" altLang="it-IT" sz="2100">
                <a:solidFill>
                  <a:srgbClr val="FFFFFF"/>
                </a:solidFill>
                <a:cs typeface="Tahoma" pitchFamily="34" charset="0"/>
              </a:rPr>
              <a:t>: Numero pazienti deceduti</a:t>
            </a:r>
          </a:p>
        </p:txBody>
      </p:sp>
    </p:spTree>
    <p:extLst>
      <p:ext uri="{BB962C8B-B14F-4D97-AF65-F5344CB8AC3E}">
        <p14:creationId xmlns:p14="http://schemas.microsoft.com/office/powerpoint/2010/main" val="2248018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CasellaDiTesto 7"/>
          <p:cNvSpPr txBox="1">
            <a:spLocks noChangeArrowheads="1"/>
          </p:cNvSpPr>
          <p:nvPr/>
        </p:nvSpPr>
        <p:spPr bwMode="auto">
          <a:xfrm>
            <a:off x="1143000" y="55430"/>
            <a:ext cx="6858000" cy="65114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rgbClr val="FFFFFF"/>
                </a:solidFill>
                <a:cs typeface="Times New Roman" pitchFamily="18" charset="0"/>
                <a:sym typeface="Arial" pitchFamily="34" charset="0"/>
              </a:rPr>
              <a:t>MORTALITA’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62381" y="4143435"/>
            <a:ext cx="660407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Colombo GL,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Agabiti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-Rosei E,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Margonato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A, Mencacci C,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Montecucco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CM, et al. (2013)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Generic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vs. Off-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Patent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Brand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Medicines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for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Six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Reference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Drugs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: 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Retrospective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Claims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Data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Study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from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Five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Local Healthcare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Units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in the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Lombardy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Region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Italy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sz="1050" dirty="0" err="1">
                <a:solidFill>
                  <a:srgbClr val="000000"/>
                </a:solidFill>
                <a:latin typeface="Arial" pitchFamily="34" charset="0"/>
              </a:rPr>
              <a:t>PLoS</a:t>
            </a:r>
            <a:r>
              <a:rPr lang="it-IT" altLang="it-IT" sz="1050" dirty="0">
                <a:solidFill>
                  <a:srgbClr val="000000"/>
                </a:solidFill>
                <a:latin typeface="Arial" pitchFamily="34" charset="0"/>
              </a:rPr>
              <a:t> ONE 8(12): e82990.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" y="699542"/>
            <a:ext cx="889670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18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asellaDiTesto 2"/>
          <p:cNvSpPr txBox="1">
            <a:spLocks noChangeArrowheads="1"/>
          </p:cNvSpPr>
          <p:nvPr/>
        </p:nvSpPr>
        <p:spPr bwMode="auto">
          <a:xfrm>
            <a:off x="1469732" y="273993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cs typeface="Arial" charset="0"/>
              </a:rPr>
              <a:t>Ipertensione- </a:t>
            </a:r>
            <a:r>
              <a:rPr lang="it-IT" sz="2400" b="1" dirty="0" err="1">
                <a:cs typeface="Arial" charset="0"/>
              </a:rPr>
              <a:t>amplodipina</a:t>
            </a:r>
            <a:r>
              <a:rPr lang="it-IT" sz="2400" b="1" dirty="0">
                <a:cs typeface="Arial" charset="0"/>
              </a:rPr>
              <a:t>- sostituibilità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1469733" y="896816"/>
          <a:ext cx="4130969" cy="195744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413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2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Generico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2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aziende generico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ASL LECCO</a:t>
                      </a:r>
                      <a:endParaRPr lang="it-IT" sz="12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PAVIA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0.24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BERGAMO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0.15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MILANO CITTA’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MELEGNANO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0.23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asellaDiTesto 24"/>
          <p:cNvSpPr txBox="1">
            <a:spLocks noChangeArrowheads="1"/>
          </p:cNvSpPr>
          <p:nvPr/>
        </p:nvSpPr>
        <p:spPr bwMode="auto">
          <a:xfrm>
            <a:off x="5772150" y="1076326"/>
            <a:ext cx="2114550" cy="15465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paziente ogni 100 esitazioni cambia 24 volte l’azienda produttrice, vale a dire, sostituisce il farmaco generico 1 volta ogni 4 esitazioni</a:t>
            </a:r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076575" y="1349284"/>
            <a:ext cx="685800" cy="2286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cxnSp>
        <p:nvCxnSpPr>
          <p:cNvPr id="21" name="Connettore 2 20"/>
          <p:cNvCxnSpPr/>
          <p:nvPr/>
        </p:nvCxnSpPr>
        <p:spPr>
          <a:xfrm>
            <a:off x="3743325" y="1647825"/>
            <a:ext cx="2000250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 rot="5400000">
            <a:off x="4211462" y="-165030"/>
            <a:ext cx="738664" cy="662940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it-IT" b="1" dirty="0">
                <a:ea typeface="ＭＳ Ｐゴシック" pitchFamily="34" charset="-128"/>
                <a:cs typeface="Arial" charset="0"/>
              </a:rPr>
              <a:t>Correlazione con visite specialistica e numero di aziende farmaceutiche</a:t>
            </a:r>
            <a:endParaRPr lang="it-IT" dirty="0"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/>
          </p:nvPr>
        </p:nvGraphicFramePr>
        <p:xfrm>
          <a:off x="1469732" y="3445078"/>
          <a:ext cx="6416967" cy="1623886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96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1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Correlazione con </a:t>
                      </a:r>
                      <a:r>
                        <a:rPr lang="it-IT" sz="1100" b="1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100" b="1" kern="12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medio vis. spec.</a:t>
                      </a:r>
                      <a:endParaRPr lang="it-IT" sz="1100" b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Correlazione</a:t>
                      </a:r>
                      <a:r>
                        <a:rPr lang="it-IT" sz="1100" b="1" kern="12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it-IT" sz="1100" b="1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aziende generico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ASL LECCO</a:t>
                      </a:r>
                      <a:endParaRPr lang="it-IT" sz="11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-0.018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N.S.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0.553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PAVIA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-0.002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N.S.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0.594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BERGAMO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-0.001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N.S.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0.556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MILANO CITTA’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-0.019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0.0030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0.608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MELEGNANO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-0.012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N.S.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0.625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010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43559" y="336153"/>
            <a:ext cx="6048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Dislipidemia-</a:t>
            </a:r>
            <a:r>
              <a:rPr lang="it-IT" sz="2400" b="1" dirty="0" err="1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simvastatina</a:t>
            </a: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- sostituibilità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228850" y="914401"/>
          <a:ext cx="4677794" cy="1714293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Generico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2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aziende generico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ASL LECCO</a:t>
                      </a:r>
                      <a:endParaRPr lang="it-IT" sz="12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0.15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PAVIA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0.25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20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BERGAMO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MILANO CITTA’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19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MELEGNANO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0.23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 rot="5400000">
            <a:off x="4202669" y="-231949"/>
            <a:ext cx="738664" cy="662940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it-IT" b="1" dirty="0">
                <a:ea typeface="ＭＳ Ｐゴシック" pitchFamily="34" charset="-128"/>
                <a:cs typeface="Arial" charset="0"/>
              </a:rPr>
              <a:t>Correlazione con visite specialistiche e numero di  aziende farmaceutiche</a:t>
            </a:r>
            <a:endParaRPr lang="it-IT" dirty="0"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354015" y="3397189"/>
          <a:ext cx="6404318" cy="1655635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88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1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Correlazione con </a:t>
                      </a:r>
                      <a:r>
                        <a:rPr lang="it-IT" sz="1100" b="1" kern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100" b="1" kern="1200" baseline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medio vis. spec.</a:t>
                      </a:r>
                      <a:endParaRPr lang="it-IT" sz="11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Correlazione</a:t>
                      </a:r>
                      <a:r>
                        <a:rPr lang="it-IT" sz="1100" b="1" kern="1200" baseline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it-IT" sz="1100" b="1" kern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aziende generico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ASL LECCO</a:t>
                      </a:r>
                      <a:endParaRPr lang="it-IT" sz="11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-0.004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N.S.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0.480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PAVIA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0.025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0.0207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0.497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BERGAMO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0.021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0.0122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0.461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MILANO CITTA’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0.021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0.0017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0.528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ASL MELEGNANO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0.018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N.S.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0.521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&lt; 0.0001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30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8" y="610791"/>
            <a:ext cx="6793706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12524" y="4651146"/>
            <a:ext cx="5393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Colombo GL, et al., Impact of substitution among generic drugs on persistence and adherence: A retrospective claims</a:t>
            </a:r>
          </a:p>
          <a:p>
            <a:r>
              <a:rPr lang="en-GB" sz="750" dirty="0"/>
              <a:t>data study from 2 Local Healthcare Units in the Lombardy Region of Italy, Atherosclerosis Supplements (2016), </a:t>
            </a:r>
          </a:p>
        </p:txBody>
      </p:sp>
    </p:spTree>
    <p:extLst>
      <p:ext uri="{BB962C8B-B14F-4D97-AF65-F5344CB8AC3E}">
        <p14:creationId xmlns:p14="http://schemas.microsoft.com/office/powerpoint/2010/main" val="7935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470"/>
            <a:ext cx="8280920" cy="1004888"/>
          </a:xfrm>
        </p:spPr>
        <p:txBody>
          <a:bodyPr>
            <a:normAutofit fontScale="90000"/>
          </a:bodyPr>
          <a:lstStyle/>
          <a:p>
            <a:r>
              <a:rPr lang="it-IT" sz="3000" b="1" dirty="0"/>
              <a:t>Spesa sanitaria in percentuale del PIL </a:t>
            </a:r>
            <a:br>
              <a:rPr lang="it-IT" sz="3000" b="1" dirty="0"/>
            </a:br>
            <a:r>
              <a:rPr lang="it-IT" sz="3000" b="1" dirty="0"/>
              <a:t>nei paesi OCSE (anno 2015)</a:t>
            </a:r>
            <a:endParaRPr lang="en-GB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28544"/>
            <a:ext cx="6336704" cy="41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2BD5D9A-D8AC-43CA-A3F8-169146F52143}"/>
              </a:ext>
            </a:extLst>
          </p:cNvPr>
          <p:cNvSpPr/>
          <p:nvPr/>
        </p:nvSpPr>
        <p:spPr>
          <a:xfrm flipH="1" flipV="1">
            <a:off x="4644008" y="4371950"/>
            <a:ext cx="216024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77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7935" y="152296"/>
            <a:ext cx="6480425" cy="1004888"/>
          </a:xfrm>
        </p:spPr>
        <p:txBody>
          <a:bodyPr>
            <a:normAutofit fontScale="90000"/>
          </a:bodyPr>
          <a:lstStyle/>
          <a:p>
            <a:r>
              <a:rPr lang="en-US" sz="2325" b="1" dirty="0"/>
              <a:t>Adherence to treatment stratified by generic substitution class, therapeutic area and by ASL</a:t>
            </a:r>
            <a:br>
              <a:rPr lang="en-US" sz="2400" dirty="0"/>
            </a:br>
            <a:r>
              <a:rPr lang="en-US" sz="975" dirty="0"/>
              <a:t>Source: </a:t>
            </a:r>
            <a:r>
              <a:rPr lang="en-GB" sz="1050" dirty="0"/>
              <a:t>Colombo GL, et al., 2016</a:t>
            </a:r>
            <a:endParaRPr lang="it-IT" sz="975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1722117" y="1133224"/>
          <a:ext cx="5238630" cy="3883131"/>
        </p:xfrm>
        <a:graphic>
          <a:graphicData uri="http://schemas.openxmlformats.org/drawingml/2006/table">
            <a:tbl>
              <a:tblPr firstRow="1" firstCol="1" bandRow="1"/>
              <a:tblGrid>
                <a:gridCol w="96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MPR 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ASL</a:t>
                      </a:r>
                      <a:r>
                        <a:rPr lang="it-IT" sz="70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BERGAMO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ASL PAVIA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THERAPEUTIC AREA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SUBSTITUTION FREQUENCY CLASSES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SD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SD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605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457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595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257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232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117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241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0.50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184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0.30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5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DYSLIPIDEMIA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430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586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0.59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561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0.58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465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0.67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0.52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251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0.53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732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0.46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643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0.49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66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0.09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384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429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537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441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5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OSTEOPOROSIS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0.09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0.05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05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PSYCHIATRY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0.09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0.07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139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130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0.91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0.16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131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0.82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0.24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06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326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0.78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0.25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280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0.78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0.28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024902" y="1240605"/>
            <a:ext cx="562510" cy="3829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ttangolo 6"/>
          <p:cNvSpPr/>
          <p:nvPr/>
        </p:nvSpPr>
        <p:spPr>
          <a:xfrm>
            <a:off x="5749676" y="1252164"/>
            <a:ext cx="562510" cy="3829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821390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47" y="729516"/>
            <a:ext cx="4967672" cy="301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5" name="CasellaDiTesto 4"/>
          <p:cNvSpPr txBox="1"/>
          <p:nvPr/>
        </p:nvSpPr>
        <p:spPr>
          <a:xfrm>
            <a:off x="1350864" y="130678"/>
            <a:ext cx="6434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Analisi sostituzione orizzontale/aderenza* per area terapeutica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885036" y="3746841"/>
            <a:ext cx="5820543" cy="981038"/>
            <a:chOff x="456515" y="4873412"/>
            <a:chExt cx="8178935" cy="1354493"/>
          </a:xfrm>
        </p:grpSpPr>
        <p:sp>
          <p:nvSpPr>
            <p:cNvPr id="8" name="Rettangolo 7"/>
            <p:cNvSpPr/>
            <p:nvPr/>
          </p:nvSpPr>
          <p:spPr>
            <a:xfrm>
              <a:off x="498546" y="4900701"/>
              <a:ext cx="8136904" cy="12226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56515" y="4873412"/>
              <a:ext cx="8136905" cy="135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dirty="0"/>
                <a:t>*Effettiva attuazione della prescrizione terapeutica del medico, rispetto ai tempi, al dosaggio e alla frequenza dell’assunzione della terapia. </a:t>
              </a:r>
              <a:endParaRPr lang="it-IT" sz="825" dirty="0">
                <a:solidFill>
                  <a:srgbClr val="000000"/>
                </a:solidFill>
                <a:latin typeface="Arial"/>
              </a:endParaRPr>
            </a:p>
            <a:p>
              <a:endParaRPr lang="it-IT" sz="825" dirty="0">
                <a:solidFill>
                  <a:srgbClr val="000000"/>
                </a:solidFill>
                <a:latin typeface="Arial"/>
              </a:endParaRPr>
            </a:p>
            <a:p>
              <a:pPr algn="just"/>
              <a:r>
                <a:rPr lang="it-IT" sz="825" u="sng" dirty="0">
                  <a:solidFill>
                    <a:srgbClr val="000000"/>
                  </a:solidFill>
                  <a:latin typeface="Arial"/>
                </a:rPr>
                <a:t>Tecniche di analisi</a:t>
              </a:r>
              <a:r>
                <a:rPr lang="it-IT" sz="825" dirty="0">
                  <a:solidFill>
                    <a:srgbClr val="000000"/>
                  </a:solidFill>
                  <a:latin typeface="Arial"/>
                </a:rPr>
                <a:t>: </a:t>
              </a:r>
              <a:r>
                <a:rPr lang="it-IT" sz="825" dirty="0" err="1">
                  <a:solidFill>
                    <a:srgbClr val="000000"/>
                  </a:solidFill>
                  <a:latin typeface="Arial"/>
                </a:rPr>
                <a:t>Medical</a:t>
              </a:r>
              <a:r>
                <a:rPr lang="it-IT" sz="825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it-IT" sz="825" dirty="0" err="1">
                  <a:solidFill>
                    <a:srgbClr val="000000"/>
                  </a:solidFill>
                  <a:latin typeface="Arial"/>
                </a:rPr>
                <a:t>Possession</a:t>
              </a:r>
              <a:r>
                <a:rPr lang="it-IT" sz="825" dirty="0">
                  <a:solidFill>
                    <a:srgbClr val="000000"/>
                  </a:solidFill>
                  <a:latin typeface="Arial"/>
                </a:rPr>
                <a:t> Rate (</a:t>
              </a:r>
              <a:r>
                <a:rPr lang="it-IT" sz="825" dirty="0">
                  <a:solidFill>
                    <a:srgbClr val="23A3FF"/>
                  </a:solidFill>
                  <a:latin typeface="Arial"/>
                </a:rPr>
                <a:t>MPR</a:t>
              </a:r>
              <a:r>
                <a:rPr lang="it-IT" sz="825" dirty="0">
                  <a:solidFill>
                    <a:srgbClr val="000000"/>
                  </a:solidFill>
                  <a:latin typeface="Arial"/>
                </a:rPr>
                <a:t>). tramite il </a:t>
              </a:r>
              <a:r>
                <a:rPr lang="it-IT" sz="825" dirty="0"/>
                <a:t>rapporto tra le unità di trattamento dispensate durante il periodo di follow-up e la durata del follow-up stesso, e corrisponde alla proporzione di giornate coperte dal trattamento nel periodo di follow-up considerato.</a:t>
              </a:r>
            </a:p>
            <a:p>
              <a:pPr algn="just"/>
              <a:r>
                <a:rPr lang="it-IT" sz="825" dirty="0"/>
                <a:t>Il periodo di follow-up per il calcolo dell’aderenza è pari al periodo di persistenza di ciascun paziente.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1660544" y="369316"/>
            <a:ext cx="18966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Source: </a:t>
            </a:r>
            <a:r>
              <a:rPr lang="en-GB" sz="900" dirty="0"/>
              <a:t>Colombo GL, et al., 2016</a:t>
            </a:r>
          </a:p>
        </p:txBody>
      </p:sp>
    </p:spTree>
    <p:extLst>
      <p:ext uri="{BB962C8B-B14F-4D97-AF65-F5344CB8AC3E}">
        <p14:creationId xmlns:p14="http://schemas.microsoft.com/office/powerpoint/2010/main" val="1466139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6328" y="200349"/>
            <a:ext cx="2458092" cy="1394714"/>
          </a:xfrm>
        </p:spPr>
        <p:txBody>
          <a:bodyPr>
            <a:normAutofit fontScale="90000"/>
          </a:bodyPr>
          <a:lstStyle/>
          <a:p>
            <a:pPr algn="l"/>
            <a:r>
              <a:rPr lang="it-IT" sz="2025" b="1" dirty="0"/>
              <a:t>Analisi sostituzione orizzontale/aderenza per area terapeutica </a:t>
            </a:r>
            <a:br>
              <a:rPr lang="it-IT" sz="1350" dirty="0"/>
            </a:br>
            <a:br>
              <a:rPr lang="it-IT" sz="1350" dirty="0"/>
            </a:br>
            <a:r>
              <a:rPr lang="en-US" sz="975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Source: </a:t>
            </a:r>
            <a:r>
              <a:rPr lang="fr-FR" sz="975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Source: Colombo GL, et al., 2016</a:t>
            </a:r>
            <a:br>
              <a:rPr lang="fr-FR" sz="13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it-IT" sz="1350" dirty="0"/>
          </a:p>
        </p:txBody>
      </p:sp>
      <p:pic>
        <p:nvPicPr>
          <p:cNvPr id="3" name="Immagine 2" descr="image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36" y="169630"/>
            <a:ext cx="3896630" cy="23617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" name="Immagine 3" descr="image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47" y="2602056"/>
            <a:ext cx="3929630" cy="23821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49026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2523" y="183118"/>
            <a:ext cx="6488131" cy="1004888"/>
          </a:xfrm>
        </p:spPr>
        <p:txBody>
          <a:bodyPr>
            <a:noAutofit/>
          </a:bodyPr>
          <a:lstStyle/>
          <a:p>
            <a:r>
              <a:rPr lang="en-US" sz="2100" b="1" dirty="0"/>
              <a:t>Persistence of treatment stratified by generic substitution class, therapeutic area and by ASL</a:t>
            </a:r>
            <a:br>
              <a:rPr lang="en-US" sz="2400" dirty="0"/>
            </a:br>
            <a:r>
              <a:rPr lang="en-US" sz="1050" dirty="0"/>
              <a:t>Source: </a:t>
            </a:r>
            <a:r>
              <a:rPr lang="en-GB" sz="1050" dirty="0"/>
              <a:t>Colombo GL, et al., 2016</a:t>
            </a:r>
            <a:endParaRPr lang="it-IT" sz="24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1853111" y="1226529"/>
          <a:ext cx="5130752" cy="3773582"/>
        </p:xfrm>
        <a:graphic>
          <a:graphicData uri="http://schemas.openxmlformats.org/drawingml/2006/table">
            <a:tbl>
              <a:tblPr firstRow="1" firstCol="1" bandRow="1"/>
              <a:tblGrid>
                <a:gridCol w="88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PERSISTENCE (days)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ASL</a:t>
                      </a:r>
                      <a:r>
                        <a:rPr lang="it-IT" sz="70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BERGAMO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ASL PAVIA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THERAPEUTIC AREA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SUBSTITUTION FREQUENCY CLASSES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SD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SD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9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605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984.64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212.29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457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988.50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263.98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595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851.60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316.78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867.90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344.50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782.51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359.58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257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694.99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398.36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232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605.50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413.74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117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747.40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401.98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241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310.51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315.76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184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352.60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355.20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09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DYSLIPIDEMIA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430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980.66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209.82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890.48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319.53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586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820.88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311.35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561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758.15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376.38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750.85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348.65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465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615.14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400.90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585.23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401.08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251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595.97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412.08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732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371.79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357.76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643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407.06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374.70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893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1021.12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196.89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384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988.09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302.92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429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882.48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314.32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537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817.60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366.28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782.72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364.22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710.08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396.75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615.38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406.90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696.23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405.76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441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401.58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374.06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598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448.23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381.11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09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OSTEOPOROSIS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969.28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218.82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817.51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350.82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710.52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345.12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734.36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359.42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710.76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353.06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515.17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410.43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503.00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377.09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514.81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391.46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367.63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343.12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375.24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331.00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709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PSYCHIATRY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(1%-15%)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815.07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291.03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841.30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354.41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(15%-30%)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106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566.19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326.88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139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660.93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399.34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(30%-45%)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96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481.77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360.16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130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457.92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320.43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(45%-60%)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131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320.36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280.15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85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359.11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338.91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kern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(≥60%)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326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197.78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171.33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280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  <a:ea typeface="Calibri"/>
                          <a:cs typeface="Arial"/>
                        </a:rPr>
                        <a:t>247.45</a:t>
                      </a:r>
                      <a:endParaRPr lang="it-IT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Calibri"/>
                          <a:ea typeface="Calibri"/>
                          <a:cs typeface="Arial"/>
                        </a:rPr>
                        <a:t>252.37</a:t>
                      </a:r>
                      <a:endParaRPr lang="it-IT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8" marR="430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4101957" y="1240605"/>
            <a:ext cx="562510" cy="3829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Rettangolo 5"/>
          <p:cNvSpPr/>
          <p:nvPr/>
        </p:nvSpPr>
        <p:spPr>
          <a:xfrm>
            <a:off x="5757381" y="1236753"/>
            <a:ext cx="562510" cy="3829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404843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chemeClr val="tx1"/>
                </a:solidFill>
              </a:rPr>
              <a:t>Discussione</a:t>
            </a: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(1)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idx="1"/>
          </p:nvPr>
        </p:nvSpPr>
        <p:spPr>
          <a:xfrm>
            <a:off x="683568" y="1059582"/>
            <a:ext cx="7345363" cy="37723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it-IT" altLang="it-IT" sz="2100" dirty="0"/>
              <a:t>L’ingresso dei farmaci equivalenti (o generici) nel mercato Farmaceutico mondiale è un fenomeno di notevole interesse in termini economico-sociali,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t-IT" altLang="it-IT" sz="1950" dirty="0"/>
              <a:t>che ha modificato significativamente sia le strategie aziendali, sia i comportamenti di tutti gli attori coinvolti nella spesa sanitaria e nella prescrizione dei farmaci.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it-IT" altLang="it-IT" sz="2100" dirty="0"/>
              <a:t>Dal lato socio economico il farmaco equivalente è quindi uno strumento che porta ad ottenere la medesima efficacia terapeutica, migliorando però l’impatto sui </a:t>
            </a:r>
            <a:r>
              <a:rPr lang="it-IT" altLang="it-IT" sz="2100" i="1" dirty="0" err="1"/>
              <a:t>payers</a:t>
            </a:r>
            <a:r>
              <a:rPr lang="it-IT" altLang="it-IT" sz="2100" dirty="0"/>
              <a:t> (ossia sui ns. sistemi sanitari).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it-IT" altLang="it-IT" sz="2100" dirty="0"/>
              <a:t>I farmaci «</a:t>
            </a:r>
            <a:r>
              <a:rPr lang="it-IT" altLang="it-IT" sz="2100" dirty="0" err="1"/>
              <a:t>branded</a:t>
            </a:r>
            <a:r>
              <a:rPr lang="it-IT" altLang="it-IT" sz="2100" dirty="0"/>
              <a:t>» a brevetto scaduto rappresentano ad oggi in Italia oltre la metà del consumo territoriale (75%) e circa il 24% della spesa,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t-IT" altLang="it-IT" sz="1950" dirty="0"/>
              <a:t>anche se la maggiore prescrizione si concentra ancora sui prodotti </a:t>
            </a:r>
            <a:r>
              <a:rPr lang="it-IT" altLang="it-IT" sz="1950" dirty="0" err="1"/>
              <a:t>branded</a:t>
            </a:r>
            <a:r>
              <a:rPr lang="it-IT" altLang="it-IT" sz="1950" dirty="0"/>
              <a:t> a differenza di quanto avviene in altri Paesi europei dove si privilegia il farmaco equivalente puro (</a:t>
            </a:r>
            <a:r>
              <a:rPr lang="it-IT" altLang="it-IT" sz="1950" dirty="0" err="1"/>
              <a:t>unbranded</a:t>
            </a:r>
            <a:r>
              <a:rPr lang="it-IT" altLang="it-IT" sz="1950" dirty="0"/>
              <a:t>).</a:t>
            </a:r>
            <a:endParaRPr lang="it-IT" sz="1950" dirty="0"/>
          </a:p>
        </p:txBody>
      </p:sp>
    </p:spTree>
    <p:extLst>
      <p:ext uri="{BB962C8B-B14F-4D97-AF65-F5344CB8AC3E}">
        <p14:creationId xmlns:p14="http://schemas.microsoft.com/office/powerpoint/2010/main" val="11073594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83022" y="123478"/>
            <a:ext cx="7345362" cy="1004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chemeClr val="tx1"/>
                </a:solidFill>
              </a:rPr>
              <a:t>Discussione</a:t>
            </a: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(2)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70423"/>
            <a:ext cx="7345363" cy="3777591"/>
          </a:xfrm>
        </p:spPr>
        <p:txBody>
          <a:bodyPr>
            <a:normAutofit fontScale="77500" lnSpcReduction="20000"/>
          </a:bodyPr>
          <a:lstStyle/>
          <a:p>
            <a:pPr marL="257175" lvl="1" indent="-257175">
              <a:lnSpc>
                <a:spcPct val="90000"/>
              </a:lnSpc>
              <a:spcBef>
                <a:spcPts val="150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it-IT" sz="2025" dirty="0"/>
              <a:t>Paesi che hanno da subito appoggiato i farmaci equivalenti puri </a:t>
            </a:r>
            <a:r>
              <a:rPr lang="it-IT" altLang="it-IT" sz="2025" dirty="0"/>
              <a:t>(</a:t>
            </a:r>
            <a:r>
              <a:rPr lang="it-IT" altLang="it-IT" sz="2025" dirty="0" err="1"/>
              <a:t>unbranded</a:t>
            </a:r>
            <a:r>
              <a:rPr lang="it-IT" altLang="it-IT" sz="2025" dirty="0"/>
              <a:t>) </a:t>
            </a:r>
            <a:r>
              <a:rPr lang="it-IT" sz="2025" dirty="0"/>
              <a:t>si sono trovati ad avere un mercato decisamente progredito e hanno così favorito un notevole risparmio della spesa farmaceutica nazionale. </a:t>
            </a:r>
          </a:p>
          <a:p>
            <a:pPr marL="428625" lvl="2" indent="-257175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sz="1875" dirty="0"/>
              <a:t>Il semplice stimolo dal lato dell’offerta non è stato tuttavia sempre sufficiente a permettere una buona diffusione del farmaco equivalente; solo le nazioni che hanno seguito con una politica riguardante anche il lato della domanda (ossia paziente e medico </a:t>
            </a:r>
            <a:r>
              <a:rPr lang="it-IT" sz="1875" dirty="0" err="1"/>
              <a:t>prescrittore</a:t>
            </a:r>
            <a:r>
              <a:rPr lang="it-IT" sz="1875" dirty="0"/>
              <a:t>), sono riuscite ad aumentare la cultura a favore del farmaco equivalente puro (</a:t>
            </a:r>
            <a:r>
              <a:rPr lang="it-IT" sz="1875" i="1" dirty="0" err="1"/>
              <a:t>unbranded</a:t>
            </a:r>
            <a:r>
              <a:rPr lang="it-IT" sz="1875" dirty="0"/>
              <a:t>) ed incrementare la vendita di farmaci equivalenti.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it-IT" altLang="it-IT" sz="2100" dirty="0"/>
              <a:t>La presenza infine di una quota percentuale maggiore di farmaci equivalenti consentirà di attuare delle strategie di appropriate di contenimento e razionalizzazione della spesa farmaceutica pubblica.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it-IT" altLang="it-IT" sz="2100" dirty="0"/>
              <a:t>Attraverso lo sviluppo dei farmaci equivalenti puri (</a:t>
            </a:r>
            <a:r>
              <a:rPr lang="it-IT" altLang="it-IT" sz="2100" dirty="0" err="1"/>
              <a:t>unbranded</a:t>
            </a:r>
            <a:r>
              <a:rPr lang="it-IT" altLang="it-IT" sz="2100" dirty="0"/>
              <a:t>) è quindi possibile ottenere la nascita nel mercato farmaceutico di un mercato concorrenziale i cui benefici e le potenzialità di risparmio, come di seguito riportato, saranno immediatamente evidenti sia per i cittadini sia per i sistemi sanitari pubblici.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4206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175049B8-DA49-492E-8FEF-2D691A8F9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7494"/>
            <a:ext cx="7345362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Conclusioni: </a:t>
            </a:r>
            <a:b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prossime sfide della sanità Lombarda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25585113-D476-49F5-96D4-42C7E369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1590"/>
            <a:ext cx="8064896" cy="39604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it-IT" altLang="it-IT" dirty="0"/>
              <a:t>Il problema prioritario dei moderni sistemi sanitari: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scarsità di risorse disponibili a fronte della generale e crescente domanda di salute</a:t>
            </a:r>
          </a:p>
          <a:p>
            <a:r>
              <a:rPr lang="it-IT" dirty="0"/>
              <a:t>Nello scenario economico-finanziario attuale risulta opportuno recuperare tutte le risorse economiche sprecate </a:t>
            </a:r>
          </a:p>
          <a:p>
            <a:pPr lvl="1"/>
            <a:r>
              <a:rPr lang="it-IT" dirty="0"/>
              <a:t>Attraverso una efficace </a:t>
            </a:r>
            <a:r>
              <a:rPr lang="it-IT" b="1" dirty="0"/>
              <a:t>lotta agli sprechi e alle inefficienze</a:t>
            </a:r>
            <a:r>
              <a:rPr lang="it-IT" dirty="0"/>
              <a:t>, e alla revisione della </a:t>
            </a:r>
            <a:r>
              <a:rPr lang="it-IT" dirty="0" err="1"/>
              <a:t>governance</a:t>
            </a:r>
            <a:r>
              <a:rPr lang="it-IT" dirty="0"/>
              <a:t> farmaceutica, all’attuazione della centralizzazione degli acquisti, all’informatizzazione e digitalizzazione del SSN, alla revisione delle procedure di convenzionamento e accreditamento, alla </a:t>
            </a:r>
            <a:r>
              <a:rPr lang="it-IT" b="1" dirty="0"/>
              <a:t>lotta alla corruzione e alla promozione della trasparenza</a:t>
            </a:r>
          </a:p>
          <a:p>
            <a:pPr lvl="1"/>
            <a:r>
              <a:rPr lang="it-IT" altLang="it-IT" b="1" dirty="0">
                <a:solidFill>
                  <a:srgbClr val="FF0000"/>
                </a:solidFill>
              </a:rPr>
              <a:t>In sanità tutti i processi </a:t>
            </a:r>
            <a:r>
              <a:rPr lang="it-IT" altLang="it-IT" dirty="0"/>
              <a:t>(clinici, organizzativi, amministrativi…ecc.) </a:t>
            </a:r>
            <a:r>
              <a:rPr lang="it-IT" altLang="it-IT" b="1" dirty="0">
                <a:solidFill>
                  <a:srgbClr val="FF0000"/>
                </a:solidFill>
              </a:rPr>
              <a:t>che non migliorano lo stato di salute delle persone generano sprechi</a:t>
            </a:r>
            <a:r>
              <a:rPr lang="it-IT" altLang="it-IT" dirty="0"/>
              <a:t>, anche se la loro esistenza è motivata da nobili motivazioni (occupazione, qualità percepita…ecc.).</a:t>
            </a:r>
          </a:p>
          <a:p>
            <a:r>
              <a:rPr lang="it-IT" b="1" dirty="0"/>
              <a:t>CONVIENE</a:t>
            </a:r>
            <a:r>
              <a:rPr lang="it-IT" dirty="0"/>
              <a:t> ed </a:t>
            </a:r>
            <a:r>
              <a:rPr lang="it-IT" b="1" dirty="0"/>
              <a:t>OCCORRE</a:t>
            </a:r>
            <a:r>
              <a:rPr lang="it-IT" dirty="0"/>
              <a:t> affrontare le prossime sfide ed il problema del cambio generazionale con «</a:t>
            </a:r>
            <a:r>
              <a:rPr lang="it-IT" b="1" dirty="0"/>
              <a:t>una sanità di valore, che genera salute»</a:t>
            </a:r>
          </a:p>
        </p:txBody>
      </p:sp>
    </p:spTree>
    <p:extLst>
      <p:ext uri="{BB962C8B-B14F-4D97-AF65-F5344CB8AC3E}">
        <p14:creationId xmlns:p14="http://schemas.microsoft.com/office/powerpoint/2010/main" val="1513868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593224"/>
            <a:ext cx="6325539" cy="3778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...In un momento in cui le risorse sono scarse, il mio suggerimento ai diversi paesi è questo: prima di tagliare la spesa per l'assistenza sanitaria, guardate in primo luogo alle opportunità per migliorare l'efficienza. </a:t>
            </a:r>
          </a:p>
          <a:p>
            <a:pPr marL="0" indent="0" algn="just">
              <a:buNone/>
            </a:pPr>
            <a:r>
              <a:rPr lang="it-IT" sz="2000" dirty="0"/>
              <a:t>Tutti i sistemi sanitari, ovunque, potrebbero ottenere un migliore utilizzo delle risorse, </a:t>
            </a:r>
            <a:r>
              <a:rPr lang="it-IT" sz="2000" b="1" u="sng" dirty="0">
                <a:solidFill>
                  <a:srgbClr val="FF0000"/>
                </a:solidFill>
              </a:rPr>
              <a:t>attraverso migliori pratiche di acquisto, un uso più ampio di prodotti generici, migliori incentivi per fornitori o procedure amministrative o di finanziamento semplificate</a:t>
            </a:r>
            <a:r>
              <a:rPr lang="it-IT" sz="2000" dirty="0"/>
              <a:t>...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01" y="3879213"/>
            <a:ext cx="1850646" cy="114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13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895530" y="2023809"/>
            <a:ext cx="7342188" cy="459879"/>
          </a:xfrm>
        </p:spPr>
        <p:txBody>
          <a:bodyPr/>
          <a:lstStyle/>
          <a:p>
            <a:r>
              <a:rPr lang="it-IT" dirty="0"/>
              <a:t>Giorgio L. Colombo</a:t>
            </a:r>
          </a:p>
        </p:txBody>
      </p:sp>
    </p:spTree>
    <p:extLst>
      <p:ext uri="{BB962C8B-B14F-4D97-AF65-F5344CB8AC3E}">
        <p14:creationId xmlns:p14="http://schemas.microsoft.com/office/powerpoint/2010/main" val="153669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-92546"/>
            <a:ext cx="7345362" cy="1004888"/>
          </a:xfrm>
        </p:spPr>
        <p:txBody>
          <a:bodyPr>
            <a:normAutofit/>
          </a:bodyPr>
          <a:lstStyle/>
          <a:p>
            <a:r>
              <a:rPr lang="it-IT" sz="2800" b="1" dirty="0"/>
              <a:t>Spesa pro-capite 2016 nei paesi del G7</a:t>
            </a:r>
            <a:endParaRPr lang="en-GB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D7D654-2F0E-4733-9E1F-165C7DBE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94" y="627534"/>
            <a:ext cx="6233450" cy="40662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37FC2-B63F-4039-A64E-BC2249D74CEF}"/>
              </a:ext>
            </a:extLst>
          </p:cNvPr>
          <p:cNvSpPr txBox="1"/>
          <p:nvPr/>
        </p:nvSpPr>
        <p:spPr>
          <a:xfrm>
            <a:off x="1434893" y="4659982"/>
            <a:ext cx="623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OECD Reviews of Health Care Quality: Italy 2014.  </a:t>
            </a:r>
            <a:r>
              <a:rPr lang="en-US" sz="1000" dirty="0" err="1"/>
              <a:t>Disponibile</a:t>
            </a:r>
            <a:r>
              <a:rPr lang="en-US" sz="1000" dirty="0"/>
              <a:t> a: www.oecd.org/els/oecd-reviews-of-health-care-quality-italy-2014-</a:t>
            </a:r>
            <a:r>
              <a:rPr lang="it-IT" sz="1000" dirty="0"/>
              <a:t>9789264225428-en.htm. Ultimo accesso: 31 maggio 2017.</a:t>
            </a:r>
          </a:p>
        </p:txBody>
      </p:sp>
    </p:spTree>
    <p:extLst>
      <p:ext uri="{BB962C8B-B14F-4D97-AF65-F5344CB8AC3E}">
        <p14:creationId xmlns:p14="http://schemas.microsoft.com/office/powerpoint/2010/main" val="401942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79898" cy="1004888"/>
          </a:xfrm>
        </p:spPr>
        <p:txBody>
          <a:bodyPr>
            <a:noAutofit/>
          </a:bodyPr>
          <a:lstStyle/>
          <a:p>
            <a:r>
              <a:rPr lang="it-IT" sz="2400" b="1" dirty="0"/>
              <a:t>In Italia, oltre il 30%% - più di una persona ogni tre - è malato cronico di patologie come diabete, bronchite cronica e/o malattie connesse all’età avanzata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2" y="1591684"/>
            <a:ext cx="8679898" cy="341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0123" y="4948014"/>
            <a:ext cx="8147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Fonti: Elaborazioni ADL su Dati Istat 2012 , *«Conferenza italiana sull’accesso alle cure nelle malattie croniche» 2010</a:t>
            </a:r>
          </a:p>
        </p:txBody>
      </p:sp>
    </p:spTree>
    <p:extLst>
      <p:ext uri="{BB962C8B-B14F-4D97-AF65-F5344CB8AC3E}">
        <p14:creationId xmlns:p14="http://schemas.microsoft.com/office/powerpoint/2010/main" val="134274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428750" y="176213"/>
            <a:ext cx="6478191" cy="800100"/>
          </a:xfrm>
        </p:spPr>
        <p:txBody>
          <a:bodyPr>
            <a:normAutofit/>
          </a:bodyPr>
          <a:lstStyle/>
          <a:p>
            <a:r>
              <a:rPr lang="it-IT" altLang="it-IT" sz="2100" b="1" dirty="0"/>
              <a:t>% popolazione in Regione Lombardia</a:t>
            </a:r>
            <a:br>
              <a:rPr lang="it-IT" altLang="it-IT" sz="2100" b="1" dirty="0"/>
            </a:br>
            <a:r>
              <a:rPr lang="it-IT" altLang="it-IT" sz="2100" b="1" dirty="0"/>
              <a:t>tra cronici e non consumatori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89" y="890431"/>
            <a:ext cx="5695823" cy="39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CasellaDiTesto 3"/>
          <p:cNvSpPr txBox="1">
            <a:spLocks noChangeArrowheads="1"/>
          </p:cNvSpPr>
          <p:nvPr/>
        </p:nvSpPr>
        <p:spPr bwMode="auto">
          <a:xfrm>
            <a:off x="-1252538" y="4858346"/>
            <a:ext cx="4791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3200">
                <a:solidFill>
                  <a:srgbClr val="00007E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>
                <a:solidFill>
                  <a:srgbClr val="00007E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»"/>
              <a:defRPr sz="2400">
                <a:solidFill>
                  <a:srgbClr val="00007E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2000">
                <a:solidFill>
                  <a:srgbClr val="00007E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it-IT" altLang="it-IT" sz="900" dirty="0">
                <a:solidFill>
                  <a:schemeClr val="tx1"/>
                </a:solidFill>
              </a:rPr>
              <a:t>Fonte: </a:t>
            </a:r>
            <a:r>
              <a:rPr lang="it-IT" altLang="it-IT" sz="900" dirty="0" err="1">
                <a:solidFill>
                  <a:schemeClr val="tx1"/>
                </a:solidFill>
              </a:rPr>
              <a:t>Zocchetti</a:t>
            </a:r>
            <a:r>
              <a:rPr lang="it-IT" altLang="it-IT" sz="900" dirty="0">
                <a:solidFill>
                  <a:schemeClr val="tx1"/>
                </a:solidFill>
              </a:rPr>
              <a:t>, Regione Lombardia, 2012</a:t>
            </a:r>
          </a:p>
        </p:txBody>
      </p:sp>
    </p:spTree>
    <p:extLst>
      <p:ext uri="{BB962C8B-B14F-4D97-AF65-F5344CB8AC3E}">
        <p14:creationId xmlns:p14="http://schemas.microsoft.com/office/powerpoint/2010/main" val="227011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73274"/>
              </p:ext>
            </p:extLst>
          </p:nvPr>
        </p:nvGraphicFramePr>
        <p:xfrm>
          <a:off x="1370009" y="780757"/>
          <a:ext cx="6261714" cy="373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1348705" y="-91582"/>
            <a:ext cx="67841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3200">
                <a:solidFill>
                  <a:srgbClr val="00007E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>
                <a:solidFill>
                  <a:srgbClr val="00007E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»"/>
              <a:defRPr sz="2400">
                <a:solidFill>
                  <a:srgbClr val="00007E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2000">
                <a:solidFill>
                  <a:srgbClr val="00007E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21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100" b="1" dirty="0">
                <a:solidFill>
                  <a:srgbClr val="000000"/>
                </a:solidFill>
              </a:rPr>
              <a:t>Reg. Lombardia: spesa sanitaria tra cronici e acuti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66157F49-005F-4D6A-A110-BCFB0EF9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093" y="4858346"/>
            <a:ext cx="4791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3200">
                <a:solidFill>
                  <a:srgbClr val="00007E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>
                <a:solidFill>
                  <a:srgbClr val="00007E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»"/>
              <a:defRPr sz="2400">
                <a:solidFill>
                  <a:srgbClr val="00007E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u"/>
              <a:defRPr sz="2000">
                <a:solidFill>
                  <a:srgbClr val="00007E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rgbClr val="00007E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900" dirty="0">
                <a:solidFill>
                  <a:schemeClr val="tx1"/>
                </a:solidFill>
              </a:rPr>
              <a:t>Fonte: </a:t>
            </a:r>
            <a:r>
              <a:rPr lang="it-IT" altLang="it-IT" sz="900" dirty="0" err="1">
                <a:solidFill>
                  <a:schemeClr val="tx1"/>
                </a:solidFill>
              </a:rPr>
              <a:t>Zocchetti</a:t>
            </a:r>
            <a:r>
              <a:rPr lang="it-IT" altLang="it-IT" sz="900" dirty="0">
                <a:solidFill>
                  <a:schemeClr val="tx1"/>
                </a:solidFill>
              </a:rPr>
              <a:t>, Regione Lombardia, 2012</a:t>
            </a:r>
          </a:p>
        </p:txBody>
      </p:sp>
    </p:spTree>
    <p:extLst>
      <p:ext uri="{BB962C8B-B14F-4D97-AF65-F5344CB8AC3E}">
        <p14:creationId xmlns:p14="http://schemas.microsoft.com/office/powerpoint/2010/main" val="591301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332.4415"/>
  <p:tag name="DEFAULTWIDTH" val="281.9096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e_studi">
  <a:themeElements>
    <a:clrScheme name="Impostazioni personalizzate 14">
      <a:dk1>
        <a:srgbClr val="000000"/>
      </a:dk1>
      <a:lt1>
        <a:srgbClr val="FFFFFF"/>
      </a:lt1>
      <a:dk2>
        <a:srgbClr val="6F6D5D"/>
      </a:dk2>
      <a:lt2>
        <a:srgbClr val="227391"/>
      </a:lt2>
      <a:accent1>
        <a:srgbClr val="4B5A60"/>
      </a:accent1>
      <a:accent2>
        <a:srgbClr val="E68323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. save per lucidi 4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  <a:fontScheme name="mod. save per lucid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3468</Words>
  <Application>Microsoft Office PowerPoint</Application>
  <PresentationFormat>Presentazione su schermo (16:9)</PresentationFormat>
  <Paragraphs>851</Paragraphs>
  <Slides>58</Slides>
  <Notes>28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71" baseType="lpstr">
      <vt:lpstr>ＭＳ Ｐゴシック</vt:lpstr>
      <vt:lpstr>ＭＳ Ｐゴシック</vt:lpstr>
      <vt:lpstr>Arial</vt:lpstr>
      <vt:lpstr>Arial Black</vt:lpstr>
      <vt:lpstr>Calibri</vt:lpstr>
      <vt:lpstr>Helvetica Neue</vt:lpstr>
      <vt:lpstr>Helvetica Neue Light</vt:lpstr>
      <vt:lpstr>Tahoma</vt:lpstr>
      <vt:lpstr>Times New Roman</vt:lpstr>
      <vt:lpstr>ヒラギノ角ゴ ProN W3</vt:lpstr>
      <vt:lpstr>save_studi</vt:lpstr>
      <vt:lpstr>Microsoft Excel Chart</vt:lpstr>
      <vt:lpstr>Worksheet</vt:lpstr>
      <vt:lpstr>Presentazione standard di PowerPoint</vt:lpstr>
      <vt:lpstr>Argomenti in discussione</vt:lpstr>
      <vt:lpstr>Presentazione standard di PowerPoint</vt:lpstr>
      <vt:lpstr>Spesa sanitaria pubblica e privata in Italia  (2001 – 2016)</vt:lpstr>
      <vt:lpstr>Spesa sanitaria in percentuale del PIL  nei paesi OCSE (anno 2015)</vt:lpstr>
      <vt:lpstr>Spesa pro-capite 2016 nei paesi del G7</vt:lpstr>
      <vt:lpstr>In Italia, oltre il 30%% - più di una persona ogni tre - è malato cronico di patologie come diabete, bronchite cronica e/o malattie connesse all’età avanzata</vt:lpstr>
      <vt:lpstr>% popolazione in Regione Lombardia tra cronici e non consumatori</vt:lpstr>
      <vt:lpstr>Presentazione standard di PowerPoint</vt:lpstr>
      <vt:lpstr>Pazienti cronici polipatologici e consumo di risorse</vt:lpstr>
      <vt:lpstr>L’approccio organizzativo alla gestione delle malattie croniche</vt:lpstr>
      <vt:lpstr>Differenti bisogni del paziente  con malattia cronica</vt:lpstr>
      <vt:lpstr>Le tendenze nella sanità pubblica: invecchiamento del personale sanitario</vt:lpstr>
      <vt:lpstr>Presentazione standard di PowerPoint</vt:lpstr>
      <vt:lpstr>Soluzioni di breve periodo</vt:lpstr>
      <vt:lpstr> I farmaci equivalenti come strumento di contenimento della spesa </vt:lpstr>
      <vt:lpstr>Principi attivi che hanno perso la copertura brevettuale durante il 2013 e 2014 e la relativa riduzione di prezzo determinata dai medicinali equivalenti </vt:lpstr>
      <vt:lpstr> Farmaci a brevetto scaduto  Generico branded vs. generico Puro (equivalente) </vt:lpstr>
      <vt:lpstr>Presentazione standard di PowerPoint</vt:lpstr>
      <vt:lpstr>Confronto internazionale della distribuzione percentuale della spesa farmaceutica territoriale 2015 per i farmaci a brevetto scaduto</vt:lpstr>
      <vt:lpstr>Presentazione standard di PowerPoint</vt:lpstr>
      <vt:lpstr>Does the market share of generic medicines influence the price level? A European Analysis Dylst et al, Pharmacoeconomics 2011:29 (10): 875 - 882</vt:lpstr>
      <vt:lpstr>Compartecipazione dei cittadini alla spesa</vt:lpstr>
      <vt:lpstr>Presentazione standard di PowerPoint</vt:lpstr>
      <vt:lpstr>Relazione tra co-payment (ticket) mensile medio per paziente e aderenza alla terapia con statine </vt:lpstr>
      <vt:lpstr>Presentazione standard di PowerPoint</vt:lpstr>
      <vt:lpstr>Presentazione standard di PowerPoint</vt:lpstr>
      <vt:lpstr>Numero di pazienti in trattamento antidiabetico aderenti al trattamento [numeratore], sul totale dei pazienti in trattamento antidiabetico [denominatore]</vt:lpstr>
      <vt:lpstr>Presentazione standard di PowerPoint</vt:lpstr>
      <vt:lpstr>Presentazione standard di PowerPoint</vt:lpstr>
      <vt:lpstr> Determinanti multidimensionali della non-aderenza Hamdidouche I et al. Drug adherence in hypertension: from methodological issues to cardiovascular outcomes.J Hypertens 2017 Jun;35(6):1133-1144.</vt:lpstr>
      <vt:lpstr>Presentazione standard di PowerPoint</vt:lpstr>
      <vt:lpstr>Major Predictors of Poor Adherence to Medication, According to Studies of Predictors</vt:lpstr>
      <vt:lpstr>Alcune ragioni della  Non-aderenza</vt:lpstr>
      <vt:lpstr>Adherence to Medication Lars Osterberg and Terrence Blaschke, n engl j med 353;5 august 4, 2005</vt:lpstr>
      <vt:lpstr>Correlazione tra compliance, costi ed opedalizzazioni Bramlage et al 2009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Adherence to treatment stratified by generic substitution class, therapeutic area and by ASL Source: Colombo GL, et al., 2016</vt:lpstr>
      <vt:lpstr>Presentazione standard di PowerPoint</vt:lpstr>
      <vt:lpstr>Analisi sostituzione orizzontale/aderenza per area terapeutica   Source: Source: Colombo GL, et al., 2016 </vt:lpstr>
      <vt:lpstr>Persistence of treatment stratified by generic substitution class, therapeutic area and by ASL Source: Colombo GL, et al., 2016</vt:lpstr>
      <vt:lpstr>Discussione (1)</vt:lpstr>
      <vt:lpstr>Discussione (2)</vt:lpstr>
      <vt:lpstr>Conclusioni:  le prossime sfide della sanità Lombarda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Vanda Elisa</dc:creator>
  <cp:lastModifiedBy>giorgio colombo</cp:lastModifiedBy>
  <cp:revision>293</cp:revision>
  <cp:lastPrinted>2018-06-20T19:31:06Z</cp:lastPrinted>
  <dcterms:created xsi:type="dcterms:W3CDTF">2015-11-05T07:55:10Z</dcterms:created>
  <dcterms:modified xsi:type="dcterms:W3CDTF">2018-11-26T17:50:34Z</dcterms:modified>
</cp:coreProperties>
</file>